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60" r:id="rId3"/>
    <p:sldId id="259" r:id="rId4"/>
    <p:sldId id="261" r:id="rId5"/>
    <p:sldId id="262" r:id="rId6"/>
    <p:sldId id="257" r:id="rId7"/>
    <p:sldId id="263" r:id="rId8"/>
    <p:sldId id="264" r:id="rId9"/>
    <p:sldId id="265" r:id="rId10"/>
    <p:sldId id="270" r:id="rId11"/>
    <p:sldId id="267" r:id="rId12"/>
    <p:sldId id="268" r:id="rId13"/>
    <p:sldId id="266" r:id="rId14"/>
    <p:sldId id="269" r:id="rId15"/>
    <p:sldId id="271" r:id="rId16"/>
    <p:sldId id="272" r:id="rId17"/>
    <p:sldId id="273" r:id="rId18"/>
    <p:sldId id="275" r:id="rId19"/>
    <p:sldId id="274" r:id="rId20"/>
    <p:sldId id="276" r:id="rId21"/>
    <p:sldId id="277" r:id="rId22"/>
    <p:sldId id="278" r:id="rId23"/>
    <p:sldId id="279" r:id="rId24"/>
    <p:sldId id="280" r:id="rId25"/>
    <p:sldId id="281" r:id="rId26"/>
    <p:sldId id="282" r:id="rId27"/>
    <p:sldId id="283" r:id="rId28"/>
    <p:sldId id="285" r:id="rId29"/>
    <p:sldId id="286" r:id="rId30"/>
    <p:sldId id="284" r:id="rId31"/>
    <p:sldId id="287" r:id="rId32"/>
    <p:sldId id="288" r:id="rId33"/>
    <p:sldId id="289" r:id="rId34"/>
    <p:sldId id="290" r:id="rId35"/>
    <p:sldId id="291" r:id="rId36"/>
    <p:sldId id="292" r:id="rId37"/>
    <p:sldId id="293" r:id="rId38"/>
    <p:sldId id="294" r:id="rId39"/>
    <p:sldId id="295" r:id="rId40"/>
    <p:sldId id="297" r:id="rId41"/>
    <p:sldId id="303" r:id="rId42"/>
    <p:sldId id="299" r:id="rId43"/>
    <p:sldId id="301" r:id="rId44"/>
    <p:sldId id="302" r:id="rId45"/>
    <p:sldId id="304" r:id="rId46"/>
    <p:sldId id="305" r:id="rId47"/>
    <p:sldId id="306" r:id="rId48"/>
    <p:sldId id="307" r:id="rId49"/>
    <p:sldId id="308" r:id="rId50"/>
    <p:sldId id="317" r:id="rId51"/>
    <p:sldId id="318" r:id="rId52"/>
    <p:sldId id="319" r:id="rId53"/>
    <p:sldId id="309" r:id="rId54"/>
    <p:sldId id="310" r:id="rId55"/>
    <p:sldId id="311" r:id="rId56"/>
    <p:sldId id="312" r:id="rId57"/>
    <p:sldId id="313" r:id="rId58"/>
    <p:sldId id="314" r:id="rId59"/>
    <p:sldId id="315" r:id="rId60"/>
    <p:sldId id="316" r:id="rId61"/>
    <p:sldId id="296" r:id="rId6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94660"/>
  </p:normalViewPr>
  <p:slideViewPr>
    <p:cSldViewPr snapToGrid="0">
      <p:cViewPr varScale="1">
        <p:scale>
          <a:sx n="94" d="100"/>
          <a:sy n="94" d="100"/>
        </p:scale>
        <p:origin x="1000"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5" Type="http://schemas.openxmlformats.org/officeDocument/2006/relationships/image" Target="../media/image107.wmf"/><Relationship Id="rId4" Type="http://schemas.openxmlformats.org/officeDocument/2006/relationships/image" Target="../media/image10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38380-55B4-44CC-8D64-0CFEAEC87175}" type="datetimeFigureOut">
              <a:rPr lang="zh-CN" altLang="en-US" smtClean="0"/>
              <a:t>2022/12/12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702A3-3BBD-4453-B934-FADD575612CE}" type="slidenum">
              <a:rPr lang="zh-CN" altLang="en-US" smtClean="0"/>
              <a:t>‹#›</a:t>
            </a:fld>
            <a:endParaRPr lang="zh-CN" altLang="en-US"/>
          </a:p>
        </p:txBody>
      </p:sp>
    </p:spTree>
    <p:extLst>
      <p:ext uri="{BB962C8B-B14F-4D97-AF65-F5344CB8AC3E}">
        <p14:creationId xmlns:p14="http://schemas.microsoft.com/office/powerpoint/2010/main" val="124643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p:spPr>
        <p:txBody>
          <a:bodyPr anchor="t"/>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单击以编辑母版副标题样式</a:t>
            </a:r>
          </a:p>
        </p:txBody>
      </p:sp>
      <p:sp>
        <p:nvSpPr>
          <p:cNvPr id="4" name="日期占位符 3"/>
          <p:cNvSpPr>
            <a:spLocks noGrp="1"/>
          </p:cNvSpPr>
          <p:nvPr>
            <p:ph type="dt" sz="half" idx="10"/>
          </p:nvPr>
        </p:nvSpPr>
        <p:spPr/>
        <p:txBody>
          <a:bodyPr/>
          <a:lstStyle/>
          <a:p>
            <a:fld id="{2DD3A404-5EF0-430A-B2E4-8DED4DECA18A}"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99937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B6F05E-FF6E-4D49-A459-ED6212154775}"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25854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5377DA-850B-4CC3-BE55-7AF8C59ADECC}"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95743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4051641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8978E0C-AD0B-4336-9902-C65367C2D09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61310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440ECAF-2111-4247-8604-73DF73189235}" type="datetime1">
              <a:rPr lang="zh-CN" altLang="en-US" smtClean="0"/>
              <a:t>2022/12/12</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43839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A3C41C8-1CDE-4462-8A83-8A20E34D4C95}" type="datetime1">
              <a:rPr lang="zh-CN" altLang="en-US" smtClean="0"/>
              <a:t>2022/12/12</a:t>
            </a:fld>
            <a:endParaRPr lang="zh-CN" altLang="en-US"/>
          </a:p>
        </p:txBody>
      </p:sp>
      <p:sp>
        <p:nvSpPr>
          <p:cNvPr id="8" name="页脚占位符 7"/>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9" name="灯片编号占位符 8"/>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81321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CD0DE5-1C2B-4DE9-9DE6-98692ECA1454}" type="datetime1">
              <a:rPr lang="zh-CN" altLang="en-US" smtClean="0"/>
              <a:t>2022/12/12</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5" name="灯片编号占位符 4"/>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32719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C1F6F8-E602-43B3-9619-E5B3B066E24C}" type="datetime1">
              <a:rPr lang="zh-CN" altLang="en-US" smtClean="0"/>
              <a:t>2022/12/12</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4" name="灯片编号占位符 3"/>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1170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76763820-80DD-42CA-9568-74BA8791AA10}" type="datetime1">
              <a:rPr lang="zh-CN" altLang="en-US" smtClean="0"/>
              <a:t>2022/12/12</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7601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D125E01A-3DFA-40E0-B504-CF7FFB1E4265}" type="datetime1">
              <a:rPr lang="zh-CN" altLang="en-US" smtClean="0"/>
              <a:t>2022/12/12</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429407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7"/>
            <a:ext cx="7886700" cy="98107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482106"/>
            <a:ext cx="7886700" cy="4932533"/>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738318" y="6516130"/>
            <a:ext cx="829447" cy="263012"/>
          </a:xfrm>
          <a:prstGeom prst="rect">
            <a:avLst/>
          </a:prstGeom>
        </p:spPr>
        <p:txBody>
          <a:bodyPr vert="horz" lIns="91440" tIns="45720" rIns="91440" bIns="45720" rtlCol="0" anchor="ctr"/>
          <a:lstStyle>
            <a:lvl1pPr algn="l">
              <a:defRPr sz="900">
                <a:solidFill>
                  <a:schemeClr val="tx1">
                    <a:tint val="75000"/>
                  </a:schemeClr>
                </a:solidFill>
              </a:defRPr>
            </a:lvl1pPr>
          </a:lstStyle>
          <a:p>
            <a:fld id="{ADCCC1FB-A249-49D3-9620-1BA24AE4595D}" type="datetime1">
              <a:rPr lang="zh-CN" altLang="en-US" smtClean="0"/>
              <a:t>2022/12/12</a:t>
            </a:fld>
            <a:endParaRPr lang="zh-CN" altLang="en-US"/>
          </a:p>
        </p:txBody>
      </p:sp>
      <p:sp>
        <p:nvSpPr>
          <p:cNvPr id="5" name="页脚占位符 4"/>
          <p:cNvSpPr>
            <a:spLocks noGrp="1"/>
          </p:cNvSpPr>
          <p:nvPr>
            <p:ph type="ftr" sz="quarter" idx="3"/>
          </p:nvPr>
        </p:nvSpPr>
        <p:spPr>
          <a:xfrm>
            <a:off x="634425" y="6516130"/>
            <a:ext cx="1008638" cy="263012"/>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dirty="0"/>
              <a:t>《</a:t>
            </a:r>
            <a:r>
              <a:rPr lang="zh-CN" altLang="en-US" dirty="0"/>
              <a:t>机器学习概论</a:t>
            </a:r>
            <a:r>
              <a:rPr lang="en-US" altLang="zh-CN" dirty="0"/>
              <a:t>》</a:t>
            </a:r>
            <a:endParaRPr lang="zh-CN" altLang="en-US" dirty="0"/>
          </a:p>
        </p:txBody>
      </p:sp>
      <p:sp>
        <p:nvSpPr>
          <p:cNvPr id="6" name="灯片编号占位符 5"/>
          <p:cNvSpPr>
            <a:spLocks noGrp="1"/>
          </p:cNvSpPr>
          <p:nvPr>
            <p:ph type="sldNum" sz="quarter" idx="4"/>
          </p:nvPr>
        </p:nvSpPr>
        <p:spPr>
          <a:xfrm>
            <a:off x="8367066" y="879586"/>
            <a:ext cx="628650" cy="365125"/>
          </a:xfrm>
          <a:prstGeom prst="rect">
            <a:avLst/>
          </a:prstGeom>
        </p:spPr>
        <p:txBody>
          <a:bodyPr vert="horz" lIns="91440" tIns="45720" rIns="91440" bIns="45720" rtlCol="0" anchor="ctr"/>
          <a:lstStyle>
            <a:lvl1pPr algn="r">
              <a:defRPr sz="1200" b="1">
                <a:solidFill>
                  <a:schemeClr val="tx1"/>
                </a:solidFill>
              </a:defRPr>
            </a:lvl1pPr>
          </a:lstStyle>
          <a:p>
            <a:fld id="{EBFC4843-EEDB-4B7A-8496-D61853415229}" type="slidenum">
              <a:rPr lang="zh-CN" altLang="en-US" smtClean="0"/>
              <a:pPr/>
              <a:t>‹#›</a:t>
            </a:fld>
            <a:endParaRPr lang="zh-CN" altLang="en-US"/>
          </a:p>
        </p:txBody>
      </p:sp>
      <p:pic>
        <p:nvPicPr>
          <p:cNvPr id="7" name="Picture 6"/>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2652" b="95833" l="805" r="50302"/>
                    </a14:imgEffect>
                  </a14:imgLayer>
                </a14:imgProps>
              </a:ext>
            </a:extLst>
          </a:blip>
          <a:srcRect l="1834" t="5944" r="52105" b="8391"/>
          <a:stretch/>
        </p:blipFill>
        <p:spPr>
          <a:xfrm>
            <a:off x="8076630" y="365126"/>
            <a:ext cx="762106" cy="752887"/>
          </a:xfrm>
          <a:prstGeom prst="rect">
            <a:avLst/>
          </a:prstGeom>
        </p:spPr>
      </p:pic>
    </p:spTree>
    <p:extLst>
      <p:ext uri="{BB962C8B-B14F-4D97-AF65-F5344CB8AC3E}">
        <p14:creationId xmlns:p14="http://schemas.microsoft.com/office/powerpoint/2010/main" val="234938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685800" rtl="0" eaLnBrk="1" latinLnBrk="0" hangingPunct="1">
        <a:lnSpc>
          <a:spcPct val="90000"/>
        </a:lnSpc>
        <a:spcBef>
          <a:spcPct val="0"/>
        </a:spcBef>
        <a:buNone/>
        <a:defRPr sz="3300" kern="1200" baseline="0">
          <a:solidFill>
            <a:schemeClr val="tx1"/>
          </a:solidFill>
          <a:latin typeface="Times New Roman" panose="02020603050405020304" pitchFamily="18" charset="0"/>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ff.ustc.edu.cn/~liandefu" TargetMode="External"/><Relationship Id="rId2" Type="http://schemas.openxmlformats.org/officeDocument/2006/relationships/hyperlink" Target="mailto:liandefu@ustc.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1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2.png"/><Relationship Id="rId7" Type="http://schemas.openxmlformats.org/officeDocument/2006/relationships/image" Target="../media/image63.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image" Target="../media/image64.png"/><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74.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9.png"/><Relationship Id="rId3" Type="http://schemas.openxmlformats.org/officeDocument/2006/relationships/image" Target="../media/image62.png"/><Relationship Id="rId7" Type="http://schemas.openxmlformats.org/officeDocument/2006/relationships/image" Target="../media/image63.png"/><Relationship Id="rId12" Type="http://schemas.openxmlformats.org/officeDocument/2006/relationships/image" Target="../media/image72.png"/><Relationship Id="rId17" Type="http://schemas.openxmlformats.org/officeDocument/2006/relationships/image" Target="../media/image78.png"/><Relationship Id="rId2" Type="http://schemas.openxmlformats.org/officeDocument/2006/relationships/image" Target="../media/image64.png"/><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5.png"/><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95.png"/><Relationship Id="rId4" Type="http://schemas.openxmlformats.org/officeDocument/2006/relationships/image" Target="../media/image118.png"/><Relationship Id="rId9" Type="http://schemas.openxmlformats.org/officeDocument/2006/relationships/image" Target="../media/image12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7.bin"/><Relationship Id="rId18" Type="http://schemas.openxmlformats.org/officeDocument/2006/relationships/image" Target="../media/image102.wmf"/><Relationship Id="rId3" Type="http://schemas.openxmlformats.org/officeDocument/2006/relationships/oleObject" Target="../embeddings/oleObject1.bin"/><Relationship Id="rId21" Type="http://schemas.openxmlformats.org/officeDocument/2006/relationships/image" Target="../media/image133.png"/><Relationship Id="rId7" Type="http://schemas.openxmlformats.org/officeDocument/2006/relationships/oleObject" Target="../embeddings/oleObject3.bin"/><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101.wmf"/><Relationship Id="rId20" Type="http://schemas.openxmlformats.org/officeDocument/2006/relationships/image" Target="../media/image132.png"/><Relationship Id="rId1" Type="http://schemas.openxmlformats.org/officeDocument/2006/relationships/vmlDrawing" Target="../drawings/vmlDrawing1.vml"/><Relationship Id="rId6" Type="http://schemas.openxmlformats.org/officeDocument/2006/relationships/image" Target="../media/image97.wmf"/><Relationship Id="rId11" Type="http://schemas.openxmlformats.org/officeDocument/2006/relationships/image" Target="../media/image99.wmf"/><Relationship Id="rId24" Type="http://schemas.openxmlformats.org/officeDocument/2006/relationships/image" Target="../media/image136.png"/><Relationship Id="rId5" Type="http://schemas.openxmlformats.org/officeDocument/2006/relationships/oleObject" Target="../embeddings/oleObject2.bin"/><Relationship Id="rId15" Type="http://schemas.openxmlformats.org/officeDocument/2006/relationships/oleObject" Target="../embeddings/oleObject8.bin"/><Relationship Id="rId23" Type="http://schemas.openxmlformats.org/officeDocument/2006/relationships/image" Target="../media/image135.png"/><Relationship Id="rId10" Type="http://schemas.openxmlformats.org/officeDocument/2006/relationships/oleObject" Target="../embeddings/oleObject5.bin"/><Relationship Id="rId19" Type="http://schemas.openxmlformats.org/officeDocument/2006/relationships/image" Target="../media/image131.png"/><Relationship Id="rId4" Type="http://schemas.openxmlformats.org/officeDocument/2006/relationships/image" Target="../media/image96.wmf"/><Relationship Id="rId9" Type="http://schemas.openxmlformats.org/officeDocument/2006/relationships/oleObject" Target="../embeddings/oleObject4.bin"/><Relationship Id="rId14" Type="http://schemas.openxmlformats.org/officeDocument/2006/relationships/image" Target="../media/image100.wmf"/><Relationship Id="rId22" Type="http://schemas.openxmlformats.org/officeDocument/2006/relationships/image" Target="../media/image134.png"/></Relationships>
</file>

<file path=ppt/slides/_rels/slide31.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4.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13.bin"/></Relationships>
</file>

<file path=ppt/slides/_rels/slide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3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4.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24.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25.png"/><Relationship Id="rId4" Type="http://schemas.openxmlformats.org/officeDocument/2006/relationships/image" Target="../media/image157.png"/></Relationships>
</file>

<file path=ppt/slides/_rels/slide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3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0.png"/><Relationship Id="rId7" Type="http://schemas.openxmlformats.org/officeDocument/2006/relationships/image" Target="../media/image14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9.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4.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10.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0.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81.png"/></Relationships>
</file>

<file path=ppt/slides/_rels/slide4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4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43.xml.rels><?xml version="1.0" encoding="UTF-8" standalone="yes"?>
<Relationships xmlns="http://schemas.openxmlformats.org/package/2006/relationships"><Relationship Id="rId3" Type="http://schemas.openxmlformats.org/officeDocument/2006/relationships/image" Target="../media/image1020.png"/><Relationship Id="rId7" Type="http://schemas.openxmlformats.org/officeDocument/2006/relationships/image" Target="../media/image1060.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44.xml.rels><?xml version="1.0" encoding="UTF-8" standalone="yes"?>
<Relationships xmlns="http://schemas.openxmlformats.org/package/2006/relationships"><Relationship Id="rId8" Type="http://schemas.openxmlformats.org/officeDocument/2006/relationships/image" Target="../media/image1130.png"/><Relationship Id="rId3" Type="http://schemas.openxmlformats.org/officeDocument/2006/relationships/image" Target="../media/image1080.png"/><Relationship Id="rId7" Type="http://schemas.openxmlformats.org/officeDocument/2006/relationships/image" Target="../media/image1120.png"/><Relationship Id="rId2" Type="http://schemas.openxmlformats.org/officeDocument/2006/relationships/image" Target="../media/image1070.png"/><Relationship Id="rId1" Type="http://schemas.openxmlformats.org/officeDocument/2006/relationships/slideLayout" Target="../slideLayouts/slideLayout2.xml"/><Relationship Id="rId6" Type="http://schemas.openxmlformats.org/officeDocument/2006/relationships/image" Target="../media/image1111.png"/><Relationship Id="rId11" Type="http://schemas.openxmlformats.org/officeDocument/2006/relationships/image" Target="../media/image920.png"/><Relationship Id="rId5" Type="http://schemas.openxmlformats.org/officeDocument/2006/relationships/image" Target="../media/image1100.png"/><Relationship Id="rId10" Type="http://schemas.openxmlformats.org/officeDocument/2006/relationships/image" Target="../media/image830.png"/><Relationship Id="rId4" Type="http://schemas.openxmlformats.org/officeDocument/2006/relationships/image" Target="../media/image1090.png"/><Relationship Id="rId9" Type="http://schemas.openxmlformats.org/officeDocument/2006/relationships/image" Target="../media/image1140.png"/></Relationships>
</file>

<file path=ppt/slides/_rels/slide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0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510.png"/><Relationship Id="rId13" Type="http://schemas.openxmlformats.org/officeDocument/2006/relationships/image" Target="../media/image200.png"/><Relationship Id="rId18" Type="http://schemas.openxmlformats.org/officeDocument/2006/relationships/image" Target="../media/image250.png"/><Relationship Id="rId3" Type="http://schemas.openxmlformats.org/officeDocument/2006/relationships/image" Target="../media/image1310.png"/><Relationship Id="rId7" Type="http://schemas.openxmlformats.org/officeDocument/2006/relationships/image" Target="../media/image1410.png"/><Relationship Id="rId12" Type="http://schemas.openxmlformats.org/officeDocument/2006/relationships/image" Target="../media/image191.png"/><Relationship Id="rId17" Type="http://schemas.openxmlformats.org/officeDocument/2006/relationships/image" Target="../media/image240.png"/><Relationship Id="rId16" Type="http://schemas.openxmlformats.org/officeDocument/2006/relationships/image" Target="../media/image230.png"/><Relationship Id="rId20"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1810.png"/><Relationship Id="rId5" Type="http://schemas.openxmlformats.org/officeDocument/2006/relationships/image" Target="../media/image1110.png"/><Relationship Id="rId15" Type="http://schemas.openxmlformats.org/officeDocument/2006/relationships/image" Target="../media/image220.png"/><Relationship Id="rId10" Type="http://schemas.openxmlformats.org/officeDocument/2006/relationships/image" Target="../media/image1710.png"/><Relationship Id="rId19" Type="http://schemas.openxmlformats.org/officeDocument/2006/relationships/image" Target="../media/image260.png"/><Relationship Id="rId4" Type="http://schemas.openxmlformats.org/officeDocument/2006/relationships/image" Target="../media/image910.png"/><Relationship Id="rId9" Type="http://schemas.openxmlformats.org/officeDocument/2006/relationships/image" Target="../media/image1610.png"/><Relationship Id="rId14" Type="http://schemas.openxmlformats.org/officeDocument/2006/relationships/image" Target="../media/image210.png"/></Relationships>
</file>

<file path=ppt/slides/_rels/slide47.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291.png"/><Relationship Id="rId7" Type="http://schemas.openxmlformats.org/officeDocument/2006/relationships/image" Target="../media/image330.png"/><Relationship Id="rId12" Type="http://schemas.openxmlformats.org/officeDocument/2006/relationships/image" Target="../media/image380.png"/><Relationship Id="rId2" Type="http://schemas.openxmlformats.org/officeDocument/2006/relationships/image" Target="../media/image911.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1.png"/><Relationship Id="rId10" Type="http://schemas.openxmlformats.org/officeDocument/2006/relationships/image" Target="../media/image360.png"/><Relationship Id="rId4" Type="http://schemas.openxmlformats.org/officeDocument/2006/relationships/image" Target="../media/image301.png"/><Relationship Id="rId9" Type="http://schemas.openxmlformats.org/officeDocument/2006/relationships/image" Target="../media/image350.png"/><Relationship Id="rId14" Type="http://schemas.openxmlformats.org/officeDocument/2006/relationships/image" Target="../media/image189.png"/></Relationships>
</file>

<file path=ppt/slides/_rels/slide48.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210.png"/><Relationship Id="rId18" Type="http://schemas.openxmlformats.org/officeDocument/2006/relationships/image" Target="../media/image480.png"/><Relationship Id="rId3" Type="http://schemas.openxmlformats.org/officeDocument/2006/relationships/image" Target="../media/image410.png"/><Relationship Id="rId7" Type="http://schemas.openxmlformats.org/officeDocument/2006/relationships/image" Target="../media/image1510.png"/><Relationship Id="rId12" Type="http://schemas.openxmlformats.org/officeDocument/2006/relationships/image" Target="../media/image200.png"/><Relationship Id="rId17" Type="http://schemas.openxmlformats.org/officeDocument/2006/relationships/image" Target="../media/image470.png"/><Relationship Id="rId2" Type="http://schemas.openxmlformats.org/officeDocument/2006/relationships/image" Target="../media/image400.png"/><Relationship Id="rId16"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1410.png"/><Relationship Id="rId11" Type="http://schemas.openxmlformats.org/officeDocument/2006/relationships/image" Target="../media/image450.png"/><Relationship Id="rId5" Type="http://schemas.openxmlformats.org/officeDocument/2006/relationships/image" Target="../media/image430.png"/><Relationship Id="rId15" Type="http://schemas.openxmlformats.org/officeDocument/2006/relationships/image" Target="../media/image230.png"/><Relationship Id="rId10" Type="http://schemas.openxmlformats.org/officeDocument/2006/relationships/image" Target="../media/image440.png"/><Relationship Id="rId19" Type="http://schemas.openxmlformats.org/officeDocument/2006/relationships/image" Target="../media/image491.png"/><Relationship Id="rId4" Type="http://schemas.openxmlformats.org/officeDocument/2006/relationships/image" Target="../media/image420.png"/><Relationship Id="rId9" Type="http://schemas.openxmlformats.org/officeDocument/2006/relationships/image" Target="../media/image1710.png"/><Relationship Id="rId14" Type="http://schemas.openxmlformats.org/officeDocument/2006/relationships/image" Target="../media/image220.png"/></Relationships>
</file>

<file path=ppt/slides/_rels/slide49.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1.png"/><Relationship Id="rId4" Type="http://schemas.openxmlformats.org/officeDocument/2006/relationships/image" Target="../media/image52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image" Target="../media/image1350.png"/><Relationship Id="rId1" Type="http://schemas.openxmlformats.org/officeDocument/2006/relationships/slideLayout" Target="../slideLayouts/slideLayout2.xml"/><Relationship Id="rId6" Type="http://schemas.openxmlformats.org/officeDocument/2006/relationships/image" Target="../media/image1390.png"/><Relationship Id="rId5" Type="http://schemas.openxmlformats.org/officeDocument/2006/relationships/image" Target="../media/image1380.png"/><Relationship Id="rId4" Type="http://schemas.openxmlformats.org/officeDocument/2006/relationships/image" Target="../media/image1370.png"/></Relationships>
</file>

<file path=ppt/slides/_rels/slide51.xml.rels><?xml version="1.0" encoding="UTF-8" standalone="yes"?>
<Relationships xmlns="http://schemas.openxmlformats.org/package/2006/relationships"><Relationship Id="rId3" Type="http://schemas.openxmlformats.org/officeDocument/2006/relationships/image" Target="../media/image1411.png"/><Relationship Id="rId7" Type="http://schemas.openxmlformats.org/officeDocument/2006/relationships/image" Target="../media/image1450.png"/><Relationship Id="rId2" Type="http://schemas.openxmlformats.org/officeDocument/2006/relationships/image" Target="../media/image1400.png"/><Relationship Id="rId1" Type="http://schemas.openxmlformats.org/officeDocument/2006/relationships/slideLayout" Target="../slideLayouts/slideLayout2.xml"/><Relationship Id="rId6" Type="http://schemas.openxmlformats.org/officeDocument/2006/relationships/image" Target="../media/image1440.png"/><Relationship Id="rId5" Type="http://schemas.openxmlformats.org/officeDocument/2006/relationships/image" Target="../media/image1430.png"/><Relationship Id="rId4" Type="http://schemas.openxmlformats.org/officeDocument/2006/relationships/image" Target="../media/image1420.png"/></Relationships>
</file>

<file path=ppt/slides/_rels/slide52.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image" Target="../media/image1470.png"/><Relationship Id="rId7" Type="http://schemas.openxmlformats.org/officeDocument/2006/relationships/image" Target="../media/image1511.png"/><Relationship Id="rId2" Type="http://schemas.openxmlformats.org/officeDocument/2006/relationships/image" Target="../media/image1460.png"/><Relationship Id="rId1" Type="http://schemas.openxmlformats.org/officeDocument/2006/relationships/slideLayout" Target="../slideLayouts/slideLayout2.xml"/><Relationship Id="rId6" Type="http://schemas.openxmlformats.org/officeDocument/2006/relationships/image" Target="../media/image1500.png"/><Relationship Id="rId5" Type="http://schemas.openxmlformats.org/officeDocument/2006/relationships/image" Target="../media/image1490.png"/><Relationship Id="rId4" Type="http://schemas.openxmlformats.org/officeDocument/2006/relationships/image" Target="../media/image1480.png"/></Relationships>
</file>

<file path=ppt/slides/_rels/slide53.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630.png"/><Relationship Id="rId18" Type="http://schemas.openxmlformats.org/officeDocument/2006/relationships/image" Target="../media/image660.png"/><Relationship Id="rId3" Type="http://schemas.openxmlformats.org/officeDocument/2006/relationships/image" Target="../media/image560.png"/><Relationship Id="rId21" Type="http://schemas.openxmlformats.org/officeDocument/2006/relationships/image" Target="../media/image690.png"/><Relationship Id="rId7" Type="http://schemas.openxmlformats.org/officeDocument/2006/relationships/image" Target="../media/image1112.png"/><Relationship Id="rId12" Type="http://schemas.openxmlformats.org/officeDocument/2006/relationships/image" Target="../media/image1610.png"/><Relationship Id="rId17" Type="http://schemas.openxmlformats.org/officeDocument/2006/relationships/image" Target="../media/image650.png"/><Relationship Id="rId2" Type="http://schemas.openxmlformats.org/officeDocument/2006/relationships/image" Target="../media/image550.png"/><Relationship Id="rId16" Type="http://schemas.openxmlformats.org/officeDocument/2006/relationships/image" Target="../media/image200.png"/><Relationship Id="rId20" Type="http://schemas.openxmlformats.org/officeDocument/2006/relationships/image" Target="../media/image680.png"/><Relationship Id="rId1" Type="http://schemas.openxmlformats.org/officeDocument/2006/relationships/slideLayout" Target="../slideLayouts/slideLayout2.xml"/><Relationship Id="rId6" Type="http://schemas.openxmlformats.org/officeDocument/2006/relationships/image" Target="../media/image590.png"/><Relationship Id="rId11" Type="http://schemas.openxmlformats.org/officeDocument/2006/relationships/image" Target="../media/image620.png"/><Relationship Id="rId5" Type="http://schemas.openxmlformats.org/officeDocument/2006/relationships/image" Target="../media/image580.png"/><Relationship Id="rId15" Type="http://schemas.openxmlformats.org/officeDocument/2006/relationships/image" Target="../media/image640.png"/><Relationship Id="rId23" Type="http://schemas.openxmlformats.org/officeDocument/2006/relationships/image" Target="../media/image710.png"/><Relationship Id="rId10" Type="http://schemas.openxmlformats.org/officeDocument/2006/relationships/image" Target="../media/image1410.png"/><Relationship Id="rId19" Type="http://schemas.openxmlformats.org/officeDocument/2006/relationships/image" Target="../media/image670.png"/><Relationship Id="rId4" Type="http://schemas.openxmlformats.org/officeDocument/2006/relationships/image" Target="../media/image570.png"/><Relationship Id="rId9" Type="http://schemas.openxmlformats.org/officeDocument/2006/relationships/image" Target="../media/image611.png"/><Relationship Id="rId14" Type="http://schemas.openxmlformats.org/officeDocument/2006/relationships/image" Target="../media/image1810.png"/><Relationship Id="rId22" Type="http://schemas.openxmlformats.org/officeDocument/2006/relationships/image" Target="../media/image700.png"/></Relationships>
</file>

<file path=ppt/slides/_rels/slide54.xml.rels><?xml version="1.0" encoding="UTF-8" standalone="yes"?>
<Relationships xmlns="http://schemas.openxmlformats.org/package/2006/relationships"><Relationship Id="rId8" Type="http://schemas.openxmlformats.org/officeDocument/2006/relationships/image" Target="../media/image780.png"/><Relationship Id="rId13" Type="http://schemas.openxmlformats.org/officeDocument/2006/relationships/image" Target="../media/image640.png"/><Relationship Id="rId18" Type="http://schemas.openxmlformats.org/officeDocument/2006/relationships/image" Target="../media/image820.png"/><Relationship Id="rId3" Type="http://schemas.openxmlformats.org/officeDocument/2006/relationships/image" Target="../media/image730.png"/><Relationship Id="rId21" Type="http://schemas.openxmlformats.org/officeDocument/2006/relationships/image" Target="../media/image850.png"/><Relationship Id="rId7" Type="http://schemas.openxmlformats.org/officeDocument/2006/relationships/image" Target="../media/image770.png"/><Relationship Id="rId12" Type="http://schemas.openxmlformats.org/officeDocument/2006/relationships/image" Target="../media/image800.png"/><Relationship Id="rId17" Type="http://schemas.openxmlformats.org/officeDocument/2006/relationships/image" Target="../media/image230.png"/><Relationship Id="rId2" Type="http://schemas.openxmlformats.org/officeDocument/2006/relationships/image" Target="../media/image720.png"/><Relationship Id="rId16" Type="http://schemas.openxmlformats.org/officeDocument/2006/relationships/image" Target="../media/image660.png"/><Relationship Id="rId20"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630.png"/><Relationship Id="rId5" Type="http://schemas.openxmlformats.org/officeDocument/2006/relationships/image" Target="../media/image750.png"/><Relationship Id="rId15" Type="http://schemas.openxmlformats.org/officeDocument/2006/relationships/image" Target="../media/image650.png"/><Relationship Id="rId23" Type="http://schemas.openxmlformats.org/officeDocument/2006/relationships/image" Target="../media/image870.png"/><Relationship Id="rId10" Type="http://schemas.openxmlformats.org/officeDocument/2006/relationships/image" Target="../media/image790.png"/><Relationship Id="rId19" Type="http://schemas.openxmlformats.org/officeDocument/2006/relationships/image" Target="../media/image831.png"/><Relationship Id="rId4" Type="http://schemas.openxmlformats.org/officeDocument/2006/relationships/image" Target="../media/image740.png"/><Relationship Id="rId9" Type="http://schemas.openxmlformats.org/officeDocument/2006/relationships/image" Target="../media/image620.png"/><Relationship Id="rId14" Type="http://schemas.openxmlformats.org/officeDocument/2006/relationships/image" Target="../media/image810.png"/><Relationship Id="rId22" Type="http://schemas.openxmlformats.org/officeDocument/2006/relationships/image" Target="../media/image860.png"/></Relationships>
</file>

<file path=ppt/slides/_rels/slide55.xml.rels><?xml version="1.0" encoding="UTF-8" standalone="yes"?>
<Relationships xmlns="http://schemas.openxmlformats.org/package/2006/relationships"><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image" Target="../media/image880.pn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912.png"/><Relationship Id="rId4" Type="http://schemas.openxmlformats.org/officeDocument/2006/relationships/image" Target="../media/image900.png"/></Relationships>
</file>

<file path=ppt/slides/_rels/slide56.xml.rels><?xml version="1.0" encoding="UTF-8" standalone="yes"?>
<Relationships xmlns="http://schemas.openxmlformats.org/package/2006/relationships"><Relationship Id="rId3" Type="http://schemas.openxmlformats.org/officeDocument/2006/relationships/image" Target="../media/image950.png"/><Relationship Id="rId7" Type="http://schemas.openxmlformats.org/officeDocument/2006/relationships/image" Target="../media/image601.png"/><Relationship Id="rId2" Type="http://schemas.openxmlformats.org/officeDocument/2006/relationships/image" Target="../media/image940.png"/><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8" Type="http://schemas.openxmlformats.org/officeDocument/2006/relationships/image" Target="../media/image1061.png"/><Relationship Id="rId3" Type="http://schemas.openxmlformats.org/officeDocument/2006/relationships/image" Target="../media/image921.png"/><Relationship Id="rId7" Type="http://schemas.openxmlformats.org/officeDocument/2006/relationships/image" Target="../media/image1051.png"/><Relationship Id="rId12" Type="http://schemas.openxmlformats.org/officeDocument/2006/relationships/image" Target="../media/image1101.png"/><Relationship Id="rId2" Type="http://schemas.openxmlformats.org/officeDocument/2006/relationships/image" Target="../media/image1000.png"/><Relationship Id="rId1" Type="http://schemas.openxmlformats.org/officeDocument/2006/relationships/slideLayout" Target="../slideLayouts/slideLayout2.xml"/><Relationship Id="rId6" Type="http://schemas.openxmlformats.org/officeDocument/2006/relationships/image" Target="../media/image1041.png"/><Relationship Id="rId11" Type="http://schemas.openxmlformats.org/officeDocument/2006/relationships/image" Target="../media/image1012.png"/><Relationship Id="rId5" Type="http://schemas.openxmlformats.org/officeDocument/2006/relationships/image" Target="../media/image1031.png"/><Relationship Id="rId10" Type="http://schemas.openxmlformats.org/officeDocument/2006/relationships/image" Target="../media/image1081.png"/><Relationship Id="rId4" Type="http://schemas.openxmlformats.org/officeDocument/2006/relationships/image" Target="../media/image990.png"/><Relationship Id="rId9" Type="http://schemas.openxmlformats.org/officeDocument/2006/relationships/image" Target="../media/image1071.png"/></Relationships>
</file>

<file path=ppt/slides/_rels/slide58.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1021.png"/><Relationship Id="rId7" Type="http://schemas.openxmlformats.org/officeDocument/2006/relationships/image" Target="../media/image1131.png"/><Relationship Id="rId2" Type="http://schemas.openxmlformats.org/officeDocument/2006/relationships/image" Target="../media/image1113.png"/><Relationship Id="rId1" Type="http://schemas.openxmlformats.org/officeDocument/2006/relationships/slideLayout" Target="../slideLayouts/slideLayout2.xml"/><Relationship Id="rId6" Type="http://schemas.openxmlformats.org/officeDocument/2006/relationships/image" Target="../media/image1121.png"/><Relationship Id="rId5" Type="http://schemas.openxmlformats.org/officeDocument/2006/relationships/image" Target="../media/image1141.png"/><Relationship Id="rId4" Type="http://schemas.openxmlformats.org/officeDocument/2006/relationships/image" Target="../media/image1091.png"/><Relationship Id="rId9" Type="http://schemas.openxmlformats.org/officeDocument/2006/relationships/image" Target="../media/image1180.png"/></Relationships>
</file>

<file path=ppt/slides/_rels/slide59.xml.rels><?xml version="1.0" encoding="UTF-8" standalone="yes"?>
<Relationships xmlns="http://schemas.openxmlformats.org/package/2006/relationships"><Relationship Id="rId8" Type="http://schemas.openxmlformats.org/officeDocument/2006/relationships/image" Target="../media/image1250.png"/><Relationship Id="rId3" Type="http://schemas.openxmlformats.org/officeDocument/2006/relationships/image" Target="../media/image1200.png"/><Relationship Id="rId7" Type="http://schemas.openxmlformats.org/officeDocument/2006/relationships/image" Target="../media/image1240.png"/><Relationship Id="rId2" Type="http://schemas.openxmlformats.org/officeDocument/2006/relationships/image" Target="../media/image1190.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image" Target="../media/image1280.png"/><Relationship Id="rId5" Type="http://schemas.openxmlformats.org/officeDocument/2006/relationships/image" Target="../media/image1220.png"/><Relationship Id="rId10" Type="http://schemas.openxmlformats.org/officeDocument/2006/relationships/image" Target="../media/image1270.png"/><Relationship Id="rId4" Type="http://schemas.openxmlformats.org/officeDocument/2006/relationships/image" Target="../media/image1211.png"/><Relationship Id="rId9" Type="http://schemas.openxmlformats.org/officeDocument/2006/relationships/image" Target="../media/image126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340.png"/><Relationship Id="rId2" Type="http://schemas.openxmlformats.org/officeDocument/2006/relationships/image" Target="../media/image1290.png"/><Relationship Id="rId1" Type="http://schemas.openxmlformats.org/officeDocument/2006/relationships/slideLayout" Target="../slideLayouts/slideLayout2.xml"/><Relationship Id="rId6" Type="http://schemas.openxmlformats.org/officeDocument/2006/relationships/image" Target="../media/image1330.png"/><Relationship Id="rId5" Type="http://schemas.openxmlformats.org/officeDocument/2006/relationships/image" Target="../media/image1320.png"/><Relationship Id="rId4" Type="http://schemas.openxmlformats.org/officeDocument/2006/relationships/image" Target="../media/image1311.png"/></Relationships>
</file>

<file path=ppt/slides/_rels/slide6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第七章：贝叶斯网</a:t>
            </a:r>
          </a:p>
        </p:txBody>
      </p:sp>
      <p:sp>
        <p:nvSpPr>
          <p:cNvPr id="3" name="副标题 2"/>
          <p:cNvSpPr>
            <a:spLocks noGrp="1"/>
          </p:cNvSpPr>
          <p:nvPr>
            <p:ph type="subTitle" idx="1"/>
          </p:nvPr>
        </p:nvSpPr>
        <p:spPr>
          <a:xfrm>
            <a:off x="2804743" y="4195762"/>
            <a:ext cx="4026877" cy="1466484"/>
          </a:xfrm>
        </p:spPr>
        <p:txBody>
          <a:bodyPr>
            <a:normAutofit/>
          </a:bodyPr>
          <a:lstStyle/>
          <a:p>
            <a:pPr algn="l"/>
            <a:r>
              <a:rPr lang="zh-CN" altLang="en-US" dirty="0"/>
              <a:t>主讲：连德富 特任教授 </a:t>
            </a:r>
            <a:r>
              <a:rPr lang="en-US" altLang="zh-CN" dirty="0"/>
              <a:t>| </a:t>
            </a:r>
            <a:r>
              <a:rPr lang="zh-CN" altLang="en-US" dirty="0"/>
              <a:t>博士生导师</a:t>
            </a:r>
            <a:endParaRPr lang="en-US" altLang="zh-CN" dirty="0"/>
          </a:p>
          <a:p>
            <a:pPr algn="l"/>
            <a:r>
              <a:rPr lang="zh-CN" altLang="en-US" dirty="0"/>
              <a:t>邮箱：</a:t>
            </a:r>
            <a:r>
              <a:rPr lang="en-US" altLang="zh-CN" dirty="0">
                <a:hlinkClick r:id="rId2"/>
              </a:rPr>
              <a:t>liandefu@ustc.edu.cn</a:t>
            </a:r>
            <a:endParaRPr lang="en-US" altLang="zh-CN" dirty="0"/>
          </a:p>
          <a:p>
            <a:pPr algn="l"/>
            <a:r>
              <a:rPr lang="zh-CN" altLang="en-US" dirty="0"/>
              <a:t>手机：</a:t>
            </a:r>
            <a:r>
              <a:rPr lang="en-US" altLang="zh-CN" dirty="0"/>
              <a:t>13739227137</a:t>
            </a:r>
          </a:p>
          <a:p>
            <a:pPr algn="l"/>
            <a:r>
              <a:rPr lang="zh-CN" altLang="en-US" dirty="0"/>
              <a:t>主页：</a:t>
            </a:r>
            <a:r>
              <a:rPr lang="en-US" altLang="zh-CN" dirty="0">
                <a:hlinkClick r:id="rId3"/>
              </a:rPr>
              <a:t>http://staff.ustc.edu.cn/~liandefu</a:t>
            </a:r>
            <a:endParaRPr lang="en-US" altLang="zh-CN" dirty="0"/>
          </a:p>
        </p:txBody>
      </p:sp>
      <p:sp>
        <p:nvSpPr>
          <p:cNvPr id="8" name="灯片编号占位符 7"/>
          <p:cNvSpPr>
            <a:spLocks noGrp="1"/>
          </p:cNvSpPr>
          <p:nvPr>
            <p:ph type="sldNum" sz="quarter" idx="12"/>
          </p:nvPr>
        </p:nvSpPr>
        <p:spPr/>
        <p:txBody>
          <a:bodyPr/>
          <a:lstStyle/>
          <a:p>
            <a:fld id="{EBFC4843-EEDB-4B7A-8496-D61853415229}" type="slidenum">
              <a:rPr lang="zh-CN" altLang="en-US" smtClean="0"/>
              <a:t>1</a:t>
            </a:fld>
            <a:endParaRPr lang="zh-CN" altLang="en-US"/>
          </a:p>
        </p:txBody>
      </p:sp>
      <p:sp>
        <p:nvSpPr>
          <p:cNvPr id="9" name="页脚占位符 8"/>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10" name="日期占位符 9"/>
          <p:cNvSpPr>
            <a:spLocks noGrp="1"/>
          </p:cNvSpPr>
          <p:nvPr>
            <p:ph type="dt" sz="half" idx="10"/>
          </p:nvPr>
        </p:nvSpPr>
        <p:spPr/>
        <p:txBody>
          <a:bodyPr/>
          <a:lstStyle/>
          <a:p>
            <a:fld id="{35016999-E266-4270-8059-9A39859FD4B7}" type="datetime1">
              <a:rPr lang="zh-CN" altLang="en-US" smtClean="0"/>
              <a:t>2022/12/12</a:t>
            </a:fld>
            <a:endParaRPr lang="zh-CN" altLang="en-US"/>
          </a:p>
        </p:txBody>
      </p:sp>
      <p:sp>
        <p:nvSpPr>
          <p:cNvPr id="11" name="文本框 10"/>
          <p:cNvSpPr txBox="1"/>
          <p:nvPr/>
        </p:nvSpPr>
        <p:spPr>
          <a:xfrm>
            <a:off x="975943" y="814630"/>
            <a:ext cx="4431323" cy="369332"/>
          </a:xfrm>
          <a:prstGeom prst="rect">
            <a:avLst/>
          </a:prstGeom>
          <a:noFill/>
        </p:spPr>
        <p:txBody>
          <a:bodyPr wrap="square" rtlCol="0">
            <a:spAutoFit/>
          </a:bodyPr>
          <a:lstStyle/>
          <a:p>
            <a:r>
              <a:rPr lang="en-US" altLang="zh-CN" dirty="0"/>
              <a:t>2022</a:t>
            </a:r>
            <a:r>
              <a:rPr lang="zh-CN" altLang="en-US" dirty="0"/>
              <a:t>年秋季 </a:t>
            </a:r>
            <a:r>
              <a:rPr lang="en-US" altLang="zh-CN" dirty="0"/>
              <a:t>《</a:t>
            </a:r>
            <a:r>
              <a:rPr lang="zh-CN" altLang="en-US" dirty="0"/>
              <a:t>机器学习概论</a:t>
            </a:r>
            <a:r>
              <a:rPr lang="en-US" altLang="zh-CN" dirty="0"/>
              <a:t>》</a:t>
            </a:r>
            <a:r>
              <a:rPr lang="zh-CN" altLang="en-US" dirty="0"/>
              <a:t>课程</a:t>
            </a:r>
          </a:p>
        </p:txBody>
      </p:sp>
    </p:spTree>
    <p:extLst>
      <p:ext uri="{BB962C8B-B14F-4D97-AF65-F5344CB8AC3E}">
        <p14:creationId xmlns:p14="http://schemas.microsoft.com/office/powerpoint/2010/main" val="1190516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极大似然估计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在连续属性情形下，假设概率密度函数</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e>
                        <m:r>
                          <a:rPr lang="en-US" altLang="zh-CN" i="1">
                            <a:latin typeface="Cambria Math" panose="02040503050406030204" pitchFamily="18" charset="0"/>
                          </a:rPr>
                          <m:t>𝑐</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e>
                    </m:d>
                  </m:oMath>
                </a14:m>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a:p>
                <a:pPr marL="0" indent="0">
                  <a:buNone/>
                </a:pPr>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10</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063474" y="2598804"/>
                <a:ext cx="2113014" cy="916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acc>
                            <m:accPr>
                              <m:chr m:val="̂"/>
                              <m:ctrlPr>
                                <a:rPr lang="en-US" altLang="zh-CN" sz="2100" b="1" i="1" smtClean="0">
                                  <a:latin typeface="Cambria Math" panose="02040503050406030204" pitchFamily="18" charset="0"/>
                                </a:rPr>
                              </m:ctrlPr>
                            </m:accPr>
                            <m:e>
                              <m:r>
                                <a:rPr lang="en-US" altLang="zh-CN" sz="2100" b="1" i="1">
                                  <a:latin typeface="Cambria Math" panose="02040503050406030204" pitchFamily="18" charset="0"/>
                                </a:rPr>
                                <m:t>𝝁</m:t>
                              </m:r>
                            </m:e>
                          </m:acc>
                        </m:e>
                        <m:sub>
                          <m:r>
                            <a:rPr lang="en-US" altLang="zh-CN" sz="2100" i="1">
                              <a:latin typeface="Cambria Math" panose="02040503050406030204" pitchFamily="18" charset="0"/>
                            </a:rPr>
                            <m:t>𝑐</m:t>
                          </m:r>
                        </m:sub>
                      </m:sSub>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1</m:t>
                          </m:r>
                        </m:num>
                        <m:den>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e>
                          </m:d>
                        </m:den>
                      </m:f>
                      <m:nary>
                        <m:naryPr>
                          <m:chr m:val="∑"/>
                          <m:supHide m:val="on"/>
                          <m:ctrlPr>
                            <a:rPr lang="en-US" altLang="zh-CN" sz="2100" i="1">
                              <a:latin typeface="Cambria Math" panose="02040503050406030204" pitchFamily="18" charset="0"/>
                            </a:rPr>
                          </m:ctrlPr>
                        </m:naryPr>
                        <m:sub>
                          <m:r>
                            <a:rPr lang="en-US" altLang="zh-CN" sz="2100" b="1" i="1">
                              <a:latin typeface="Cambria Math" panose="02040503050406030204" pitchFamily="18" charset="0"/>
                            </a:rPr>
                            <m:t>𝒙</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sub>
                        <m:sup/>
                        <m:e>
                          <m:r>
                            <a:rPr lang="en-US" altLang="zh-CN" sz="2100" b="1" i="1">
                              <a:latin typeface="Cambria Math" panose="02040503050406030204" pitchFamily="18" charset="0"/>
                            </a:rPr>
                            <m:t>𝒙</m:t>
                          </m:r>
                        </m:e>
                      </m:nary>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3063474" y="2598804"/>
                <a:ext cx="2113014" cy="9165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063474" y="3423925"/>
                <a:ext cx="4023473" cy="916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acc>
                            <m:accPr>
                              <m:chr m:val="̂"/>
                              <m:ctrlPr>
                                <a:rPr lang="en-US" altLang="zh-CN" sz="2100" b="1" i="1" smtClean="0">
                                  <a:latin typeface="Cambria Math" panose="02040503050406030204" pitchFamily="18" charset="0"/>
                                </a:rPr>
                              </m:ctrlPr>
                            </m:accPr>
                            <m:e>
                              <m:r>
                                <a:rPr lang="en-US" altLang="zh-CN" sz="2100" b="1">
                                  <a:latin typeface="Cambria Math" panose="02040503050406030204" pitchFamily="18" charset="0"/>
                                </a:rPr>
                                <m:t>𝚺</m:t>
                              </m:r>
                            </m:e>
                          </m:acc>
                        </m:e>
                        <m:sub>
                          <m:r>
                            <a:rPr lang="en-US" altLang="zh-CN" sz="2100" i="1">
                              <a:latin typeface="Cambria Math" panose="02040503050406030204" pitchFamily="18" charset="0"/>
                            </a:rPr>
                            <m:t>𝑐</m:t>
                          </m:r>
                        </m:sub>
                      </m:sSub>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1</m:t>
                          </m:r>
                        </m:num>
                        <m:den>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e>
                          </m:d>
                        </m:den>
                      </m:f>
                      <m:nary>
                        <m:naryPr>
                          <m:chr m:val="∑"/>
                          <m:supHide m:val="on"/>
                          <m:ctrlPr>
                            <a:rPr lang="en-US" altLang="zh-CN" sz="2100" i="1">
                              <a:latin typeface="Cambria Math" panose="02040503050406030204" pitchFamily="18" charset="0"/>
                            </a:rPr>
                          </m:ctrlPr>
                        </m:naryPr>
                        <m:sub>
                          <m:r>
                            <a:rPr lang="en-US" altLang="zh-CN" sz="2100" b="1" i="1">
                              <a:latin typeface="Cambria Math" panose="02040503050406030204" pitchFamily="18" charset="0"/>
                            </a:rPr>
                            <m:t>𝒙</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sub>
                        <m:sup/>
                        <m:e>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𝝁</m:t>
                                  </m:r>
                                </m:e>
                                <m:sub>
                                  <m:r>
                                    <a:rPr lang="en-US" altLang="zh-CN" sz="2100" i="1">
                                      <a:latin typeface="Cambria Math" panose="02040503050406030204" pitchFamily="18" charset="0"/>
                                    </a:rPr>
                                    <m:t>𝑐</m:t>
                                  </m:r>
                                </m:sub>
                              </m:sSub>
                            </m:e>
                          </m:d>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𝝁</m:t>
                                      </m:r>
                                    </m:e>
                                    <m:sub>
                                      <m:r>
                                        <a:rPr lang="en-US" altLang="zh-CN" sz="2100" i="1">
                                          <a:latin typeface="Cambria Math" panose="02040503050406030204" pitchFamily="18" charset="0"/>
                                        </a:rPr>
                                        <m:t>𝑐</m:t>
                                      </m:r>
                                    </m:sub>
                                  </m:sSub>
                                </m:e>
                              </m:d>
                            </m:e>
                            <m:sup>
                              <m:r>
                                <a:rPr lang="en-US" altLang="zh-CN" sz="2100" i="1">
                                  <a:latin typeface="Cambria Math" panose="02040503050406030204" pitchFamily="18" charset="0"/>
                                </a:rPr>
                                <m:t>⊤</m:t>
                              </m:r>
                            </m:sup>
                          </m:sSup>
                        </m:e>
                      </m:nary>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3063474" y="3423925"/>
                <a:ext cx="4023473" cy="916533"/>
              </a:xfrm>
              <a:prstGeom prst="rect">
                <a:avLst/>
              </a:prstGeom>
              <a:blipFill>
                <a:blip r:embed="rId4"/>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5"/>
          <a:stretch>
            <a:fillRect/>
          </a:stretch>
        </p:blipFill>
        <p:spPr>
          <a:xfrm>
            <a:off x="91657" y="3584922"/>
            <a:ext cx="3086828" cy="2731631"/>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3081058" y="4804719"/>
                <a:ext cx="5988869" cy="7587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𝑃</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e>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ad>
                            <m:radPr>
                              <m:degHide m:val="on"/>
                              <m:ctrlPr>
                                <a:rPr lang="en-US" altLang="zh-CN" b="0" i="1" dirty="0" smtClean="0">
                                  <a:latin typeface="Cambria Math" panose="02040503050406030204" pitchFamily="18" charset="0"/>
                                </a:rPr>
                              </m:ctrlPr>
                            </m:radPr>
                            <m:deg/>
                            <m:e>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i="1" dirty="0">
                                          <a:latin typeface="Cambria Math" panose="02040503050406030204" pitchFamily="18" charset="0"/>
                                        </a:rPr>
                                        <m:t>2</m:t>
                                      </m:r>
                                      <m:r>
                                        <a:rPr lang="en-US" altLang="zh-CN" i="1" dirty="0">
                                          <a:latin typeface="Cambria Math" panose="02040503050406030204" pitchFamily="18" charset="0"/>
                                        </a:rPr>
                                        <m:t>𝜋</m:t>
                                      </m:r>
                                    </m:e>
                                  </m:d>
                                </m:e>
                                <m:sup>
                                  <m:r>
                                    <a:rPr lang="en-US" altLang="zh-CN" b="0" i="1" dirty="0" smtClean="0">
                                      <a:latin typeface="Cambria Math" panose="02040503050406030204" pitchFamily="18" charset="0"/>
                                    </a:rPr>
                                    <m:t>𝑑</m:t>
                                  </m:r>
                                </m:sup>
                              </m:sSup>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1" i="0" dirty="0" smtClean="0">
                                          <a:latin typeface="Cambria Math" panose="02040503050406030204" pitchFamily="18" charset="0"/>
                                        </a:rPr>
                                        <m:t>𝚺</m:t>
                                      </m:r>
                                    </m:e>
                                    <m:sub>
                                      <m:r>
                                        <a:rPr lang="en-US" altLang="zh-CN" b="0" i="1" dirty="0" smtClean="0">
                                          <a:latin typeface="Cambria Math" panose="02040503050406030204" pitchFamily="18" charset="0"/>
                                        </a:rPr>
                                        <m:t>𝑐</m:t>
                                      </m:r>
                                    </m:sub>
                                  </m:sSub>
                                </m:e>
                              </m:d>
                            </m:e>
                          </m:rad>
                        </m:den>
                      </m:f>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exp</m:t>
                          </m:r>
                        </m:fName>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𝒙</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𝝁</m:t>
                                          </m:r>
                                        </m:e>
                                        <m:sub>
                                          <m:r>
                                            <a:rPr lang="en-US" altLang="zh-CN" b="0" i="1" dirty="0" smtClean="0">
                                              <a:latin typeface="Cambria Math" panose="02040503050406030204" pitchFamily="18" charset="0"/>
                                            </a:rPr>
                                            <m:t>𝑐</m:t>
                                          </m:r>
                                        </m:sub>
                                      </m:sSub>
                                    </m:e>
                                  </m:d>
                                </m:e>
                                <m:sup>
                                  <m:r>
                                    <a:rPr lang="en-US" altLang="zh-CN" b="0" i="1" dirty="0" smtClean="0">
                                      <a:latin typeface="Cambria Math" panose="02040503050406030204" pitchFamily="18" charset="0"/>
                                    </a:rPr>
                                    <m:t>⊤</m:t>
                                  </m:r>
                                </m:sup>
                              </m:sSup>
                              <m:sSubSup>
                                <m:sSubSupPr>
                                  <m:ctrlPr>
                                    <a:rPr lang="en-US" altLang="zh-CN" b="0" i="1" dirty="0" smtClean="0">
                                      <a:latin typeface="Cambria Math" panose="02040503050406030204" pitchFamily="18" charset="0"/>
                                    </a:rPr>
                                  </m:ctrlPr>
                                </m:sSubSupPr>
                                <m:e>
                                  <m:r>
                                    <a:rPr lang="en-US" altLang="zh-CN" b="1" i="0" dirty="0" smtClean="0">
                                      <a:latin typeface="Cambria Math" panose="02040503050406030204" pitchFamily="18" charset="0"/>
                                    </a:rPr>
                                    <m:t>𝚺</m:t>
                                  </m:r>
                                </m:e>
                                <m:sub>
                                  <m:r>
                                    <a:rPr lang="en-US" altLang="zh-CN" b="0" i="1" dirty="0" smtClean="0">
                                      <a:latin typeface="Cambria Math" panose="02040503050406030204" pitchFamily="18" charset="0"/>
                                    </a:rPr>
                                    <m:t>𝑐</m:t>
                                  </m:r>
                                </m:sub>
                                <m:sup>
                                  <m:r>
                                    <a:rPr lang="en-US" altLang="zh-CN" b="0" i="1" dirty="0" smtClean="0">
                                      <a:latin typeface="Cambria Math" panose="02040503050406030204" pitchFamily="18" charset="0"/>
                                    </a:rPr>
                                    <m:t>−1</m:t>
                                  </m:r>
                                </m:sup>
                              </m:sSubSup>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𝒙</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𝝁</m:t>
                                      </m:r>
                                    </m:e>
                                    <m:sub>
                                      <m:r>
                                        <a:rPr lang="en-US" altLang="zh-CN" b="0" i="1" dirty="0" smtClean="0">
                                          <a:latin typeface="Cambria Math" panose="02040503050406030204" pitchFamily="18" charset="0"/>
                                        </a:rPr>
                                        <m:t>𝑐</m:t>
                                      </m:r>
                                    </m:sub>
                                  </m:sSub>
                                </m:e>
                              </m:d>
                            </m:e>
                          </m:d>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081058" y="4804719"/>
                <a:ext cx="5988869" cy="75879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50339" y="2102808"/>
                <a:ext cx="3976858" cy="415498"/>
              </a:xfrm>
              <a:prstGeom prst="rect">
                <a:avLst/>
              </a:prstGeom>
            </p:spPr>
            <p:txBody>
              <a:bodyPr wrap="none">
                <a:spAutoFit/>
              </a:bodyPr>
              <a:lstStyle/>
              <a:p>
                <a:r>
                  <a:rPr lang="zh-CN" altLang="en-US" sz="2100" dirty="0"/>
                  <a:t>则参数</a:t>
                </a:r>
                <a14:m>
                  <m:oMath xmlns:m="http://schemas.openxmlformats.org/officeDocument/2006/math">
                    <m:sSub>
                      <m:sSubPr>
                        <m:ctrlPr>
                          <a:rPr lang="en-US" altLang="zh-CN" sz="2100" i="1" dirty="0">
                            <a:latin typeface="Cambria Math" panose="02040503050406030204" pitchFamily="18" charset="0"/>
                          </a:rPr>
                        </m:ctrlPr>
                      </m:sSubPr>
                      <m:e>
                        <m:r>
                          <a:rPr lang="en-US" altLang="zh-CN" sz="2100" b="1" i="1" dirty="0">
                            <a:latin typeface="Cambria Math" panose="02040503050406030204" pitchFamily="18" charset="0"/>
                          </a:rPr>
                          <m:t>𝝁</m:t>
                        </m:r>
                      </m:e>
                      <m:sub>
                        <m:r>
                          <a:rPr lang="en-US" altLang="zh-CN" sz="2100" i="1" dirty="0">
                            <a:latin typeface="Cambria Math" panose="02040503050406030204" pitchFamily="18" charset="0"/>
                          </a:rPr>
                          <m:t>𝑐</m:t>
                        </m:r>
                      </m:sub>
                    </m:sSub>
                  </m:oMath>
                </a14:m>
                <a:r>
                  <a:rPr lang="zh-CN" altLang="en-US" sz="2100" dirty="0"/>
                  <a:t>和</a:t>
                </a:r>
                <a14:m>
                  <m:oMath xmlns:m="http://schemas.openxmlformats.org/officeDocument/2006/math">
                    <m:sSub>
                      <m:sSubPr>
                        <m:ctrlPr>
                          <a:rPr lang="en-US" altLang="zh-CN" sz="2100" i="1" dirty="0">
                            <a:latin typeface="Cambria Math" panose="02040503050406030204" pitchFamily="18" charset="0"/>
                          </a:rPr>
                        </m:ctrlPr>
                      </m:sSubPr>
                      <m:e>
                        <m:r>
                          <a:rPr lang="en-US" altLang="zh-CN" sz="2100" b="1" dirty="0">
                            <a:latin typeface="Cambria Math" panose="02040503050406030204" pitchFamily="18" charset="0"/>
                          </a:rPr>
                          <m:t>𝚺</m:t>
                        </m:r>
                      </m:e>
                      <m:sub>
                        <m:r>
                          <a:rPr lang="en-US" altLang="zh-CN" sz="2100" i="1" dirty="0">
                            <a:latin typeface="Cambria Math" panose="02040503050406030204" pitchFamily="18" charset="0"/>
                          </a:rPr>
                          <m:t>𝑐</m:t>
                        </m:r>
                      </m:sub>
                    </m:sSub>
                  </m:oMath>
                </a14:m>
                <a:r>
                  <a:rPr lang="zh-CN" altLang="en-US" sz="2100" dirty="0"/>
                  <a:t>的极大似然估计为</a:t>
                </a:r>
              </a:p>
            </p:txBody>
          </p:sp>
        </mc:Choice>
        <mc:Fallback xmlns="">
          <p:sp>
            <p:nvSpPr>
              <p:cNvPr id="11" name="矩形 10"/>
              <p:cNvSpPr>
                <a:spLocks noRot="1" noChangeAspect="1" noMove="1" noResize="1" noEditPoints="1" noAdjustHandles="1" noChangeArrowheads="1" noChangeShapeType="1" noTextEdit="1"/>
              </p:cNvSpPr>
              <p:nvPr/>
            </p:nvSpPr>
            <p:spPr>
              <a:xfrm>
                <a:off x="850339" y="2102808"/>
                <a:ext cx="3976858" cy="415498"/>
              </a:xfrm>
              <a:prstGeom prst="rect">
                <a:avLst/>
              </a:prstGeom>
              <a:blipFill>
                <a:blip r:embed="rId7"/>
                <a:stretch>
                  <a:fillRect l="-1838" t="-8824" r="-1225" b="-27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191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极大似然估计</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11</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422415" y="1925613"/>
                <a:ext cx="3111301" cy="7987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𝐿𝐿</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𝜽</m:t>
                              </m:r>
                            </m:e>
                            <m:sub>
                              <m:r>
                                <a:rPr lang="en-US" altLang="zh-CN" i="1" dirty="0">
                                  <a:latin typeface="Cambria Math" panose="02040503050406030204" pitchFamily="18" charset="0"/>
                                </a:rPr>
                                <m:t>𝑐</m:t>
                              </m:r>
                            </m:sub>
                          </m:sSub>
                        </m:e>
                      </m:d>
                      <m:r>
                        <a:rPr lang="en-US" altLang="zh-CN" i="1" dirty="0">
                          <a:latin typeface="Cambria Math" panose="02040503050406030204" pitchFamily="18" charset="0"/>
                        </a:rPr>
                        <m:t>=</m:t>
                      </m:r>
                      <m:nary>
                        <m:naryPr>
                          <m:chr m:val="∑"/>
                          <m:supHide m:val="on"/>
                          <m:ctrlPr>
                            <a:rPr lang="en-US" altLang="zh-CN" i="1" dirty="0">
                              <a:latin typeface="Cambria Math" panose="02040503050406030204" pitchFamily="18" charset="0"/>
                            </a:rPr>
                          </m:ctrlPr>
                        </m:naryPr>
                        <m:sub>
                          <m:r>
                            <a:rPr lang="en-US" altLang="zh-CN" b="1" i="1" dirty="0">
                              <a:latin typeface="Cambria Math" panose="02040503050406030204" pitchFamily="18" charset="0"/>
                            </a:rPr>
                            <m:t>𝒙</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sub>
                          </m:sSub>
                        </m:sub>
                        <m:sup/>
                        <m:e>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r>
                                <a:rPr lang="en-US" altLang="zh-CN" i="1" dirty="0">
                                  <a:latin typeface="Cambria Math" panose="02040503050406030204" pitchFamily="18" charset="0"/>
                                </a:rPr>
                                <m:t>𝑃</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e>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e>
                              </m:d>
                            </m:e>
                          </m:func>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422415" y="1925613"/>
                <a:ext cx="3111301" cy="79874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27075" y="2728816"/>
                <a:ext cx="6590715" cy="801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nary>
                        <m:naryPr>
                          <m:chr m:val="∑"/>
                          <m:supHide m:val="on"/>
                          <m:ctrlPr>
                            <a:rPr lang="en-US" altLang="zh-CN" i="1" dirty="0">
                              <a:latin typeface="Cambria Math" panose="02040503050406030204" pitchFamily="18" charset="0"/>
                            </a:rPr>
                          </m:ctrlPr>
                        </m:naryPr>
                        <m:sub>
                          <m:r>
                            <a:rPr lang="en-US" altLang="zh-CN" b="1" i="1" dirty="0">
                              <a:latin typeface="Cambria Math" panose="02040503050406030204" pitchFamily="18" charset="0"/>
                            </a:rPr>
                            <m:t>𝒙</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sub>
                          </m:sSub>
                        </m:sub>
                        <m:sup/>
                        <m:e>
                          <m:f>
                            <m:fPr>
                              <m:ctrlPr>
                                <a:rPr lang="en-US" altLang="zh-CN" b="0" i="1" dirty="0" smtClean="0">
                                  <a:latin typeface="Cambria Math" panose="02040503050406030204" pitchFamily="18" charset="0"/>
                                </a:rPr>
                              </m:ctrlPr>
                            </m:fPr>
                            <m:num>
                              <m:r>
                                <a:rPr lang="en-US" altLang="zh-CN" i="1" dirty="0" smtClean="0">
                                  <a:latin typeface="Cambria Math" panose="02040503050406030204" pitchFamily="18" charset="0"/>
                                </a:rPr>
                                <m:t>1</m:t>
                              </m:r>
                            </m:num>
                            <m:den>
                              <m:r>
                                <a:rPr lang="en-US" altLang="zh-CN" b="0" i="1" dirty="0" smtClean="0">
                                  <a:latin typeface="Cambria Math" panose="02040503050406030204" pitchFamily="18" charset="0"/>
                                </a:rPr>
                                <m:t>2</m:t>
                              </m:r>
                            </m:den>
                          </m:f>
                        </m:e>
                      </m:nary>
                      <m:sSup>
                        <m:sSupPr>
                          <m:ctrlPr>
                            <a:rPr lang="en-US" altLang="zh-CN" b="0" i="1" dirty="0" smtClean="0">
                              <a:latin typeface="Cambria Math" panose="02040503050406030204" pitchFamily="18" charset="0"/>
                            </a:rPr>
                          </m:ctrlPr>
                        </m:sSupPr>
                        <m:e>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e>
                          </m:d>
                        </m:e>
                        <m:sup>
                          <m:r>
                            <a:rPr lang="en-US" altLang="zh-CN" b="0" i="1" dirty="0" smtClean="0">
                              <a:latin typeface="Cambria Math" panose="02040503050406030204" pitchFamily="18" charset="0"/>
                            </a:rPr>
                            <m:t>⊤</m:t>
                          </m:r>
                        </m:sup>
                      </m:sSup>
                      <m:sSubSup>
                        <m:sSubSupPr>
                          <m:ctrlPr>
                            <a:rPr lang="en-US" altLang="zh-CN" i="1" dirty="0">
                              <a:latin typeface="Cambria Math" panose="02040503050406030204" pitchFamily="18" charset="0"/>
                            </a:rPr>
                          </m:ctrlPr>
                        </m:sSubSup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up>
                          <m:r>
                            <a:rPr lang="en-US" altLang="zh-CN" i="1" dirty="0">
                              <a:latin typeface="Cambria Math" panose="02040503050406030204" pitchFamily="18" charset="0"/>
                            </a:rPr>
                            <m:t>−1</m:t>
                          </m:r>
                        </m:sup>
                      </m:sSubSup>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𝐷</m:t>
                                  </m:r>
                                </m:e>
                                <m:sub>
                                  <m:r>
                                    <a:rPr lang="en-US" altLang="zh-CN" b="0" i="1" dirty="0" smtClean="0">
                                      <a:latin typeface="Cambria Math" panose="02040503050406030204" pitchFamily="18" charset="0"/>
                                    </a:rPr>
                                    <m:t>𝑐</m:t>
                                  </m:r>
                                </m:sub>
                              </m:sSub>
                            </m:e>
                          </m:d>
                        </m:num>
                        <m:den>
                          <m:r>
                            <a:rPr lang="en-US" altLang="zh-CN" b="0" i="1" dirty="0" smtClean="0">
                              <a:latin typeface="Cambria Math" panose="02040503050406030204" pitchFamily="18" charset="0"/>
                            </a:rPr>
                            <m:t>2</m:t>
                          </m:r>
                        </m:den>
                      </m:f>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1" i="0" dirty="0" smtClean="0">
                                      <a:latin typeface="Cambria Math" panose="02040503050406030204" pitchFamily="18" charset="0"/>
                                    </a:rPr>
                                    <m:t>𝚺</m:t>
                                  </m:r>
                                </m:e>
                                <m:sub>
                                  <m:r>
                                    <a:rPr lang="en-US" altLang="zh-CN" b="0" i="1" dirty="0" smtClean="0">
                                      <a:latin typeface="Cambria Math" panose="02040503050406030204" pitchFamily="18" charset="0"/>
                                    </a:rPr>
                                    <m:t>𝑐</m:t>
                                  </m:r>
                                </m:sub>
                              </m:sSub>
                            </m:e>
                          </m:d>
                        </m:e>
                      </m:func>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𝑑</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𝐷</m:t>
                                  </m:r>
                                </m:e>
                                <m:sub>
                                  <m:r>
                                    <a:rPr lang="en-US" altLang="zh-CN" b="0" i="1" dirty="0" smtClean="0">
                                      <a:latin typeface="Cambria Math" panose="02040503050406030204" pitchFamily="18" charset="0"/>
                                    </a:rPr>
                                    <m:t>𝑐</m:t>
                                  </m:r>
                                </m:sub>
                              </m:sSub>
                            </m:e>
                          </m:d>
                        </m:num>
                        <m:den>
                          <m:r>
                            <a:rPr lang="en-US" altLang="zh-CN" b="0" i="1" dirty="0" smtClean="0">
                              <a:latin typeface="Cambria Math" panose="02040503050406030204" pitchFamily="18" charset="0"/>
                            </a:rPr>
                            <m:t>2</m:t>
                          </m:r>
                        </m:den>
                      </m:f>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𝜋</m:t>
                              </m:r>
                            </m:e>
                          </m:d>
                        </m:e>
                      </m:func>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127075" y="2728816"/>
                <a:ext cx="6590715" cy="80156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921617" y="1058839"/>
                <a:ext cx="6208302" cy="7587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𝑃</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e>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ad>
                            <m:radPr>
                              <m:degHide m:val="on"/>
                              <m:ctrlPr>
                                <a:rPr lang="en-US" altLang="zh-CN" b="0" i="1" dirty="0" smtClean="0">
                                  <a:latin typeface="Cambria Math" panose="02040503050406030204" pitchFamily="18" charset="0"/>
                                </a:rPr>
                              </m:ctrlPr>
                            </m:radPr>
                            <m:deg/>
                            <m:e>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i="1" dirty="0">
                                          <a:latin typeface="Cambria Math" panose="02040503050406030204" pitchFamily="18" charset="0"/>
                                        </a:rPr>
                                        <m:t>2</m:t>
                                      </m:r>
                                      <m:r>
                                        <a:rPr lang="en-US" altLang="zh-CN" i="1" dirty="0">
                                          <a:latin typeface="Cambria Math" panose="02040503050406030204" pitchFamily="18" charset="0"/>
                                        </a:rPr>
                                        <m:t>𝜋</m:t>
                                      </m:r>
                                    </m:e>
                                  </m:d>
                                </m:e>
                                <m:sup>
                                  <m:r>
                                    <a:rPr lang="en-US" altLang="zh-CN" b="0" i="1" dirty="0" smtClean="0">
                                      <a:latin typeface="Cambria Math" panose="02040503050406030204" pitchFamily="18" charset="0"/>
                                    </a:rPr>
                                    <m:t>𝑑</m:t>
                                  </m:r>
                                </m:sup>
                              </m:sSup>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1" i="0" dirty="0" smtClean="0">
                                          <a:latin typeface="Cambria Math" panose="02040503050406030204" pitchFamily="18" charset="0"/>
                                        </a:rPr>
                                        <m:t>𝚺</m:t>
                                      </m:r>
                                    </m:e>
                                    <m:sub>
                                      <m:r>
                                        <a:rPr lang="en-US" altLang="zh-CN" b="0" i="1" dirty="0" smtClean="0">
                                          <a:latin typeface="Cambria Math" panose="02040503050406030204" pitchFamily="18" charset="0"/>
                                        </a:rPr>
                                        <m:t>𝑐</m:t>
                                      </m:r>
                                    </m:sub>
                                  </m:sSub>
                                </m:e>
                              </m:d>
                            </m:e>
                          </m:rad>
                        </m:den>
                      </m:f>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exp</m:t>
                          </m:r>
                        </m:fName>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𝒙</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𝝁</m:t>
                                          </m:r>
                                        </m:e>
                                        <m:sub>
                                          <m:r>
                                            <a:rPr lang="en-US" altLang="zh-CN" b="0" i="1" dirty="0" smtClean="0">
                                              <a:latin typeface="Cambria Math" panose="02040503050406030204" pitchFamily="18" charset="0"/>
                                            </a:rPr>
                                            <m:t>𝑐</m:t>
                                          </m:r>
                                        </m:sub>
                                      </m:sSub>
                                    </m:e>
                                  </m:d>
                                </m:e>
                                <m:sup>
                                  <m:r>
                                    <a:rPr lang="en-US" altLang="zh-CN" b="0" i="1" dirty="0" smtClean="0">
                                      <a:latin typeface="Cambria Math" panose="02040503050406030204" pitchFamily="18" charset="0"/>
                                    </a:rPr>
                                    <m:t>⊤</m:t>
                                  </m:r>
                                </m:sup>
                              </m:sSup>
                              <m:sSubSup>
                                <m:sSubSupPr>
                                  <m:ctrlPr>
                                    <a:rPr lang="en-US" altLang="zh-CN" b="0" i="1" dirty="0" smtClean="0">
                                      <a:latin typeface="Cambria Math" panose="02040503050406030204" pitchFamily="18" charset="0"/>
                                    </a:rPr>
                                  </m:ctrlPr>
                                </m:sSubSupPr>
                                <m:e>
                                  <m:r>
                                    <a:rPr lang="en-US" altLang="zh-CN" b="1" i="0" dirty="0" smtClean="0">
                                      <a:latin typeface="Cambria Math" panose="02040503050406030204" pitchFamily="18" charset="0"/>
                                    </a:rPr>
                                    <m:t>𝚺</m:t>
                                  </m:r>
                                </m:e>
                                <m:sub>
                                  <m:r>
                                    <a:rPr lang="en-US" altLang="zh-CN" b="0" i="1" dirty="0" smtClean="0">
                                      <a:latin typeface="Cambria Math" panose="02040503050406030204" pitchFamily="18" charset="0"/>
                                    </a:rPr>
                                    <m:t>𝑐</m:t>
                                  </m:r>
                                </m:sub>
                                <m:sup>
                                  <m:r>
                                    <a:rPr lang="en-US" altLang="zh-CN" b="0" i="1" dirty="0" smtClean="0">
                                      <a:latin typeface="Cambria Math" panose="02040503050406030204" pitchFamily="18" charset="0"/>
                                    </a:rPr>
                                    <m:t>−1</m:t>
                                  </m:r>
                                </m:sup>
                              </m:sSubSup>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𝒙</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𝝁</m:t>
                                      </m:r>
                                    </m:e>
                                    <m:sub>
                                      <m:r>
                                        <a:rPr lang="en-US" altLang="zh-CN" b="0" i="1" dirty="0" smtClean="0">
                                          <a:latin typeface="Cambria Math" panose="02040503050406030204" pitchFamily="18" charset="0"/>
                                        </a:rPr>
                                        <m:t>𝑐</m:t>
                                      </m:r>
                                    </m:sub>
                                  </m:sSub>
                                </m:e>
                              </m:d>
                            </m:e>
                          </m:d>
                        </m:e>
                      </m:func>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921617" y="1058839"/>
                <a:ext cx="6208302" cy="7587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955240" y="3973351"/>
                <a:ext cx="3436967" cy="803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r>
                            <a:rPr lang="en-US" altLang="zh-CN" i="1" dirty="0">
                              <a:latin typeface="Cambria Math" panose="02040503050406030204" pitchFamily="18" charset="0"/>
                            </a:rPr>
                            <m:t>𝐿𝐿</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𝜽</m:t>
                                  </m:r>
                                </m:e>
                                <m:sub>
                                  <m:r>
                                    <a:rPr lang="en-US" altLang="zh-CN" i="1" dirty="0">
                                      <a:latin typeface="Cambria Math" panose="02040503050406030204" pitchFamily="18" charset="0"/>
                                    </a:rPr>
                                    <m:t>𝑐</m:t>
                                  </m:r>
                                </m:sub>
                              </m:sSub>
                            </m:e>
                          </m:d>
                        </m:num>
                        <m:den>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𝝁</m:t>
                              </m:r>
                            </m:e>
                            <m:sub>
                              <m:r>
                                <a:rPr lang="en-US" altLang="zh-CN" b="0" i="1" dirty="0" smtClean="0">
                                  <a:latin typeface="Cambria Math" panose="02040503050406030204" pitchFamily="18" charset="0"/>
                                </a:rPr>
                                <m:t>𝑐</m:t>
                              </m:r>
                            </m:sub>
                          </m:sSub>
                        </m:den>
                      </m:f>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a:rPr lang="en-US" altLang="zh-CN" b="1" i="1" dirty="0" smtClean="0">
                              <a:latin typeface="Cambria Math" panose="02040503050406030204" pitchFamily="18" charset="0"/>
                            </a:rPr>
                            <m:t>𝒙</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𝐷</m:t>
                              </m:r>
                            </m:e>
                            <m:sub>
                              <m:r>
                                <a:rPr lang="en-US" altLang="zh-CN" b="0" i="1" dirty="0" smtClean="0">
                                  <a:latin typeface="Cambria Math" panose="02040503050406030204" pitchFamily="18" charset="0"/>
                                </a:rPr>
                                <m:t>𝑐</m:t>
                              </m:r>
                            </m:sub>
                          </m:sSub>
                        </m:sub>
                        <m:sup/>
                        <m:e>
                          <m:sSubSup>
                            <m:sSubSupPr>
                              <m:ctrlPr>
                                <a:rPr lang="en-US" altLang="zh-CN" i="1" dirty="0">
                                  <a:latin typeface="Cambria Math" panose="02040503050406030204" pitchFamily="18" charset="0"/>
                                </a:rPr>
                              </m:ctrlPr>
                            </m:sSubSup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up>
                              <m:r>
                                <a:rPr lang="en-US" altLang="zh-CN" i="1" dirty="0">
                                  <a:latin typeface="Cambria Math" panose="02040503050406030204" pitchFamily="18" charset="0"/>
                                </a:rPr>
                                <m:t>−1</m:t>
                              </m:r>
                            </m:sup>
                          </m:sSubSup>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e>
                          </m:d>
                        </m:e>
                      </m:nary>
                      <m:r>
                        <a:rPr lang="en-US" altLang="zh-CN" b="0" i="1" dirty="0" smtClean="0">
                          <a:latin typeface="Cambria Math" panose="02040503050406030204" pitchFamily="18" charset="0"/>
                        </a:rPr>
                        <m:t>=0</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955240" y="3973351"/>
                <a:ext cx="3436967" cy="803618"/>
              </a:xfrm>
              <a:prstGeom prst="rect">
                <a:avLst/>
              </a:prstGeom>
              <a:blipFill>
                <a:blip r:embed="rId5"/>
                <a:stretch>
                  <a:fillRect/>
                </a:stretch>
              </a:blipFill>
            </p:spPr>
            <p:txBody>
              <a:bodyPr/>
              <a:lstStyle/>
              <a:p>
                <a:r>
                  <a:rPr lang="zh-CN" altLang="en-US">
                    <a:noFill/>
                  </a:rPr>
                  <a:t> </a:t>
                </a:r>
              </a:p>
            </p:txBody>
          </p:sp>
        </mc:Fallback>
      </mc:AlternateContent>
      <p:sp>
        <p:nvSpPr>
          <p:cNvPr id="11" name="右箭头 10"/>
          <p:cNvSpPr/>
          <p:nvPr/>
        </p:nvSpPr>
        <p:spPr>
          <a:xfrm>
            <a:off x="4791808" y="4222146"/>
            <a:ext cx="562707" cy="306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5946638" y="3973351"/>
                <a:ext cx="1786130" cy="7987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a:latin typeface="Cambria Math" panose="02040503050406030204" pitchFamily="18" charset="0"/>
                                </a:rPr>
                                <m:t>𝝁</m:t>
                              </m:r>
                            </m:e>
                          </m:acc>
                        </m:e>
                        <m:sub>
                          <m:r>
                            <a:rPr lang="en-US" altLang="zh-CN" i="1">
                              <a:latin typeface="Cambria Math" panose="02040503050406030204" pitchFamily="18" charset="0"/>
                            </a:rPr>
                            <m:t>𝑐</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e>
                          </m:d>
                        </m:den>
                      </m:f>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sub>
                        <m:sup/>
                        <m:e>
                          <m:r>
                            <a:rPr lang="en-US" altLang="zh-CN" b="1" i="1">
                              <a:latin typeface="Cambria Math" panose="02040503050406030204" pitchFamily="18" charset="0"/>
                            </a:rPr>
                            <m:t>𝒙</m:t>
                          </m:r>
                        </m:e>
                      </m:nary>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5946638" y="3973351"/>
                <a:ext cx="1786130" cy="79874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58524" y="5062051"/>
                <a:ext cx="6684587" cy="803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r>
                            <a:rPr lang="en-US" altLang="zh-CN" i="1" dirty="0">
                              <a:latin typeface="Cambria Math" panose="02040503050406030204" pitchFamily="18" charset="0"/>
                            </a:rPr>
                            <m:t>𝐿𝐿</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𝜽</m:t>
                                  </m:r>
                                </m:e>
                                <m:sub>
                                  <m:r>
                                    <a:rPr lang="en-US" altLang="zh-CN" i="1" dirty="0">
                                      <a:latin typeface="Cambria Math" panose="02040503050406030204" pitchFamily="18" charset="0"/>
                                    </a:rPr>
                                    <m:t>𝑐</m:t>
                                  </m:r>
                                </m:sub>
                              </m:sSub>
                            </m:e>
                          </m:d>
                        </m:num>
                        <m:den>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0" dirty="0" smtClean="0">
                                  <a:latin typeface="Cambria Math" panose="02040503050406030204" pitchFamily="18" charset="0"/>
                                </a:rPr>
                                <m:t>𝚺</m:t>
                              </m:r>
                            </m:e>
                            <m:sub>
                              <m:r>
                                <a:rPr lang="en-US" altLang="zh-CN" b="0" i="1" dirty="0" smtClean="0">
                                  <a:latin typeface="Cambria Math" panose="02040503050406030204" pitchFamily="18" charset="0"/>
                                </a:rPr>
                                <m:t>𝑐</m:t>
                              </m:r>
                            </m:sub>
                          </m:sSub>
                        </m:den>
                      </m:f>
                      <m:r>
                        <a:rPr lang="en-US" altLang="zh-CN" b="0" i="1" dirty="0" smtClean="0">
                          <a:latin typeface="Cambria Math" panose="02040503050406030204" pitchFamily="18" charset="0"/>
                        </a:rPr>
                        <m:t>=</m:t>
                      </m:r>
                      <m:r>
                        <a:rPr lang="en-US" altLang="zh-CN" i="1" dirty="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num>
                        <m:den>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den>
                      </m:f>
                      <m:nary>
                        <m:naryPr>
                          <m:chr m:val="∑"/>
                          <m:supHide m:val="on"/>
                          <m:ctrlPr>
                            <a:rPr lang="en-US" altLang="zh-CN" i="1" dirty="0">
                              <a:latin typeface="Cambria Math" panose="02040503050406030204" pitchFamily="18" charset="0"/>
                            </a:rPr>
                          </m:ctrlPr>
                        </m:naryPr>
                        <m:sub>
                          <m:r>
                            <a:rPr lang="en-US" altLang="zh-CN" b="1" i="1" dirty="0">
                              <a:latin typeface="Cambria Math" panose="02040503050406030204" pitchFamily="18" charset="0"/>
                            </a:rPr>
                            <m:t>𝒙</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sub>
                          </m:sSub>
                        </m:sub>
                        <m:sup/>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e>
                      </m:nary>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e>
                          </m:d>
                        </m:e>
                        <m:sup>
                          <m:r>
                            <a:rPr lang="en-US" altLang="zh-CN" i="1" dirty="0">
                              <a:latin typeface="Cambria Math" panose="02040503050406030204" pitchFamily="18" charset="0"/>
                            </a:rPr>
                            <m:t>⊤</m:t>
                          </m:r>
                        </m:sup>
                      </m:sSup>
                      <m:sSubSup>
                        <m:sSubSupPr>
                          <m:ctrlPr>
                            <a:rPr lang="en-US" altLang="zh-CN" i="1" dirty="0">
                              <a:latin typeface="Cambria Math" panose="02040503050406030204" pitchFamily="18" charset="0"/>
                            </a:rPr>
                          </m:ctrlPr>
                        </m:sSubSup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up>
                          <m:r>
                            <a:rPr lang="en-US" altLang="zh-CN" i="1" dirty="0">
                              <a:latin typeface="Cambria Math" panose="02040503050406030204" pitchFamily="18" charset="0"/>
                            </a:rPr>
                            <m:t>−1</m:t>
                          </m:r>
                        </m:sup>
                      </m:sSubSup>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e>
                      </m:d>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sub>
                              </m:sSub>
                            </m:e>
                          </m:d>
                        </m:num>
                        <m:den>
                          <m:r>
                            <a:rPr lang="en-US" altLang="zh-CN" i="1" dirty="0">
                              <a:latin typeface="Cambria Math" panose="02040503050406030204" pitchFamily="18" charset="0"/>
                            </a:rPr>
                            <m:t>2</m:t>
                          </m:r>
                        </m:den>
                      </m:f>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num>
                        <m:den>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den>
                      </m:f>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e>
                          </m:d>
                        </m:e>
                      </m:func>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858524" y="5062051"/>
                <a:ext cx="6684587" cy="80361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31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animBg="1"/>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标注 22"/>
          <p:cNvSpPr/>
          <p:nvPr/>
        </p:nvSpPr>
        <p:spPr>
          <a:xfrm>
            <a:off x="628651" y="3658798"/>
            <a:ext cx="4492270" cy="3120344"/>
          </a:xfrm>
          <a:prstGeom prst="wedgeRectCallout">
            <a:avLst>
              <a:gd name="adj1" fmla="val -9397"/>
              <a:gd name="adj2" fmla="val -5733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0" name="矩形 19"/>
          <p:cNvSpPr/>
          <p:nvPr/>
        </p:nvSpPr>
        <p:spPr>
          <a:xfrm>
            <a:off x="2316480" y="2834640"/>
            <a:ext cx="1424002" cy="576921"/>
          </a:xfrm>
          <a:prstGeom prst="rect">
            <a:avLst/>
          </a:prstGeom>
          <a:solidFill>
            <a:schemeClr val="accent4">
              <a:lumMod val="20000"/>
              <a:lumOff val="80000"/>
            </a:schemeClr>
          </a:solidFill>
          <a:ln w="28575">
            <a:solidFill>
              <a:schemeClr val="accent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8" name="矩形 17"/>
          <p:cNvSpPr/>
          <p:nvPr/>
        </p:nvSpPr>
        <p:spPr>
          <a:xfrm>
            <a:off x="4396740" y="2834640"/>
            <a:ext cx="1113448" cy="576921"/>
          </a:xfrm>
          <a:prstGeom prst="rect">
            <a:avLst/>
          </a:prstGeom>
          <a:solidFill>
            <a:schemeClr val="accent5">
              <a:lumMod val="20000"/>
              <a:lumOff val="80000"/>
            </a:schemeClr>
          </a:solidFill>
          <a:ln w="28575"/>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7" name="圆角矩形标注 16"/>
          <p:cNvSpPr/>
          <p:nvPr/>
        </p:nvSpPr>
        <p:spPr>
          <a:xfrm>
            <a:off x="5292969" y="3777405"/>
            <a:ext cx="2986459" cy="642121"/>
          </a:xfrm>
          <a:prstGeom prst="wedgeRoundRectCallout">
            <a:avLst>
              <a:gd name="adj1" fmla="val -43032"/>
              <a:gd name="adj2" fmla="val -101264"/>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极大似然估计</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dirty="0"/>
              <a:t>《</a:t>
            </a:r>
            <a:r>
              <a:rPr lang="zh-CN" altLang="en-US" dirty="0"/>
              <a:t>机器学习概论</a:t>
            </a:r>
            <a:r>
              <a:rPr lang="en-US" altLang="zh-CN" dirty="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10939" y="1943527"/>
                <a:ext cx="6684587" cy="803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r>
                            <a:rPr lang="en-US" altLang="zh-CN" i="1" dirty="0">
                              <a:latin typeface="Cambria Math" panose="02040503050406030204" pitchFamily="18" charset="0"/>
                            </a:rPr>
                            <m:t>𝐿𝐿</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𝜽</m:t>
                                  </m:r>
                                </m:e>
                                <m:sub>
                                  <m:r>
                                    <a:rPr lang="en-US" altLang="zh-CN" i="1" dirty="0">
                                      <a:latin typeface="Cambria Math" panose="02040503050406030204" pitchFamily="18" charset="0"/>
                                    </a:rPr>
                                    <m:t>𝑐</m:t>
                                  </m:r>
                                </m:sub>
                              </m:sSub>
                            </m:e>
                          </m:d>
                        </m:num>
                        <m:den>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0" dirty="0" smtClean="0">
                                  <a:latin typeface="Cambria Math" panose="02040503050406030204" pitchFamily="18" charset="0"/>
                                </a:rPr>
                                <m:t>𝚺</m:t>
                              </m:r>
                            </m:e>
                            <m:sub>
                              <m:r>
                                <a:rPr lang="en-US" altLang="zh-CN" b="0" i="1" dirty="0" smtClean="0">
                                  <a:latin typeface="Cambria Math" panose="02040503050406030204" pitchFamily="18" charset="0"/>
                                </a:rPr>
                                <m:t>𝑐</m:t>
                              </m:r>
                            </m:sub>
                          </m:sSub>
                        </m:den>
                      </m:f>
                      <m:r>
                        <a:rPr lang="en-US" altLang="zh-CN" b="0" i="1" dirty="0" smtClean="0">
                          <a:latin typeface="Cambria Math" panose="02040503050406030204" pitchFamily="18" charset="0"/>
                        </a:rPr>
                        <m:t>=</m:t>
                      </m:r>
                      <m:r>
                        <a:rPr lang="en-US" altLang="zh-CN" i="1" dirty="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num>
                        <m:den>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den>
                      </m:f>
                      <m:nary>
                        <m:naryPr>
                          <m:chr m:val="∑"/>
                          <m:supHide m:val="on"/>
                          <m:ctrlPr>
                            <a:rPr lang="en-US" altLang="zh-CN" i="1" dirty="0">
                              <a:latin typeface="Cambria Math" panose="02040503050406030204" pitchFamily="18" charset="0"/>
                            </a:rPr>
                          </m:ctrlPr>
                        </m:naryPr>
                        <m:sub>
                          <m:r>
                            <a:rPr lang="en-US" altLang="zh-CN" b="1" i="1" dirty="0">
                              <a:latin typeface="Cambria Math" panose="02040503050406030204" pitchFamily="18" charset="0"/>
                            </a:rPr>
                            <m:t>𝒙</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sub>
                          </m:sSub>
                        </m:sub>
                        <m:sup/>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e>
                      </m:nary>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e>
                          </m:d>
                        </m:e>
                        <m:sup>
                          <m:r>
                            <a:rPr lang="en-US" altLang="zh-CN" i="1" dirty="0">
                              <a:latin typeface="Cambria Math" panose="02040503050406030204" pitchFamily="18" charset="0"/>
                            </a:rPr>
                            <m:t>⊤</m:t>
                          </m:r>
                        </m:sup>
                      </m:sSup>
                      <m:sSubSup>
                        <m:sSubSupPr>
                          <m:ctrlPr>
                            <a:rPr lang="en-US" altLang="zh-CN" i="1" dirty="0">
                              <a:latin typeface="Cambria Math" panose="02040503050406030204" pitchFamily="18" charset="0"/>
                            </a:rPr>
                          </m:ctrlPr>
                        </m:sSubSup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up>
                          <m:r>
                            <a:rPr lang="en-US" altLang="zh-CN" i="1" dirty="0">
                              <a:latin typeface="Cambria Math" panose="02040503050406030204" pitchFamily="18" charset="0"/>
                            </a:rPr>
                            <m:t>−1</m:t>
                          </m:r>
                        </m:sup>
                      </m:sSubSup>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e>
                      </m:d>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sub>
                              </m:sSub>
                            </m:e>
                          </m:d>
                        </m:num>
                        <m:den>
                          <m:r>
                            <a:rPr lang="en-US" altLang="zh-CN" i="1" dirty="0">
                              <a:latin typeface="Cambria Math" panose="02040503050406030204" pitchFamily="18" charset="0"/>
                            </a:rPr>
                            <m:t>2</m:t>
                          </m:r>
                        </m:den>
                      </m:f>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num>
                        <m:den>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den>
                      </m:f>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e>
                          </m:d>
                        </m:e>
                      </m:func>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10939" y="1943527"/>
                <a:ext cx="6684587" cy="80361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316549" y="2772966"/>
                <a:ext cx="4301690" cy="674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m:t>
                      </m:r>
                      <m:r>
                        <a:rPr lang="en-US" altLang="zh-CN" i="1" dirty="0">
                          <a:latin typeface="Cambria Math" panose="02040503050406030204" pitchFamily="18" charset="0"/>
                        </a:rPr>
                        <m:t>−</m:t>
                      </m:r>
                      <m:f>
                        <m:fPr>
                          <m:ctrlPr>
                            <a:rPr lang="en-US" altLang="zh-CN" b="0" i="1" dirty="0" smtClean="0">
                              <a:latin typeface="Cambria Math" panose="02040503050406030204" pitchFamily="18" charset="0"/>
                            </a:rPr>
                          </m:ctrlPr>
                        </m:fPr>
                        <m:num>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sub>
                              </m:sSub>
                            </m:e>
                          </m:d>
                        </m:num>
                        <m:den>
                          <m:r>
                            <a:rPr lang="en-US" altLang="zh-CN" b="0" i="1" dirty="0" smtClean="0">
                              <a:latin typeface="Cambria Math" panose="02040503050406030204" pitchFamily="18" charset="0"/>
                            </a:rPr>
                            <m:t>2</m:t>
                          </m:r>
                        </m:den>
                      </m:f>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num>
                        <m:den>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den>
                      </m:f>
                      <m:r>
                        <m:rPr>
                          <m:sty m:val="p"/>
                        </m:rPr>
                        <a:rPr lang="en-US" altLang="zh-CN" b="0" i="0" dirty="0" smtClean="0">
                          <a:latin typeface="Cambria Math" panose="02040503050406030204" pitchFamily="18" charset="0"/>
                        </a:rPr>
                        <m:t>tr</m:t>
                      </m:r>
                      <m:d>
                        <m:dPr>
                          <m:ctrlPr>
                            <a:rPr lang="en-US" altLang="zh-CN" b="0" i="1" dirty="0" smtClean="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up>
                              <m:r>
                                <a:rPr lang="en-US" altLang="zh-CN" i="1" dirty="0">
                                  <a:latin typeface="Cambria Math" panose="02040503050406030204" pitchFamily="18" charset="0"/>
                                </a:rPr>
                                <m:t>−1</m:t>
                              </m:r>
                            </m:sup>
                          </m:sSubSup>
                          <m:sSub>
                            <m:sSubPr>
                              <m:ctrlPr>
                                <a:rPr lang="en-US" altLang="zh-CN"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𝚺</m:t>
                                  </m:r>
                                </m:e>
                              </m:acc>
                            </m:e>
                            <m:sub>
                              <m:r>
                                <a:rPr lang="en-US" altLang="zh-CN" i="1">
                                  <a:latin typeface="Cambria Math" panose="02040503050406030204" pitchFamily="18" charset="0"/>
                                </a:rPr>
                                <m:t>𝑐</m:t>
                              </m:r>
                            </m:sub>
                          </m:sSub>
                        </m:e>
                      </m:d>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sub>
                              </m:sSub>
                            </m:e>
                          </m:d>
                        </m:num>
                        <m:den>
                          <m:r>
                            <a:rPr lang="en-US" altLang="zh-CN" i="1" dirty="0">
                              <a:latin typeface="Cambria Math" panose="02040503050406030204" pitchFamily="18" charset="0"/>
                            </a:rPr>
                            <m:t>2</m:t>
                          </m:r>
                        </m:den>
                      </m:f>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num>
                        <m:den>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den>
                      </m:f>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e>
                          </m:d>
                        </m:e>
                      </m:func>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316549" y="2772966"/>
                <a:ext cx="4301690" cy="67460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740482" y="887934"/>
                <a:ext cx="4023473" cy="916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acc>
                            <m:accPr>
                              <m:chr m:val="̂"/>
                              <m:ctrlPr>
                                <a:rPr lang="en-US" altLang="zh-CN" sz="2100" b="1" i="1" smtClean="0">
                                  <a:latin typeface="Cambria Math" panose="02040503050406030204" pitchFamily="18" charset="0"/>
                                </a:rPr>
                              </m:ctrlPr>
                            </m:accPr>
                            <m:e>
                              <m:r>
                                <a:rPr lang="en-US" altLang="zh-CN" sz="2100" b="1">
                                  <a:latin typeface="Cambria Math" panose="02040503050406030204" pitchFamily="18" charset="0"/>
                                </a:rPr>
                                <m:t>𝚺</m:t>
                              </m:r>
                            </m:e>
                          </m:acc>
                        </m:e>
                        <m:sub>
                          <m:r>
                            <a:rPr lang="en-US" altLang="zh-CN" sz="2100" i="1">
                              <a:latin typeface="Cambria Math" panose="02040503050406030204" pitchFamily="18" charset="0"/>
                            </a:rPr>
                            <m:t>𝑐</m:t>
                          </m:r>
                        </m:sub>
                      </m:sSub>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1</m:t>
                          </m:r>
                        </m:num>
                        <m:den>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e>
                          </m:d>
                        </m:den>
                      </m:f>
                      <m:nary>
                        <m:naryPr>
                          <m:chr m:val="∑"/>
                          <m:supHide m:val="on"/>
                          <m:ctrlPr>
                            <a:rPr lang="en-US" altLang="zh-CN" sz="2100" i="1">
                              <a:latin typeface="Cambria Math" panose="02040503050406030204" pitchFamily="18" charset="0"/>
                            </a:rPr>
                          </m:ctrlPr>
                        </m:naryPr>
                        <m:sub>
                          <m:r>
                            <a:rPr lang="en-US" altLang="zh-CN" sz="2100" b="1" i="1">
                              <a:latin typeface="Cambria Math" panose="02040503050406030204" pitchFamily="18" charset="0"/>
                            </a:rPr>
                            <m:t>𝒙</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sub>
                        <m:sup/>
                        <m:e>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𝝁</m:t>
                                  </m:r>
                                </m:e>
                                <m:sub>
                                  <m:r>
                                    <a:rPr lang="en-US" altLang="zh-CN" sz="2100" i="1">
                                      <a:latin typeface="Cambria Math" panose="02040503050406030204" pitchFamily="18" charset="0"/>
                                    </a:rPr>
                                    <m:t>𝑐</m:t>
                                  </m:r>
                                </m:sub>
                              </m:sSub>
                            </m:e>
                          </m:d>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𝝁</m:t>
                                      </m:r>
                                    </m:e>
                                    <m:sub>
                                      <m:r>
                                        <a:rPr lang="en-US" altLang="zh-CN" sz="2100" i="1">
                                          <a:latin typeface="Cambria Math" panose="02040503050406030204" pitchFamily="18" charset="0"/>
                                        </a:rPr>
                                        <m:t>𝑐</m:t>
                                      </m:r>
                                    </m:sub>
                                  </m:sSub>
                                </m:e>
                              </m:d>
                            </m:e>
                            <m:sup>
                              <m:r>
                                <a:rPr lang="en-US" altLang="zh-CN" sz="2100" i="1">
                                  <a:latin typeface="Cambria Math" panose="02040503050406030204" pitchFamily="18" charset="0"/>
                                </a:rPr>
                                <m:t>⊤</m:t>
                              </m:r>
                            </m:sup>
                          </m:sSup>
                        </m:e>
                      </m:nary>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3740482" y="887934"/>
                <a:ext cx="4023473" cy="9165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292969" y="3784199"/>
                <a:ext cx="2986459" cy="665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dirty="0" smtClean="0">
                              <a:solidFill>
                                <a:schemeClr val="bg1"/>
                              </a:solidFill>
                              <a:latin typeface="Cambria Math" panose="02040503050406030204" pitchFamily="18" charset="0"/>
                            </a:rPr>
                          </m:ctrlPr>
                        </m:fPr>
                        <m:num>
                          <m:r>
                            <a:rPr lang="en-US" altLang="zh-CN" b="0" i="1" dirty="0" smtClean="0">
                              <a:solidFill>
                                <a:schemeClr val="bg1"/>
                              </a:solidFill>
                              <a:latin typeface="Cambria Math" panose="02040503050406030204" pitchFamily="18" charset="0"/>
                            </a:rPr>
                            <m:t>𝜕</m:t>
                          </m:r>
                        </m:num>
                        <m:den>
                          <m:r>
                            <a:rPr lang="en-US" altLang="zh-CN" i="1" dirty="0">
                              <a:solidFill>
                                <a:schemeClr val="bg1"/>
                              </a:solidFill>
                              <a:latin typeface="Cambria Math" panose="02040503050406030204" pitchFamily="18" charset="0"/>
                            </a:rPr>
                            <m:t>𝜕</m:t>
                          </m:r>
                          <m:sSub>
                            <m:sSubPr>
                              <m:ctrlPr>
                                <a:rPr lang="en-US" altLang="zh-CN" i="1" dirty="0">
                                  <a:solidFill>
                                    <a:schemeClr val="bg1"/>
                                  </a:solidFill>
                                  <a:latin typeface="Cambria Math" panose="02040503050406030204" pitchFamily="18" charset="0"/>
                                </a:rPr>
                              </m:ctrlPr>
                            </m:sSubPr>
                            <m:e>
                              <m:r>
                                <a:rPr lang="en-US" altLang="zh-CN" b="1" dirty="0">
                                  <a:solidFill>
                                    <a:schemeClr val="bg1"/>
                                  </a:solidFill>
                                  <a:latin typeface="Cambria Math" panose="02040503050406030204" pitchFamily="18" charset="0"/>
                                </a:rPr>
                                <m:t>𝚺</m:t>
                              </m:r>
                            </m:e>
                            <m:sub>
                              <m:r>
                                <a:rPr lang="en-US" altLang="zh-CN" i="1" dirty="0">
                                  <a:solidFill>
                                    <a:schemeClr val="bg1"/>
                                  </a:solidFill>
                                  <a:latin typeface="Cambria Math" panose="02040503050406030204" pitchFamily="18" charset="0"/>
                                </a:rPr>
                                <m:t>𝑐</m:t>
                              </m:r>
                            </m:sub>
                          </m:sSub>
                        </m:den>
                      </m:f>
                      <m:func>
                        <m:funcPr>
                          <m:ctrlPr>
                            <a:rPr lang="en-US" altLang="zh-CN" i="1" dirty="0">
                              <a:solidFill>
                                <a:schemeClr val="bg1"/>
                              </a:solidFill>
                              <a:latin typeface="Cambria Math" panose="02040503050406030204" pitchFamily="18" charset="0"/>
                            </a:rPr>
                          </m:ctrlPr>
                        </m:funcPr>
                        <m:fName>
                          <m:r>
                            <m:rPr>
                              <m:sty m:val="p"/>
                            </m:rPr>
                            <a:rPr lang="en-US" altLang="zh-CN" dirty="0">
                              <a:solidFill>
                                <a:schemeClr val="bg1"/>
                              </a:solidFill>
                              <a:latin typeface="Cambria Math" panose="02040503050406030204" pitchFamily="18" charset="0"/>
                            </a:rPr>
                            <m:t>log</m:t>
                          </m:r>
                        </m:fName>
                        <m:e>
                          <m:d>
                            <m:dPr>
                              <m:begChr m:val="|"/>
                              <m:endChr m:val="|"/>
                              <m:ctrlPr>
                                <a:rPr lang="en-US" altLang="zh-CN" i="1" dirty="0">
                                  <a:solidFill>
                                    <a:schemeClr val="bg1"/>
                                  </a:solidFill>
                                  <a:latin typeface="Cambria Math" panose="02040503050406030204" pitchFamily="18" charset="0"/>
                                </a:rPr>
                              </m:ctrlPr>
                            </m:dPr>
                            <m:e>
                              <m:sSub>
                                <m:sSubPr>
                                  <m:ctrlPr>
                                    <a:rPr lang="en-US" altLang="zh-CN" i="1" dirty="0">
                                      <a:solidFill>
                                        <a:schemeClr val="bg1"/>
                                      </a:solidFill>
                                      <a:latin typeface="Cambria Math" panose="02040503050406030204" pitchFamily="18" charset="0"/>
                                    </a:rPr>
                                  </m:ctrlPr>
                                </m:sSubPr>
                                <m:e>
                                  <m:r>
                                    <a:rPr lang="en-US" altLang="zh-CN" b="1" dirty="0">
                                      <a:solidFill>
                                        <a:schemeClr val="bg1"/>
                                      </a:solidFill>
                                      <a:latin typeface="Cambria Math" panose="02040503050406030204" pitchFamily="18" charset="0"/>
                                    </a:rPr>
                                    <m:t>𝚺</m:t>
                                  </m:r>
                                </m:e>
                                <m:sub>
                                  <m:r>
                                    <a:rPr lang="en-US" altLang="zh-CN" i="1" dirty="0">
                                      <a:solidFill>
                                        <a:schemeClr val="bg1"/>
                                      </a:solidFill>
                                      <a:latin typeface="Cambria Math" panose="02040503050406030204" pitchFamily="18" charset="0"/>
                                    </a:rPr>
                                    <m:t>𝑐</m:t>
                                  </m:r>
                                </m:sub>
                              </m:sSub>
                            </m:e>
                          </m:d>
                        </m:e>
                      </m:func>
                      <m:r>
                        <a:rPr lang="en-US" altLang="zh-CN" b="0" i="1" dirty="0" smtClean="0">
                          <a:solidFill>
                            <a:schemeClr val="bg1"/>
                          </a:solidFill>
                          <a:latin typeface="Cambria Math" panose="02040503050406030204" pitchFamily="18" charset="0"/>
                        </a:rPr>
                        <m:t>=</m:t>
                      </m:r>
                      <m:sSup>
                        <m:sSupPr>
                          <m:ctrlPr>
                            <a:rPr lang="en-US" altLang="zh-CN" b="0" i="1" dirty="0" smtClean="0">
                              <a:solidFill>
                                <a:schemeClr val="bg1"/>
                              </a:solidFill>
                              <a:latin typeface="Cambria Math" panose="02040503050406030204" pitchFamily="18" charset="0"/>
                            </a:rPr>
                          </m:ctrlPr>
                        </m:sSupPr>
                        <m:e>
                          <m:d>
                            <m:dPr>
                              <m:ctrlPr>
                                <a:rPr lang="en-US" altLang="zh-CN" b="0" i="1" dirty="0" smtClean="0">
                                  <a:solidFill>
                                    <a:schemeClr val="bg1"/>
                                  </a:solidFill>
                                  <a:latin typeface="Cambria Math" panose="02040503050406030204" pitchFamily="18" charset="0"/>
                                </a:rPr>
                              </m:ctrlPr>
                            </m:dPr>
                            <m:e>
                              <m:sSubSup>
                                <m:sSubSupPr>
                                  <m:ctrlPr>
                                    <a:rPr lang="en-US" altLang="zh-CN" b="0" i="1" dirty="0" smtClean="0">
                                      <a:solidFill>
                                        <a:schemeClr val="bg1"/>
                                      </a:solidFill>
                                      <a:latin typeface="Cambria Math" panose="02040503050406030204" pitchFamily="18" charset="0"/>
                                    </a:rPr>
                                  </m:ctrlPr>
                                </m:sSubSupPr>
                                <m:e>
                                  <m:r>
                                    <a:rPr lang="en-US" altLang="zh-CN" b="1" dirty="0">
                                      <a:solidFill>
                                        <a:schemeClr val="bg1"/>
                                      </a:solidFill>
                                      <a:latin typeface="Cambria Math" panose="02040503050406030204" pitchFamily="18" charset="0"/>
                                    </a:rPr>
                                    <m:t>𝚺</m:t>
                                  </m:r>
                                </m:e>
                                <m:sub>
                                  <m:r>
                                    <a:rPr lang="en-US" altLang="zh-CN" i="1" dirty="0">
                                      <a:solidFill>
                                        <a:schemeClr val="bg1"/>
                                      </a:solidFill>
                                      <a:latin typeface="Cambria Math" panose="02040503050406030204" pitchFamily="18" charset="0"/>
                                    </a:rPr>
                                    <m:t>𝑐</m:t>
                                  </m:r>
                                </m:sub>
                                <m:sup>
                                  <m:r>
                                    <a:rPr lang="en-US" altLang="zh-CN" b="0" i="1" dirty="0" smtClean="0">
                                      <a:solidFill>
                                        <a:schemeClr val="bg1"/>
                                      </a:solidFill>
                                      <a:latin typeface="Cambria Math" panose="02040503050406030204" pitchFamily="18" charset="0"/>
                                    </a:rPr>
                                    <m:t>−1</m:t>
                                  </m:r>
                                </m:sup>
                              </m:sSubSup>
                            </m:e>
                          </m:d>
                        </m:e>
                        <m:sup>
                          <m:r>
                            <a:rPr lang="en-US" altLang="zh-CN" b="0" i="1" dirty="0" smtClean="0">
                              <a:solidFill>
                                <a:schemeClr val="bg1"/>
                              </a:solidFill>
                              <a:latin typeface="Cambria Math" panose="02040503050406030204" pitchFamily="18" charset="0"/>
                            </a:rPr>
                            <m:t>⊤</m:t>
                          </m:r>
                        </m:sup>
                      </m:sSup>
                      <m:r>
                        <a:rPr lang="en-US" altLang="zh-CN" b="0" i="1" dirty="0" smtClean="0">
                          <a:solidFill>
                            <a:schemeClr val="bg1"/>
                          </a:solidFill>
                          <a:latin typeface="Cambria Math" panose="02040503050406030204" pitchFamily="18" charset="0"/>
                        </a:rPr>
                        <m:t>=</m:t>
                      </m:r>
                      <m:sSubSup>
                        <m:sSubSupPr>
                          <m:ctrlPr>
                            <a:rPr lang="en-US" altLang="zh-CN" i="1" dirty="0">
                              <a:solidFill>
                                <a:schemeClr val="bg1"/>
                              </a:solidFill>
                              <a:latin typeface="Cambria Math" panose="02040503050406030204" pitchFamily="18" charset="0"/>
                            </a:rPr>
                          </m:ctrlPr>
                        </m:sSubSupPr>
                        <m:e>
                          <m:r>
                            <a:rPr lang="en-US" altLang="zh-CN" b="1" dirty="0">
                              <a:solidFill>
                                <a:schemeClr val="bg1"/>
                              </a:solidFill>
                              <a:latin typeface="Cambria Math" panose="02040503050406030204" pitchFamily="18" charset="0"/>
                            </a:rPr>
                            <m:t>𝚺</m:t>
                          </m:r>
                        </m:e>
                        <m:sub>
                          <m:r>
                            <a:rPr lang="en-US" altLang="zh-CN" i="1" dirty="0">
                              <a:solidFill>
                                <a:schemeClr val="bg1"/>
                              </a:solidFill>
                              <a:latin typeface="Cambria Math" panose="02040503050406030204" pitchFamily="18" charset="0"/>
                            </a:rPr>
                            <m:t>𝑐</m:t>
                          </m:r>
                        </m:sub>
                        <m:sup>
                          <m:r>
                            <a:rPr lang="en-US" altLang="zh-CN" i="1" dirty="0">
                              <a:solidFill>
                                <a:schemeClr val="bg1"/>
                              </a:solidFill>
                              <a:latin typeface="Cambria Math" panose="02040503050406030204" pitchFamily="18" charset="0"/>
                            </a:rPr>
                            <m:t>−1</m:t>
                          </m:r>
                        </m:sup>
                      </m:sSubSup>
                    </m:oMath>
                  </m:oMathPara>
                </a14:m>
                <a:endParaRPr lang="zh-CN" altLang="en-US" dirty="0">
                  <a:solidFill>
                    <a:schemeClr val="bg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292969" y="3784199"/>
                <a:ext cx="2986459" cy="66582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95072" y="3662220"/>
                <a:ext cx="3700950" cy="7776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d>
                            <m:dPr>
                              <m:begChr m:val="["/>
                              <m:endChr m:val="]"/>
                              <m:ctrlPr>
                                <a:rPr lang="en-US" altLang="zh-CN" b="0" i="1" dirty="0" smtClean="0">
                                  <a:latin typeface="Cambria Math" panose="02040503050406030204" pitchFamily="18" charset="0"/>
                                </a:rPr>
                              </m:ctrlPr>
                            </m:d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m:t>
                                  </m:r>
                                </m:num>
                                <m:den>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den>
                              </m:f>
                              <m:r>
                                <m:rPr>
                                  <m:sty m:val="p"/>
                                </m:rPr>
                                <a:rPr lang="en-US" altLang="zh-CN" dirty="0">
                                  <a:latin typeface="Cambria Math" panose="02040503050406030204" pitchFamily="18" charset="0"/>
                                </a:rPr>
                                <m:t>tr</m:t>
                              </m:r>
                              <m:d>
                                <m:dPr>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up>
                                      <m:r>
                                        <a:rPr lang="en-US" altLang="zh-CN" i="1" dirty="0">
                                          <a:latin typeface="Cambria Math" panose="02040503050406030204" pitchFamily="18" charset="0"/>
                                        </a:rPr>
                                        <m:t>−1</m:t>
                                      </m:r>
                                    </m:sup>
                                  </m:sSubSup>
                                  <m:sSub>
                                    <m:sSubPr>
                                      <m:ctrlPr>
                                        <a:rPr lang="en-US" altLang="zh-CN"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𝚺</m:t>
                                          </m:r>
                                        </m:e>
                                      </m:acc>
                                    </m:e>
                                    <m:sub>
                                      <m:r>
                                        <a:rPr lang="en-US" altLang="zh-CN" i="1">
                                          <a:latin typeface="Cambria Math" panose="02040503050406030204" pitchFamily="18" charset="0"/>
                                        </a:rPr>
                                        <m:t>𝑐</m:t>
                                      </m:r>
                                    </m:sub>
                                  </m:sSub>
                                </m:e>
                              </m:d>
                            </m:e>
                          </m:d>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m:t>
                          </m:r>
                        </m:num>
                        <m:den>
                          <m:r>
                            <a:rPr lang="en-US" altLang="zh-CN" i="1" dirty="0">
                              <a:latin typeface="Cambria Math" panose="02040503050406030204" pitchFamily="18" charset="0"/>
                            </a:rPr>
                            <m:t>𝜕</m:t>
                          </m:r>
                          <m:sSubSup>
                            <m:sSubSupPr>
                              <m:ctrlPr>
                                <a:rPr lang="en-US" altLang="zh-CN" b="0" i="1" dirty="0" smtClean="0">
                                  <a:solidFill>
                                    <a:srgbClr val="FF0000"/>
                                  </a:solidFill>
                                  <a:latin typeface="Cambria Math" panose="02040503050406030204" pitchFamily="18" charset="0"/>
                                </a:rPr>
                              </m:ctrlPr>
                            </m:sSubSupPr>
                            <m:e>
                              <m:r>
                                <m:rPr>
                                  <m:sty m:val="p"/>
                                </m:rPr>
                                <a:rPr lang="en-US" altLang="zh-CN" b="0" i="0" dirty="0" smtClean="0">
                                  <a:solidFill>
                                    <a:srgbClr val="FF0000"/>
                                  </a:solidFill>
                                  <a:latin typeface="Cambria Math" panose="02040503050406030204" pitchFamily="18" charset="0"/>
                                </a:rPr>
                                <m:t>Σ</m:t>
                              </m:r>
                            </m:e>
                            <m:sub>
                              <m:r>
                                <a:rPr lang="en-US" altLang="zh-CN" b="0" i="1" dirty="0" smtClean="0">
                                  <a:solidFill>
                                    <a:srgbClr val="FF0000"/>
                                  </a:solidFill>
                                  <a:latin typeface="Cambria Math" panose="02040503050406030204" pitchFamily="18" charset="0"/>
                                </a:rPr>
                                <m:t>𝑖𝑗</m:t>
                              </m:r>
                            </m:sub>
                            <m:sup>
                              <m:r>
                                <a:rPr lang="en-US" altLang="zh-CN" b="0" i="1" dirty="0" smtClean="0">
                                  <a:solidFill>
                                    <a:srgbClr val="FF0000"/>
                                  </a:solidFill>
                                  <a:latin typeface="Cambria Math" panose="02040503050406030204" pitchFamily="18" charset="0"/>
                                </a:rPr>
                                <m:t>𝑐</m:t>
                              </m:r>
                            </m:sup>
                          </m:sSubSup>
                        </m:den>
                      </m:f>
                      <m:r>
                        <m:rPr>
                          <m:sty m:val="p"/>
                        </m:rPr>
                        <a:rPr lang="en-US" altLang="zh-CN" dirty="0">
                          <a:latin typeface="Cambria Math" panose="02040503050406030204" pitchFamily="18" charset="0"/>
                        </a:rPr>
                        <m:t>tr</m:t>
                      </m:r>
                      <m:d>
                        <m:dPr>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up>
                              <m:r>
                                <a:rPr lang="en-US" altLang="zh-CN" i="1" dirty="0">
                                  <a:latin typeface="Cambria Math" panose="02040503050406030204" pitchFamily="18" charset="0"/>
                                </a:rPr>
                                <m:t>−1</m:t>
                              </m:r>
                            </m:sup>
                          </m:sSubSup>
                          <m:sSub>
                            <m:sSubPr>
                              <m:ctrlPr>
                                <a:rPr lang="en-US" altLang="zh-CN"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𝚺</m:t>
                                  </m:r>
                                </m:e>
                              </m:acc>
                            </m:e>
                            <m:sub>
                              <m:r>
                                <a:rPr lang="en-US" altLang="zh-CN" i="1">
                                  <a:latin typeface="Cambria Math" panose="02040503050406030204" pitchFamily="18" charset="0"/>
                                </a:rPr>
                                <m:t>𝑐</m:t>
                              </m:r>
                            </m:sub>
                          </m:sSub>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795072" y="3662220"/>
                <a:ext cx="3700950" cy="7776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567765" y="4343464"/>
                <a:ext cx="2012410" cy="7382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m:rPr>
                          <m:sty m:val="p"/>
                        </m:rPr>
                        <a:rPr lang="en-US" altLang="zh-CN" dirty="0">
                          <a:latin typeface="Cambria Math" panose="02040503050406030204" pitchFamily="18" charset="0"/>
                        </a:rPr>
                        <m:t>tr</m:t>
                      </m:r>
                      <m:d>
                        <m:dPr>
                          <m:ctrlPr>
                            <a:rPr lang="en-US" altLang="zh-CN" i="1" dirty="0">
                              <a:latin typeface="Cambria Math" panose="02040503050406030204" pitchFamily="18" charset="0"/>
                            </a:rPr>
                          </m:ctrlPr>
                        </m:dPr>
                        <m:e>
                          <m:f>
                            <m:fPr>
                              <m:ctrlPr>
                                <a:rPr lang="en-US" altLang="zh-CN" i="1" dirty="0" smtClean="0">
                                  <a:solidFill>
                                    <a:srgbClr val="FF0000"/>
                                  </a:solidFill>
                                  <a:latin typeface="Cambria Math" panose="02040503050406030204" pitchFamily="18" charset="0"/>
                                </a:rPr>
                              </m:ctrlPr>
                            </m:fPr>
                            <m:num>
                              <m:r>
                                <a:rPr lang="en-US" altLang="zh-CN" i="1" dirty="0">
                                  <a:solidFill>
                                    <a:srgbClr val="FF0000"/>
                                  </a:solidFill>
                                  <a:latin typeface="Cambria Math" panose="02040503050406030204" pitchFamily="18" charset="0"/>
                                </a:rPr>
                                <m:t>𝜕</m:t>
                              </m:r>
                            </m:num>
                            <m:den>
                              <m:r>
                                <a:rPr lang="en-US" altLang="zh-CN" i="1" dirty="0">
                                  <a:solidFill>
                                    <a:srgbClr val="FF0000"/>
                                  </a:solidFill>
                                  <a:latin typeface="Cambria Math" panose="02040503050406030204" pitchFamily="18" charset="0"/>
                                </a:rPr>
                                <m:t>𝜕</m:t>
                              </m:r>
                              <m:sSubSup>
                                <m:sSubSupPr>
                                  <m:ctrlPr>
                                    <a:rPr lang="en-US" altLang="zh-CN" i="1" dirty="0">
                                      <a:solidFill>
                                        <a:srgbClr val="FF0000"/>
                                      </a:solidFill>
                                      <a:latin typeface="Cambria Math" panose="02040503050406030204" pitchFamily="18" charset="0"/>
                                    </a:rPr>
                                  </m:ctrlPr>
                                </m:sSubSupPr>
                                <m:e>
                                  <m:r>
                                    <m:rPr>
                                      <m:sty m:val="p"/>
                                    </m:rPr>
                                    <a:rPr lang="en-US" altLang="zh-CN" dirty="0">
                                      <a:solidFill>
                                        <a:srgbClr val="FF0000"/>
                                      </a:solidFill>
                                      <a:latin typeface="Cambria Math" panose="02040503050406030204" pitchFamily="18" charset="0"/>
                                    </a:rPr>
                                    <m:t>Σ</m:t>
                                  </m:r>
                                </m:e>
                                <m:sub>
                                  <m:r>
                                    <a:rPr lang="en-US" altLang="zh-CN" i="1" dirty="0">
                                      <a:solidFill>
                                        <a:srgbClr val="FF0000"/>
                                      </a:solidFill>
                                      <a:latin typeface="Cambria Math" panose="02040503050406030204" pitchFamily="18" charset="0"/>
                                    </a:rPr>
                                    <m:t>𝑖𝑗</m:t>
                                  </m:r>
                                </m:sub>
                                <m:sup>
                                  <m:r>
                                    <a:rPr lang="en-US" altLang="zh-CN" i="1" dirty="0">
                                      <a:solidFill>
                                        <a:srgbClr val="FF0000"/>
                                      </a:solidFill>
                                      <a:latin typeface="Cambria Math" panose="02040503050406030204" pitchFamily="18" charset="0"/>
                                    </a:rPr>
                                    <m:t>𝑐</m:t>
                                  </m:r>
                                </m:sup>
                              </m:sSubSup>
                            </m:den>
                          </m:f>
                          <m:sSubSup>
                            <m:sSubSupPr>
                              <m:ctrlPr>
                                <a:rPr lang="en-US" altLang="zh-CN" i="1" dirty="0">
                                  <a:solidFill>
                                    <a:srgbClr val="FF0000"/>
                                  </a:solidFill>
                                  <a:latin typeface="Cambria Math" panose="02040503050406030204" pitchFamily="18" charset="0"/>
                                </a:rPr>
                              </m:ctrlPr>
                            </m:sSubSupPr>
                            <m:e>
                              <m:r>
                                <a:rPr lang="en-US" altLang="zh-CN" b="1" dirty="0">
                                  <a:solidFill>
                                    <a:srgbClr val="FF0000"/>
                                  </a:solidFill>
                                  <a:latin typeface="Cambria Math" panose="02040503050406030204" pitchFamily="18" charset="0"/>
                                </a:rPr>
                                <m:t>𝚺</m:t>
                              </m:r>
                            </m:e>
                            <m:sub>
                              <m:r>
                                <a:rPr lang="en-US" altLang="zh-CN" i="1" dirty="0">
                                  <a:solidFill>
                                    <a:srgbClr val="FF0000"/>
                                  </a:solidFill>
                                  <a:latin typeface="Cambria Math" panose="02040503050406030204" pitchFamily="18" charset="0"/>
                                </a:rPr>
                                <m:t>𝑐</m:t>
                              </m:r>
                            </m:sub>
                            <m:sup>
                              <m:r>
                                <a:rPr lang="en-US" altLang="zh-CN" i="1" dirty="0">
                                  <a:solidFill>
                                    <a:srgbClr val="FF0000"/>
                                  </a:solidFill>
                                  <a:latin typeface="Cambria Math" panose="02040503050406030204" pitchFamily="18" charset="0"/>
                                </a:rPr>
                                <m:t>−1</m:t>
                              </m:r>
                            </m:sup>
                          </m:sSubSup>
                          <m:sSub>
                            <m:sSubPr>
                              <m:ctrlPr>
                                <a:rPr lang="en-US" altLang="zh-CN"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𝚺</m:t>
                                  </m:r>
                                </m:e>
                              </m:acc>
                            </m:e>
                            <m:sub>
                              <m:r>
                                <a:rPr lang="en-US" altLang="zh-CN" i="1">
                                  <a:latin typeface="Cambria Math" panose="02040503050406030204" pitchFamily="18" charset="0"/>
                                </a:rPr>
                                <m:t>𝑐</m:t>
                              </m:r>
                            </m:sub>
                          </m:sSub>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567765" y="4343464"/>
                <a:ext cx="2012410" cy="73821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42048" y="4985274"/>
                <a:ext cx="2638093" cy="7382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en-US" altLang="zh-CN" b="0" i="0" smtClean="0">
                          <a:latin typeface="Cambria Math" panose="02040503050406030204" pitchFamily="18" charset="0"/>
                        </a:rPr>
                        <m:t>−</m:t>
                      </m:r>
                      <m:r>
                        <m:rPr>
                          <m:sty m:val="p"/>
                        </m:rPr>
                        <a:rPr lang="en-US" altLang="zh-CN" dirty="0">
                          <a:latin typeface="Cambria Math" panose="02040503050406030204" pitchFamily="18" charset="0"/>
                        </a:rPr>
                        <m:t>tr</m:t>
                      </m:r>
                      <m:d>
                        <m:dPr>
                          <m:ctrlPr>
                            <a:rPr lang="en-US" altLang="zh-CN" i="1" dirty="0">
                              <a:latin typeface="Cambria Math" panose="02040503050406030204" pitchFamily="18" charset="0"/>
                            </a:rPr>
                          </m:ctrlPr>
                        </m:dPr>
                        <m:e>
                          <m:sSubSup>
                            <m:sSubSupPr>
                              <m:ctrlPr>
                                <a:rPr lang="en-US" altLang="zh-CN" i="1" dirty="0" smtClean="0">
                                  <a:solidFill>
                                    <a:srgbClr val="FF0000"/>
                                  </a:solidFill>
                                  <a:latin typeface="Cambria Math" panose="02040503050406030204" pitchFamily="18" charset="0"/>
                                </a:rPr>
                              </m:ctrlPr>
                            </m:sSubSupPr>
                            <m:e>
                              <m:r>
                                <a:rPr lang="en-US" altLang="zh-CN" b="1" dirty="0">
                                  <a:solidFill>
                                    <a:srgbClr val="FF0000"/>
                                  </a:solidFill>
                                  <a:latin typeface="Cambria Math" panose="02040503050406030204" pitchFamily="18" charset="0"/>
                                </a:rPr>
                                <m:t>𝚺</m:t>
                              </m:r>
                            </m:e>
                            <m:sub>
                              <m:r>
                                <a:rPr lang="en-US" altLang="zh-CN" i="1" dirty="0">
                                  <a:solidFill>
                                    <a:srgbClr val="FF0000"/>
                                  </a:solidFill>
                                  <a:latin typeface="Cambria Math" panose="02040503050406030204" pitchFamily="18" charset="0"/>
                                </a:rPr>
                                <m:t>𝑐</m:t>
                              </m:r>
                            </m:sub>
                            <m:sup>
                              <m:r>
                                <a:rPr lang="en-US" altLang="zh-CN" i="1" dirty="0">
                                  <a:solidFill>
                                    <a:srgbClr val="FF0000"/>
                                  </a:solidFill>
                                  <a:latin typeface="Cambria Math" panose="02040503050406030204" pitchFamily="18" charset="0"/>
                                </a:rPr>
                                <m:t>−1</m:t>
                              </m:r>
                            </m:sup>
                          </m:sSubSup>
                          <m:f>
                            <m:fPr>
                              <m:ctrlPr>
                                <a:rPr lang="en-US" altLang="zh-CN" i="1" dirty="0">
                                  <a:solidFill>
                                    <a:srgbClr val="FF0000"/>
                                  </a:solidFill>
                                  <a:latin typeface="Cambria Math" panose="02040503050406030204" pitchFamily="18" charset="0"/>
                                </a:rPr>
                              </m:ctrlPr>
                            </m:fPr>
                            <m:num>
                              <m:r>
                                <a:rPr lang="en-US" altLang="zh-CN" i="1" dirty="0">
                                  <a:solidFill>
                                    <a:srgbClr val="FF0000"/>
                                  </a:solidFill>
                                  <a:latin typeface="Cambria Math" panose="02040503050406030204" pitchFamily="18" charset="0"/>
                                </a:rPr>
                                <m:t>𝜕</m:t>
                              </m:r>
                              <m:sSub>
                                <m:sSubPr>
                                  <m:ctrlPr>
                                    <a:rPr lang="en-US" altLang="zh-CN" b="1" i="1" dirty="0" smtClean="0">
                                      <a:solidFill>
                                        <a:srgbClr val="FF0000"/>
                                      </a:solidFill>
                                      <a:latin typeface="Cambria Math" panose="02040503050406030204" pitchFamily="18" charset="0"/>
                                    </a:rPr>
                                  </m:ctrlPr>
                                </m:sSubPr>
                                <m:e>
                                  <m:r>
                                    <a:rPr lang="en-US" altLang="zh-CN" b="1" i="0" dirty="0" smtClean="0">
                                      <a:solidFill>
                                        <a:srgbClr val="FF0000"/>
                                      </a:solidFill>
                                      <a:latin typeface="Cambria Math" panose="02040503050406030204" pitchFamily="18" charset="0"/>
                                    </a:rPr>
                                    <m:t>𝚺</m:t>
                                  </m:r>
                                </m:e>
                                <m:sub>
                                  <m:r>
                                    <m:rPr>
                                      <m:sty m:val="p"/>
                                    </m:rPr>
                                    <a:rPr lang="en-US" altLang="zh-CN" b="0" i="0" dirty="0" smtClean="0">
                                      <a:solidFill>
                                        <a:srgbClr val="FF0000"/>
                                      </a:solidFill>
                                      <a:latin typeface="Cambria Math" panose="02040503050406030204" pitchFamily="18" charset="0"/>
                                    </a:rPr>
                                    <m:t>c</m:t>
                                  </m:r>
                                </m:sub>
                              </m:sSub>
                            </m:num>
                            <m:den>
                              <m:r>
                                <a:rPr lang="en-US" altLang="zh-CN" i="1" dirty="0">
                                  <a:solidFill>
                                    <a:srgbClr val="FF0000"/>
                                  </a:solidFill>
                                  <a:latin typeface="Cambria Math" panose="02040503050406030204" pitchFamily="18" charset="0"/>
                                </a:rPr>
                                <m:t>𝜕</m:t>
                              </m:r>
                              <m:sSubSup>
                                <m:sSubSupPr>
                                  <m:ctrlPr>
                                    <a:rPr lang="en-US" altLang="zh-CN" i="1" dirty="0">
                                      <a:solidFill>
                                        <a:srgbClr val="FF0000"/>
                                      </a:solidFill>
                                      <a:latin typeface="Cambria Math" panose="02040503050406030204" pitchFamily="18" charset="0"/>
                                    </a:rPr>
                                  </m:ctrlPr>
                                </m:sSubSupPr>
                                <m:e>
                                  <m:r>
                                    <m:rPr>
                                      <m:sty m:val="p"/>
                                    </m:rPr>
                                    <a:rPr lang="en-US" altLang="zh-CN" dirty="0">
                                      <a:solidFill>
                                        <a:srgbClr val="FF0000"/>
                                      </a:solidFill>
                                      <a:latin typeface="Cambria Math" panose="02040503050406030204" pitchFamily="18" charset="0"/>
                                    </a:rPr>
                                    <m:t>Σ</m:t>
                                  </m:r>
                                </m:e>
                                <m:sub>
                                  <m:r>
                                    <a:rPr lang="en-US" altLang="zh-CN" i="1" dirty="0">
                                      <a:solidFill>
                                        <a:srgbClr val="FF0000"/>
                                      </a:solidFill>
                                      <a:latin typeface="Cambria Math" panose="02040503050406030204" pitchFamily="18" charset="0"/>
                                    </a:rPr>
                                    <m:t>𝑖𝑗</m:t>
                                  </m:r>
                                </m:sub>
                                <m:sup>
                                  <m:r>
                                    <a:rPr lang="en-US" altLang="zh-CN" i="1" dirty="0">
                                      <a:solidFill>
                                        <a:srgbClr val="FF0000"/>
                                      </a:solidFill>
                                      <a:latin typeface="Cambria Math" panose="02040503050406030204" pitchFamily="18" charset="0"/>
                                    </a:rPr>
                                    <m:t>𝑐</m:t>
                                  </m:r>
                                </m:sup>
                              </m:sSubSup>
                            </m:den>
                          </m:f>
                          <m:sSubSup>
                            <m:sSubSupPr>
                              <m:ctrlPr>
                                <a:rPr lang="en-US" altLang="zh-CN" i="1" dirty="0">
                                  <a:solidFill>
                                    <a:srgbClr val="FF0000"/>
                                  </a:solidFill>
                                  <a:latin typeface="Cambria Math" panose="02040503050406030204" pitchFamily="18" charset="0"/>
                                </a:rPr>
                              </m:ctrlPr>
                            </m:sSubSupPr>
                            <m:e>
                              <m:r>
                                <a:rPr lang="en-US" altLang="zh-CN" b="1" dirty="0">
                                  <a:solidFill>
                                    <a:srgbClr val="FF0000"/>
                                  </a:solidFill>
                                  <a:latin typeface="Cambria Math" panose="02040503050406030204" pitchFamily="18" charset="0"/>
                                </a:rPr>
                                <m:t>𝚺</m:t>
                              </m:r>
                            </m:e>
                            <m:sub>
                              <m:r>
                                <a:rPr lang="en-US" altLang="zh-CN" i="1" dirty="0">
                                  <a:solidFill>
                                    <a:srgbClr val="FF0000"/>
                                  </a:solidFill>
                                  <a:latin typeface="Cambria Math" panose="02040503050406030204" pitchFamily="18" charset="0"/>
                                </a:rPr>
                                <m:t>𝑐</m:t>
                              </m:r>
                            </m:sub>
                            <m:sup>
                              <m:r>
                                <a:rPr lang="en-US" altLang="zh-CN" i="1" dirty="0">
                                  <a:solidFill>
                                    <a:srgbClr val="FF0000"/>
                                  </a:solidFill>
                                  <a:latin typeface="Cambria Math" panose="02040503050406030204" pitchFamily="18" charset="0"/>
                                </a:rPr>
                                <m:t>−1</m:t>
                              </m:r>
                            </m:sup>
                          </m:sSubSup>
                          <m:sSub>
                            <m:sSubPr>
                              <m:ctrlPr>
                                <a:rPr lang="en-US" altLang="zh-CN"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𝚺</m:t>
                                  </m:r>
                                </m:e>
                              </m:acc>
                            </m:e>
                            <m:sub>
                              <m:r>
                                <a:rPr lang="en-US" altLang="zh-CN" i="1">
                                  <a:latin typeface="Cambria Math" panose="02040503050406030204" pitchFamily="18" charset="0"/>
                                </a:rPr>
                                <m:t>𝑐</m:t>
                              </m:r>
                            </m:sub>
                          </m:sSub>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542048" y="4985274"/>
                <a:ext cx="2638093" cy="73821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565862" y="5627084"/>
                <a:ext cx="2555058" cy="7382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en-US" altLang="zh-CN" b="0" i="0" smtClean="0">
                          <a:latin typeface="Cambria Math" panose="02040503050406030204" pitchFamily="18" charset="0"/>
                        </a:rPr>
                        <m:t>−</m:t>
                      </m:r>
                      <m:r>
                        <m:rPr>
                          <m:sty m:val="p"/>
                        </m:rPr>
                        <a:rPr lang="en-US" altLang="zh-CN" dirty="0">
                          <a:latin typeface="Cambria Math" panose="02040503050406030204" pitchFamily="18" charset="0"/>
                        </a:rPr>
                        <m:t>tr</m:t>
                      </m:r>
                      <m:d>
                        <m:dPr>
                          <m:ctrlPr>
                            <a:rPr lang="en-US" altLang="zh-CN" i="1" dirty="0">
                              <a:latin typeface="Cambria Math" panose="02040503050406030204" pitchFamily="18" charset="0"/>
                            </a:rPr>
                          </m:ctrlPr>
                        </m:dPr>
                        <m:e>
                          <m:f>
                            <m:fPr>
                              <m:ctrlPr>
                                <a:rPr lang="en-US" altLang="zh-CN" i="1" dirty="0">
                                  <a:solidFill>
                                    <a:srgbClr val="FF0000"/>
                                  </a:solidFill>
                                  <a:latin typeface="Cambria Math" panose="02040503050406030204" pitchFamily="18" charset="0"/>
                                </a:rPr>
                              </m:ctrlPr>
                            </m:fPr>
                            <m:num>
                              <m:r>
                                <a:rPr lang="en-US" altLang="zh-CN" i="1" dirty="0">
                                  <a:solidFill>
                                    <a:srgbClr val="FF0000"/>
                                  </a:solidFill>
                                  <a:latin typeface="Cambria Math" panose="02040503050406030204" pitchFamily="18" charset="0"/>
                                </a:rPr>
                                <m:t>𝜕</m:t>
                              </m:r>
                              <m:sSub>
                                <m:sSubPr>
                                  <m:ctrlPr>
                                    <a:rPr lang="en-US" altLang="zh-CN" b="1" i="1" dirty="0" smtClean="0">
                                      <a:solidFill>
                                        <a:srgbClr val="FF0000"/>
                                      </a:solidFill>
                                      <a:latin typeface="Cambria Math" panose="02040503050406030204" pitchFamily="18" charset="0"/>
                                    </a:rPr>
                                  </m:ctrlPr>
                                </m:sSubPr>
                                <m:e>
                                  <m:r>
                                    <a:rPr lang="en-US" altLang="zh-CN" b="1" i="0" dirty="0" smtClean="0">
                                      <a:solidFill>
                                        <a:srgbClr val="FF0000"/>
                                      </a:solidFill>
                                      <a:latin typeface="Cambria Math" panose="02040503050406030204" pitchFamily="18" charset="0"/>
                                    </a:rPr>
                                    <m:t>𝚺</m:t>
                                  </m:r>
                                </m:e>
                                <m:sub>
                                  <m:r>
                                    <m:rPr>
                                      <m:sty m:val="p"/>
                                    </m:rPr>
                                    <a:rPr lang="en-US" altLang="zh-CN" b="0" i="0" dirty="0" smtClean="0">
                                      <a:solidFill>
                                        <a:srgbClr val="FF0000"/>
                                      </a:solidFill>
                                      <a:latin typeface="Cambria Math" panose="02040503050406030204" pitchFamily="18" charset="0"/>
                                    </a:rPr>
                                    <m:t>c</m:t>
                                  </m:r>
                                </m:sub>
                              </m:sSub>
                            </m:num>
                            <m:den>
                              <m:r>
                                <a:rPr lang="en-US" altLang="zh-CN" i="1" dirty="0">
                                  <a:solidFill>
                                    <a:srgbClr val="FF0000"/>
                                  </a:solidFill>
                                  <a:latin typeface="Cambria Math" panose="02040503050406030204" pitchFamily="18" charset="0"/>
                                </a:rPr>
                                <m:t>𝜕</m:t>
                              </m:r>
                              <m:sSubSup>
                                <m:sSubSupPr>
                                  <m:ctrlPr>
                                    <a:rPr lang="en-US" altLang="zh-CN" i="1" dirty="0">
                                      <a:solidFill>
                                        <a:srgbClr val="FF0000"/>
                                      </a:solidFill>
                                      <a:latin typeface="Cambria Math" panose="02040503050406030204" pitchFamily="18" charset="0"/>
                                    </a:rPr>
                                  </m:ctrlPr>
                                </m:sSubSupPr>
                                <m:e>
                                  <m:r>
                                    <m:rPr>
                                      <m:sty m:val="p"/>
                                    </m:rPr>
                                    <a:rPr lang="en-US" altLang="zh-CN" dirty="0">
                                      <a:solidFill>
                                        <a:srgbClr val="FF0000"/>
                                      </a:solidFill>
                                      <a:latin typeface="Cambria Math" panose="02040503050406030204" pitchFamily="18" charset="0"/>
                                    </a:rPr>
                                    <m:t>Σ</m:t>
                                  </m:r>
                                </m:e>
                                <m:sub>
                                  <m:r>
                                    <a:rPr lang="en-US" altLang="zh-CN" i="1" dirty="0">
                                      <a:solidFill>
                                        <a:srgbClr val="FF0000"/>
                                      </a:solidFill>
                                      <a:latin typeface="Cambria Math" panose="02040503050406030204" pitchFamily="18" charset="0"/>
                                    </a:rPr>
                                    <m:t>𝑖𝑗</m:t>
                                  </m:r>
                                </m:sub>
                                <m:sup>
                                  <m:r>
                                    <a:rPr lang="en-US" altLang="zh-CN" i="1" dirty="0">
                                      <a:solidFill>
                                        <a:srgbClr val="FF0000"/>
                                      </a:solidFill>
                                      <a:latin typeface="Cambria Math" panose="02040503050406030204" pitchFamily="18" charset="0"/>
                                    </a:rPr>
                                    <m:t>𝑐</m:t>
                                  </m:r>
                                </m:sup>
                              </m:sSubSup>
                            </m:den>
                          </m:f>
                          <m:sSubSup>
                            <m:sSubSupPr>
                              <m:ctrlPr>
                                <a:rPr lang="en-US" altLang="zh-CN" i="1" dirty="0">
                                  <a:solidFill>
                                    <a:srgbClr val="FF0000"/>
                                  </a:solidFill>
                                  <a:latin typeface="Cambria Math" panose="02040503050406030204" pitchFamily="18" charset="0"/>
                                </a:rPr>
                              </m:ctrlPr>
                            </m:sSubSupPr>
                            <m:e>
                              <m:r>
                                <a:rPr lang="en-US" altLang="zh-CN" b="1" dirty="0">
                                  <a:solidFill>
                                    <a:srgbClr val="FF0000"/>
                                  </a:solidFill>
                                  <a:latin typeface="Cambria Math" panose="02040503050406030204" pitchFamily="18" charset="0"/>
                                </a:rPr>
                                <m:t>𝚺</m:t>
                              </m:r>
                            </m:e>
                            <m:sub>
                              <m:r>
                                <a:rPr lang="en-US" altLang="zh-CN" i="1" dirty="0">
                                  <a:solidFill>
                                    <a:srgbClr val="FF0000"/>
                                  </a:solidFill>
                                  <a:latin typeface="Cambria Math" panose="02040503050406030204" pitchFamily="18" charset="0"/>
                                </a:rPr>
                                <m:t>𝑐</m:t>
                              </m:r>
                            </m:sub>
                            <m:sup>
                              <m:r>
                                <a:rPr lang="en-US" altLang="zh-CN" i="1" dirty="0">
                                  <a:solidFill>
                                    <a:srgbClr val="FF0000"/>
                                  </a:solidFill>
                                  <a:latin typeface="Cambria Math" panose="02040503050406030204" pitchFamily="18" charset="0"/>
                                </a:rPr>
                                <m:t>−1</m:t>
                              </m:r>
                            </m:sup>
                          </m:sSubSup>
                          <m:sSub>
                            <m:sSubPr>
                              <m:ctrlPr>
                                <a:rPr lang="en-US" altLang="zh-CN"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𝚺</m:t>
                                  </m:r>
                                </m:e>
                              </m:acc>
                            </m:e>
                            <m:sub>
                              <m:r>
                                <a:rPr lang="en-US" altLang="zh-CN" i="1">
                                  <a:latin typeface="Cambria Math" panose="02040503050406030204" pitchFamily="18" charset="0"/>
                                </a:rPr>
                                <m:t>𝑐</m:t>
                              </m:r>
                            </m:sub>
                          </m:sSub>
                          <m:sSubSup>
                            <m:sSubSupPr>
                              <m:ctrlPr>
                                <a:rPr lang="en-US" altLang="zh-CN" i="1" dirty="0">
                                  <a:solidFill>
                                    <a:srgbClr val="FF0000"/>
                                  </a:solidFill>
                                  <a:latin typeface="Cambria Math" panose="02040503050406030204" pitchFamily="18" charset="0"/>
                                </a:rPr>
                              </m:ctrlPr>
                            </m:sSubSupPr>
                            <m:e>
                              <m:r>
                                <a:rPr lang="en-US" altLang="zh-CN" b="1" dirty="0">
                                  <a:solidFill>
                                    <a:srgbClr val="FF0000"/>
                                  </a:solidFill>
                                  <a:latin typeface="Cambria Math" panose="02040503050406030204" pitchFamily="18" charset="0"/>
                                </a:rPr>
                                <m:t>𝚺</m:t>
                              </m:r>
                            </m:e>
                            <m:sub>
                              <m:r>
                                <a:rPr lang="en-US" altLang="zh-CN" i="1" dirty="0">
                                  <a:solidFill>
                                    <a:srgbClr val="FF0000"/>
                                  </a:solidFill>
                                  <a:latin typeface="Cambria Math" panose="02040503050406030204" pitchFamily="18" charset="0"/>
                                </a:rPr>
                                <m:t>𝑐</m:t>
                              </m:r>
                            </m:sub>
                            <m:sup>
                              <m:r>
                                <a:rPr lang="en-US" altLang="zh-CN" i="1" dirty="0">
                                  <a:solidFill>
                                    <a:srgbClr val="FF0000"/>
                                  </a:solidFill>
                                  <a:latin typeface="Cambria Math" panose="02040503050406030204" pitchFamily="18" charset="0"/>
                                </a:rPr>
                                <m:t>−1</m:t>
                              </m:r>
                            </m:sup>
                          </m:sSubSup>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565862" y="5627084"/>
                <a:ext cx="2555058" cy="73821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564908" y="6268893"/>
                <a:ext cx="1942135" cy="473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dirty="0" smtClean="0">
                              <a:solidFill>
                                <a:srgbClr val="FF0000"/>
                              </a:solidFill>
                              <a:latin typeface="Cambria Math" panose="02040503050406030204" pitchFamily="18" charset="0"/>
                            </a:rPr>
                          </m:ctrlPr>
                        </m:sSubPr>
                        <m:e>
                          <m:d>
                            <m:dPr>
                              <m:begChr m:val="["/>
                              <m:endChr m:val="]"/>
                              <m:ctrlPr>
                                <a:rPr lang="en-US" altLang="zh-CN" b="0" i="1" dirty="0" smtClean="0">
                                  <a:solidFill>
                                    <a:srgbClr val="FF0000"/>
                                  </a:solidFill>
                                  <a:latin typeface="Cambria Math" panose="02040503050406030204" pitchFamily="18" charset="0"/>
                                </a:rPr>
                              </m:ctrlPr>
                            </m:dPr>
                            <m:e>
                              <m:sSubSup>
                                <m:sSubSupPr>
                                  <m:ctrlPr>
                                    <a:rPr lang="en-US" altLang="zh-CN" i="1" dirty="0">
                                      <a:solidFill>
                                        <a:srgbClr val="FF0000"/>
                                      </a:solidFill>
                                      <a:latin typeface="Cambria Math" panose="02040503050406030204" pitchFamily="18" charset="0"/>
                                    </a:rPr>
                                  </m:ctrlPr>
                                </m:sSubSupPr>
                                <m:e>
                                  <m:r>
                                    <a:rPr lang="en-US" altLang="zh-CN" b="1" dirty="0">
                                      <a:solidFill>
                                        <a:srgbClr val="FF0000"/>
                                      </a:solidFill>
                                      <a:latin typeface="Cambria Math" panose="02040503050406030204" pitchFamily="18" charset="0"/>
                                    </a:rPr>
                                    <m:t>𝚺</m:t>
                                  </m:r>
                                </m:e>
                                <m:sub>
                                  <m:r>
                                    <a:rPr lang="en-US" altLang="zh-CN" i="1" dirty="0">
                                      <a:solidFill>
                                        <a:srgbClr val="FF0000"/>
                                      </a:solidFill>
                                      <a:latin typeface="Cambria Math" panose="02040503050406030204" pitchFamily="18" charset="0"/>
                                    </a:rPr>
                                    <m:t>𝑐</m:t>
                                  </m:r>
                                </m:sub>
                                <m:sup>
                                  <m:r>
                                    <a:rPr lang="en-US" altLang="zh-CN" i="1" dirty="0">
                                      <a:solidFill>
                                        <a:srgbClr val="FF0000"/>
                                      </a:solidFill>
                                      <a:latin typeface="Cambria Math" panose="02040503050406030204" pitchFamily="18" charset="0"/>
                                    </a:rPr>
                                    <m:t>−1</m:t>
                                  </m:r>
                                </m:sup>
                              </m:sSubSup>
                              <m:sSub>
                                <m:sSubPr>
                                  <m:ctrlPr>
                                    <a:rPr lang="en-US" altLang="zh-CN"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𝚺</m:t>
                                      </m:r>
                                    </m:e>
                                  </m:acc>
                                </m:e>
                                <m:sub>
                                  <m:r>
                                    <a:rPr lang="en-US" altLang="zh-CN" i="1">
                                      <a:latin typeface="Cambria Math" panose="02040503050406030204" pitchFamily="18" charset="0"/>
                                    </a:rPr>
                                    <m:t>𝑐</m:t>
                                  </m:r>
                                </m:sub>
                              </m:sSub>
                              <m:sSubSup>
                                <m:sSubSupPr>
                                  <m:ctrlPr>
                                    <a:rPr lang="en-US" altLang="zh-CN" i="1" dirty="0">
                                      <a:solidFill>
                                        <a:srgbClr val="FF0000"/>
                                      </a:solidFill>
                                      <a:latin typeface="Cambria Math" panose="02040503050406030204" pitchFamily="18" charset="0"/>
                                    </a:rPr>
                                  </m:ctrlPr>
                                </m:sSubSupPr>
                                <m:e>
                                  <m:r>
                                    <a:rPr lang="en-US" altLang="zh-CN" b="1" dirty="0">
                                      <a:solidFill>
                                        <a:srgbClr val="FF0000"/>
                                      </a:solidFill>
                                      <a:latin typeface="Cambria Math" panose="02040503050406030204" pitchFamily="18" charset="0"/>
                                    </a:rPr>
                                    <m:t>𝚺</m:t>
                                  </m:r>
                                </m:e>
                                <m:sub>
                                  <m:r>
                                    <a:rPr lang="en-US" altLang="zh-CN" i="1" dirty="0">
                                      <a:solidFill>
                                        <a:srgbClr val="FF0000"/>
                                      </a:solidFill>
                                      <a:latin typeface="Cambria Math" panose="02040503050406030204" pitchFamily="18" charset="0"/>
                                    </a:rPr>
                                    <m:t>𝑐</m:t>
                                  </m:r>
                                </m:sub>
                                <m:sup>
                                  <m:r>
                                    <a:rPr lang="en-US" altLang="zh-CN" i="1" dirty="0">
                                      <a:solidFill>
                                        <a:srgbClr val="FF0000"/>
                                      </a:solidFill>
                                      <a:latin typeface="Cambria Math" panose="02040503050406030204" pitchFamily="18" charset="0"/>
                                    </a:rPr>
                                    <m:t>−1</m:t>
                                  </m:r>
                                </m:sup>
                              </m:sSubSup>
                            </m:e>
                          </m:d>
                        </m:e>
                        <m:sub>
                          <m:r>
                            <a:rPr lang="en-US" altLang="zh-CN" b="0" i="1" dirty="0" smtClean="0">
                              <a:solidFill>
                                <a:srgbClr val="FF0000"/>
                              </a:solidFill>
                              <a:latin typeface="Cambria Math" panose="02040503050406030204" pitchFamily="18" charset="0"/>
                            </a:rPr>
                            <m:t>𝑖𝑗</m:t>
                          </m:r>
                        </m:sub>
                      </m:sSub>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564908" y="6268893"/>
                <a:ext cx="1942135" cy="473912"/>
              </a:xfrm>
              <a:prstGeom prst="rect">
                <a:avLst/>
              </a:prstGeom>
              <a:blipFill>
                <a:blip r:embed="rId10"/>
                <a:stretch>
                  <a:fillRect b="-6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251692" y="2808134"/>
                <a:ext cx="1254639" cy="6260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f>
                        <m:fPr>
                          <m:ctrlPr>
                            <a:rPr lang="en-US" altLang="zh-CN" i="1" dirty="0">
                              <a:latin typeface="Cambria Math" panose="02040503050406030204" pitchFamily="18" charset="0"/>
                            </a:rPr>
                          </m:ctrlPr>
                        </m:fPr>
                        <m:num>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sub>
                              </m:sSub>
                            </m:e>
                          </m:d>
                        </m:num>
                        <m:den>
                          <m:r>
                            <a:rPr lang="en-US" altLang="zh-CN" i="1" dirty="0">
                              <a:latin typeface="Cambria Math" panose="02040503050406030204" pitchFamily="18" charset="0"/>
                            </a:rPr>
                            <m:t>2</m:t>
                          </m:r>
                        </m:den>
                      </m:f>
                      <m:sSubSup>
                        <m:sSubSupPr>
                          <m:ctrlPr>
                            <a:rPr lang="en-US" altLang="zh-CN" i="1" dirty="0">
                              <a:latin typeface="Cambria Math" panose="02040503050406030204" pitchFamily="18" charset="0"/>
                            </a:rPr>
                          </m:ctrlPr>
                        </m:sSubSup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up>
                          <m:r>
                            <a:rPr lang="en-US" altLang="zh-CN" i="1" dirty="0">
                              <a:latin typeface="Cambria Math" panose="02040503050406030204" pitchFamily="18" charset="0"/>
                            </a:rPr>
                            <m:t>−1</m:t>
                          </m:r>
                        </m:sup>
                      </m:sSubSup>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7251692" y="2808134"/>
                <a:ext cx="1254639" cy="62600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510188" y="2808134"/>
                <a:ext cx="1882695" cy="6260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sub>
                              </m:sSub>
                            </m:e>
                          </m:d>
                        </m:num>
                        <m:den>
                          <m:r>
                            <a:rPr lang="en-US" altLang="zh-CN" i="1" dirty="0">
                              <a:latin typeface="Cambria Math" panose="02040503050406030204" pitchFamily="18" charset="0"/>
                            </a:rPr>
                            <m:t>2</m:t>
                          </m:r>
                        </m:den>
                      </m:f>
                      <m:sSubSup>
                        <m:sSubSupPr>
                          <m:ctrlPr>
                            <a:rPr lang="en-US" altLang="zh-CN" i="1" dirty="0">
                              <a:solidFill>
                                <a:srgbClr val="FF0000"/>
                              </a:solidFill>
                              <a:latin typeface="Cambria Math" panose="02040503050406030204" pitchFamily="18" charset="0"/>
                            </a:rPr>
                          </m:ctrlPr>
                        </m:sSubSupPr>
                        <m:e>
                          <m:r>
                            <a:rPr lang="en-US" altLang="zh-CN" b="1" dirty="0">
                              <a:solidFill>
                                <a:srgbClr val="FF0000"/>
                              </a:solidFill>
                              <a:latin typeface="Cambria Math" panose="02040503050406030204" pitchFamily="18" charset="0"/>
                            </a:rPr>
                            <m:t>𝚺</m:t>
                          </m:r>
                        </m:e>
                        <m:sub>
                          <m:r>
                            <a:rPr lang="en-US" altLang="zh-CN" i="1" dirty="0">
                              <a:solidFill>
                                <a:srgbClr val="FF0000"/>
                              </a:solidFill>
                              <a:latin typeface="Cambria Math" panose="02040503050406030204" pitchFamily="18" charset="0"/>
                            </a:rPr>
                            <m:t>𝑐</m:t>
                          </m:r>
                        </m:sub>
                        <m:sup>
                          <m:r>
                            <a:rPr lang="en-US" altLang="zh-CN" i="1" dirty="0">
                              <a:solidFill>
                                <a:srgbClr val="FF0000"/>
                              </a:solidFill>
                              <a:latin typeface="Cambria Math" panose="02040503050406030204" pitchFamily="18" charset="0"/>
                            </a:rPr>
                            <m:t>−1</m:t>
                          </m:r>
                        </m:sup>
                      </m:sSubSup>
                      <m:sSub>
                        <m:sSubPr>
                          <m:ctrlPr>
                            <a:rPr lang="en-US" altLang="zh-CN"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𝚺</m:t>
                              </m:r>
                            </m:e>
                          </m:acc>
                        </m:e>
                        <m:sub>
                          <m:r>
                            <a:rPr lang="en-US" altLang="zh-CN" i="1">
                              <a:latin typeface="Cambria Math" panose="02040503050406030204" pitchFamily="18" charset="0"/>
                            </a:rPr>
                            <m:t>𝑐</m:t>
                          </m:r>
                        </m:sub>
                      </m:sSub>
                      <m:sSubSup>
                        <m:sSubSupPr>
                          <m:ctrlPr>
                            <a:rPr lang="en-US" altLang="zh-CN" i="1" dirty="0">
                              <a:solidFill>
                                <a:srgbClr val="FF0000"/>
                              </a:solidFill>
                              <a:latin typeface="Cambria Math" panose="02040503050406030204" pitchFamily="18" charset="0"/>
                            </a:rPr>
                          </m:ctrlPr>
                        </m:sSubSupPr>
                        <m:e>
                          <m:r>
                            <a:rPr lang="en-US" altLang="zh-CN" b="1" dirty="0">
                              <a:solidFill>
                                <a:srgbClr val="FF0000"/>
                              </a:solidFill>
                              <a:latin typeface="Cambria Math" panose="02040503050406030204" pitchFamily="18" charset="0"/>
                            </a:rPr>
                            <m:t>𝚺</m:t>
                          </m:r>
                        </m:e>
                        <m:sub>
                          <m:r>
                            <a:rPr lang="en-US" altLang="zh-CN" i="1" dirty="0">
                              <a:solidFill>
                                <a:srgbClr val="FF0000"/>
                              </a:solidFill>
                              <a:latin typeface="Cambria Math" panose="02040503050406030204" pitchFamily="18" charset="0"/>
                            </a:rPr>
                            <m:t>𝑐</m:t>
                          </m:r>
                        </m:sub>
                        <m:sup>
                          <m:r>
                            <a:rPr lang="en-US" altLang="zh-CN" i="1" dirty="0">
                              <a:solidFill>
                                <a:srgbClr val="FF0000"/>
                              </a:solidFill>
                              <a:latin typeface="Cambria Math" panose="02040503050406030204" pitchFamily="18" charset="0"/>
                            </a:rPr>
                            <m:t>−1</m:t>
                          </m:r>
                        </m:sup>
                      </m:sSubSup>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5510188" y="2808134"/>
                <a:ext cx="1882695" cy="62600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487933" y="5218970"/>
                <a:ext cx="1487523"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r>
                            <a:rPr lang="en-US" altLang="zh-CN" i="1" dirty="0">
                              <a:latin typeface="Cambria Math" panose="02040503050406030204" pitchFamily="18" charset="0"/>
                            </a:rPr>
                            <m:t>𝐿𝐿</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𝜽</m:t>
                                  </m:r>
                                </m:e>
                                <m:sub>
                                  <m:r>
                                    <a:rPr lang="en-US" altLang="zh-CN" i="1" dirty="0">
                                      <a:latin typeface="Cambria Math" panose="02040503050406030204" pitchFamily="18" charset="0"/>
                                    </a:rPr>
                                    <m:t>𝑐</m:t>
                                  </m:r>
                                </m:sub>
                              </m:sSub>
                            </m:e>
                          </m:d>
                        </m:num>
                        <m:den>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den>
                      </m:f>
                      <m:r>
                        <a:rPr lang="en-US" altLang="zh-CN" b="0" i="1" dirty="0" smtClean="0">
                          <a:latin typeface="Cambria Math" panose="02040503050406030204" pitchFamily="18" charset="0"/>
                        </a:rPr>
                        <m:t>=0</m:t>
                      </m:r>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5487933" y="5218970"/>
                <a:ext cx="1487523" cy="67666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679719" y="5368915"/>
                <a:ext cx="1241622" cy="3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𝚺</m:t>
                              </m:r>
                            </m:e>
                          </m:acc>
                        </m:e>
                        <m:sub>
                          <m:r>
                            <a:rPr lang="en-US" altLang="zh-CN" i="1">
                              <a:latin typeface="Cambria Math" panose="02040503050406030204" pitchFamily="18" charset="0"/>
                            </a:rPr>
                            <m:t>𝑐</m:t>
                          </m:r>
                        </m:sub>
                      </m:sSub>
                      <m:sSubSup>
                        <m:sSubSupPr>
                          <m:ctrlPr>
                            <a:rPr lang="en-US" altLang="zh-CN" i="1" dirty="0">
                              <a:solidFill>
                                <a:srgbClr val="FF0000"/>
                              </a:solidFill>
                              <a:latin typeface="Cambria Math" panose="02040503050406030204" pitchFamily="18" charset="0"/>
                            </a:rPr>
                          </m:ctrlPr>
                        </m:sSubSupPr>
                        <m:e>
                          <m:r>
                            <a:rPr lang="en-US" altLang="zh-CN" b="1" dirty="0">
                              <a:solidFill>
                                <a:srgbClr val="FF0000"/>
                              </a:solidFill>
                              <a:latin typeface="Cambria Math" panose="02040503050406030204" pitchFamily="18" charset="0"/>
                            </a:rPr>
                            <m:t>𝚺</m:t>
                          </m:r>
                        </m:e>
                        <m:sub>
                          <m:r>
                            <a:rPr lang="en-US" altLang="zh-CN" i="1" dirty="0">
                              <a:solidFill>
                                <a:srgbClr val="FF0000"/>
                              </a:solidFill>
                              <a:latin typeface="Cambria Math" panose="02040503050406030204" pitchFamily="18" charset="0"/>
                            </a:rPr>
                            <m:t>𝑐</m:t>
                          </m:r>
                        </m:sub>
                        <m:sup>
                          <m:r>
                            <a:rPr lang="en-US" altLang="zh-CN" i="1" dirty="0">
                              <a:solidFill>
                                <a:srgbClr val="FF0000"/>
                              </a:solidFill>
                              <a:latin typeface="Cambria Math" panose="02040503050406030204" pitchFamily="18" charset="0"/>
                            </a:rPr>
                            <m:t>−1</m:t>
                          </m:r>
                        </m:sup>
                      </m:sSubSup>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𝐼</m:t>
                      </m:r>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7679719" y="5368915"/>
                <a:ext cx="1241622" cy="376770"/>
              </a:xfrm>
              <a:prstGeom prst="rect">
                <a:avLst/>
              </a:prstGeom>
              <a:blipFill>
                <a:blip r:embed="rId14"/>
                <a:stretch>
                  <a:fillRect/>
                </a:stretch>
              </a:blipFill>
            </p:spPr>
            <p:txBody>
              <a:bodyPr/>
              <a:lstStyle/>
              <a:p>
                <a:r>
                  <a:rPr lang="zh-CN" altLang="en-US">
                    <a:noFill/>
                  </a:rPr>
                  <a:t> </a:t>
                </a:r>
              </a:p>
            </p:txBody>
          </p:sp>
        </mc:Fallback>
      </mc:AlternateContent>
      <p:sp>
        <p:nvSpPr>
          <p:cNvPr id="27" name="右箭头 26"/>
          <p:cNvSpPr/>
          <p:nvPr/>
        </p:nvSpPr>
        <p:spPr>
          <a:xfrm>
            <a:off x="7001894" y="5404286"/>
            <a:ext cx="562707" cy="306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p:cNvSpPr/>
              <p:nvPr/>
            </p:nvSpPr>
            <p:spPr>
              <a:xfrm>
                <a:off x="7689750" y="5988529"/>
                <a:ext cx="1009507" cy="3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r>
                            <a:rPr lang="en-US" altLang="zh-CN" b="1" i="1" dirty="0" smtClean="0">
                              <a:latin typeface="Cambria Math" panose="02040503050406030204" pitchFamily="18" charset="0"/>
                            </a:rPr>
                            <m:t>=</m:t>
                          </m:r>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𝚺</m:t>
                              </m:r>
                            </m:e>
                          </m:acc>
                        </m:e>
                        <m:sub>
                          <m:r>
                            <a:rPr lang="en-US" altLang="zh-CN" i="1">
                              <a:latin typeface="Cambria Math" panose="02040503050406030204" pitchFamily="18" charset="0"/>
                            </a:rPr>
                            <m:t>𝑐</m:t>
                          </m:r>
                        </m:sub>
                      </m:sSub>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7689750" y="5988529"/>
                <a:ext cx="1009507" cy="376770"/>
              </a:xfrm>
              <a:prstGeom prst="rect">
                <a:avLst/>
              </a:prstGeom>
              <a:blipFill>
                <a:blip r:embed="rId15"/>
                <a:stretch>
                  <a:fillRect r="-222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61862" y="4620497"/>
                <a:ext cx="11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b="1" i="1">
                          <a:latin typeface="Cambria Math" panose="02040503050406030204" pitchFamily="18" charset="0"/>
                        </a:rPr>
                        <m:t>𝑰</m:t>
                      </m:r>
                    </m:oMath>
                  </m:oMathPara>
                </a14:m>
                <a:endParaRPr lang="en-US" altLang="zh-CN" dirty="0"/>
              </a:p>
            </p:txBody>
          </p:sp>
        </mc:Choice>
        <mc:Fallback xmlns="">
          <p:sp>
            <p:nvSpPr>
              <p:cNvPr id="3" name="矩形 2"/>
              <p:cNvSpPr>
                <a:spLocks noRot="1" noChangeAspect="1" noMove="1" noResize="1" noEditPoints="1" noAdjustHandles="1" noChangeArrowheads="1" noChangeShapeType="1" noTextEdit="1"/>
              </p:cNvSpPr>
              <p:nvPr/>
            </p:nvSpPr>
            <p:spPr>
              <a:xfrm>
                <a:off x="661862" y="4620497"/>
                <a:ext cx="1178464"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02213" y="4996587"/>
                <a:ext cx="910186"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b="1" dirty="0"/>
              </a:p>
            </p:txBody>
          </p:sp>
        </mc:Choice>
        <mc:Fallback xmlns="">
          <p:sp>
            <p:nvSpPr>
              <p:cNvPr id="29" name="矩形 28"/>
              <p:cNvSpPr>
                <a:spLocks noRot="1" noChangeAspect="1" noMove="1" noResize="1" noEditPoints="1" noAdjustHandles="1" noChangeArrowheads="1" noChangeShapeType="1" noTextEdit="1"/>
              </p:cNvSpPr>
              <p:nvPr/>
            </p:nvSpPr>
            <p:spPr>
              <a:xfrm>
                <a:off x="602213" y="4996587"/>
                <a:ext cx="910186" cy="64755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29342" y="6207460"/>
                <a:ext cx="6174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b="1" i="1">
                          <a:latin typeface="Cambria Math" panose="02040503050406030204" pitchFamily="18" charset="0"/>
                        </a:rPr>
                        <m:t>𝟎</m:t>
                      </m:r>
                    </m:oMath>
                  </m:oMathPara>
                </a14:m>
                <a:endParaRPr lang="zh-CN" altLang="en-US" b="1" dirty="0"/>
              </a:p>
            </p:txBody>
          </p:sp>
        </mc:Choice>
        <mc:Fallback xmlns="">
          <p:sp>
            <p:nvSpPr>
              <p:cNvPr id="19" name="矩形 18"/>
              <p:cNvSpPr>
                <a:spLocks noRot="1" noChangeAspect="1" noMove="1" noResize="1" noEditPoints="1" noAdjustHandles="1" noChangeArrowheads="1" noChangeShapeType="1" noTextEdit="1"/>
              </p:cNvSpPr>
              <p:nvPr/>
            </p:nvSpPr>
            <p:spPr>
              <a:xfrm>
                <a:off x="529342" y="6207460"/>
                <a:ext cx="617477"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03423" y="5627083"/>
                <a:ext cx="2162067"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1" i="1">
                          <a:latin typeface="Cambria Math" panose="02040503050406030204" pitchFamily="18" charset="0"/>
                        </a:rPr>
                        <m:t>𝑨</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503423" y="5627083"/>
                <a:ext cx="2162067" cy="647550"/>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960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animBg="1"/>
      <p:bldP spid="18" grpId="0" animBg="1"/>
      <p:bldP spid="17" grpId="0" animBg="1"/>
      <p:bldP spid="8" grpId="0"/>
      <p:bldP spid="10" grpId="0"/>
      <p:bldP spid="11" grpId="0"/>
      <p:bldP spid="12" grpId="0"/>
      <p:bldP spid="13" grpId="0"/>
      <p:bldP spid="14" grpId="0"/>
      <p:bldP spid="15" grpId="0"/>
      <p:bldP spid="16" grpId="0"/>
      <p:bldP spid="24" grpId="0"/>
      <p:bldP spid="25" grpId="0"/>
      <p:bldP spid="26" grpId="0"/>
      <p:bldP spid="27" grpId="0" animBg="1"/>
      <p:bldP spid="28" grpId="0"/>
      <p:bldP spid="3" grpId="0"/>
      <p:bldP spid="29" grpId="0"/>
      <p:bldP spid="1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极大似然估计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在连续属性情形下，假设概率密度函数</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e>
                        <m:r>
                          <a:rPr lang="en-US" altLang="zh-CN" i="1">
                            <a:latin typeface="Cambria Math" panose="02040503050406030204" pitchFamily="18" charset="0"/>
                          </a:rPr>
                          <m:t>𝑐</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𝝁</m:t>
                            </m:r>
                          </m:e>
                          <m:sub>
                            <m:r>
                              <a:rPr lang="en-US" altLang="zh-CN" i="1" dirty="0">
                                <a:latin typeface="Cambria Math" panose="02040503050406030204" pitchFamily="18" charset="0"/>
                              </a:rPr>
                              <m:t>𝑐</m:t>
                            </m:r>
                          </m:sub>
                        </m:sSub>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dirty="0">
                                <a:latin typeface="Cambria Math" panose="02040503050406030204" pitchFamily="18" charset="0"/>
                              </a:rPr>
                              <m:t>𝚺</m:t>
                            </m:r>
                          </m:e>
                          <m:sub>
                            <m:r>
                              <a:rPr lang="en-US" altLang="zh-CN" i="1" dirty="0">
                                <a:latin typeface="Cambria Math" panose="02040503050406030204" pitchFamily="18" charset="0"/>
                              </a:rPr>
                              <m:t>𝑐</m:t>
                            </m:r>
                          </m:sub>
                        </m:sSub>
                      </m:e>
                    </m:d>
                  </m:oMath>
                </a14:m>
                <a:r>
                  <a:rPr lang="zh-CN" altLang="en-US" dirty="0"/>
                  <a:t>，则参数</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𝝁</m:t>
                        </m:r>
                      </m:e>
                      <m:sub>
                        <m:r>
                          <a:rPr lang="en-US" altLang="zh-CN" b="0" i="1" dirty="0" smtClean="0">
                            <a:latin typeface="Cambria Math" panose="02040503050406030204" pitchFamily="18" charset="0"/>
                          </a:rPr>
                          <m:t>𝑐</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0" dirty="0" smtClean="0">
                            <a:latin typeface="Cambria Math" panose="02040503050406030204" pitchFamily="18" charset="0"/>
                          </a:rPr>
                          <m:t>𝚺</m:t>
                        </m:r>
                      </m:e>
                      <m:sub>
                        <m:r>
                          <a:rPr lang="en-US" altLang="zh-CN" b="0" i="1" dirty="0" smtClean="0">
                            <a:latin typeface="Cambria Math" panose="02040503050406030204" pitchFamily="18" charset="0"/>
                          </a:rPr>
                          <m:t>𝑐</m:t>
                        </m:r>
                      </m:sub>
                    </m:sSub>
                  </m:oMath>
                </a14:m>
                <a:r>
                  <a:rPr lang="zh-CN" altLang="en-US" dirty="0"/>
                  <a:t>的极大似然估计为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通过极大似然法得到的正态分布均值就是样本均值，方差就是 </a:t>
                </a:r>
                <a14:m>
                  <m:oMath xmlns:m="http://schemas.openxmlformats.org/officeDocument/2006/math">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𝝁</m:t>
                            </m:r>
                          </m:e>
                          <m:sub>
                            <m:r>
                              <a:rPr lang="en-US" altLang="zh-CN" i="1">
                                <a:latin typeface="Cambria Math" panose="02040503050406030204" pitchFamily="18" charset="0"/>
                              </a:rPr>
                              <m:t>𝑐</m:t>
                            </m:r>
                          </m:sub>
                        </m:sSub>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𝝁</m:t>
                                </m:r>
                              </m:e>
                              <m:sub>
                                <m:r>
                                  <a:rPr lang="en-US" altLang="zh-CN" i="1">
                                    <a:latin typeface="Cambria Math" panose="02040503050406030204" pitchFamily="18" charset="0"/>
                                  </a:rPr>
                                  <m:t>𝑐</m:t>
                                </m:r>
                              </m:sub>
                            </m:sSub>
                          </m:e>
                        </m:d>
                      </m:e>
                      <m:sup>
                        <m:r>
                          <a:rPr lang="en-US" altLang="zh-CN" i="1">
                            <a:latin typeface="Cambria Math" panose="02040503050406030204" pitchFamily="18" charset="0"/>
                          </a:rPr>
                          <m:t>⊤</m:t>
                        </m:r>
                      </m:sup>
                    </m:sSup>
                  </m:oMath>
                </a14:m>
                <a:r>
                  <a:rPr lang="zh-CN" altLang="en-US" dirty="0"/>
                  <a:t>的均值，这显然是一个符合直觉的结果。</a:t>
                </a:r>
              </a:p>
              <a:p>
                <a:endParaRPr lang="en-US" altLang="zh-CN" dirty="0"/>
              </a:p>
              <a:p>
                <a:r>
                  <a:rPr lang="zh-CN" altLang="en-US" dirty="0"/>
                  <a:t>需注意的是，这种参数化的方法虽能使类条件概率估计变得相对简单，但估计结果的准确性严重依赖于所假设的概率分布形式是否符合潜在的真实数据分布。</a:t>
                </a:r>
                <a:endParaRPr lang="en-US" altLang="zh-CN" dirty="0"/>
              </a:p>
              <a:p>
                <a:endParaRPr lang="zh-CN" altLang="en-US" dirty="0"/>
              </a:p>
              <a:p>
                <a:pPr marL="0" indent="0">
                  <a:buNone/>
                </a:pPr>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13</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063474" y="2211943"/>
                <a:ext cx="2113014" cy="916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acc>
                            <m:accPr>
                              <m:chr m:val="̂"/>
                              <m:ctrlPr>
                                <a:rPr lang="en-US" altLang="zh-CN" sz="2100" b="1" i="1" smtClean="0">
                                  <a:latin typeface="Cambria Math" panose="02040503050406030204" pitchFamily="18" charset="0"/>
                                </a:rPr>
                              </m:ctrlPr>
                            </m:accPr>
                            <m:e>
                              <m:r>
                                <a:rPr lang="en-US" altLang="zh-CN" sz="2100" b="1" i="1">
                                  <a:latin typeface="Cambria Math" panose="02040503050406030204" pitchFamily="18" charset="0"/>
                                </a:rPr>
                                <m:t>𝝁</m:t>
                              </m:r>
                            </m:e>
                          </m:acc>
                        </m:e>
                        <m:sub>
                          <m:r>
                            <a:rPr lang="en-US" altLang="zh-CN" sz="2100" i="1">
                              <a:latin typeface="Cambria Math" panose="02040503050406030204" pitchFamily="18" charset="0"/>
                            </a:rPr>
                            <m:t>𝑐</m:t>
                          </m:r>
                        </m:sub>
                      </m:sSub>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1</m:t>
                          </m:r>
                        </m:num>
                        <m:den>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e>
                          </m:d>
                        </m:den>
                      </m:f>
                      <m:nary>
                        <m:naryPr>
                          <m:chr m:val="∑"/>
                          <m:supHide m:val="on"/>
                          <m:ctrlPr>
                            <a:rPr lang="en-US" altLang="zh-CN" sz="2100" i="1">
                              <a:latin typeface="Cambria Math" panose="02040503050406030204" pitchFamily="18" charset="0"/>
                            </a:rPr>
                          </m:ctrlPr>
                        </m:naryPr>
                        <m:sub>
                          <m:r>
                            <a:rPr lang="en-US" altLang="zh-CN" sz="2100" b="1" i="1">
                              <a:latin typeface="Cambria Math" panose="02040503050406030204" pitchFamily="18" charset="0"/>
                            </a:rPr>
                            <m:t>𝒙</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sub>
                        <m:sup/>
                        <m:e>
                          <m:r>
                            <a:rPr lang="en-US" altLang="zh-CN" sz="2100" b="1" i="1">
                              <a:latin typeface="Cambria Math" panose="02040503050406030204" pitchFamily="18" charset="0"/>
                            </a:rPr>
                            <m:t>𝒙</m:t>
                          </m:r>
                        </m:e>
                      </m:nary>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3063474" y="2211943"/>
                <a:ext cx="2113014" cy="9165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063474" y="3037064"/>
                <a:ext cx="4023473" cy="916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acc>
                            <m:accPr>
                              <m:chr m:val="̂"/>
                              <m:ctrlPr>
                                <a:rPr lang="en-US" altLang="zh-CN" sz="2100" b="1" i="1" smtClean="0">
                                  <a:latin typeface="Cambria Math" panose="02040503050406030204" pitchFamily="18" charset="0"/>
                                </a:rPr>
                              </m:ctrlPr>
                            </m:accPr>
                            <m:e>
                              <m:r>
                                <a:rPr lang="en-US" altLang="zh-CN" sz="2100" b="1">
                                  <a:latin typeface="Cambria Math" panose="02040503050406030204" pitchFamily="18" charset="0"/>
                                </a:rPr>
                                <m:t>𝚺</m:t>
                              </m:r>
                            </m:e>
                          </m:acc>
                        </m:e>
                        <m:sub>
                          <m:r>
                            <a:rPr lang="en-US" altLang="zh-CN" sz="2100" i="1">
                              <a:latin typeface="Cambria Math" panose="02040503050406030204" pitchFamily="18" charset="0"/>
                            </a:rPr>
                            <m:t>𝑐</m:t>
                          </m:r>
                        </m:sub>
                      </m:sSub>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1</m:t>
                          </m:r>
                        </m:num>
                        <m:den>
                          <m:d>
                            <m:dPr>
                              <m:begChr m:val="|"/>
                              <m:endChr m:val="|"/>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e>
                          </m:d>
                        </m:den>
                      </m:f>
                      <m:nary>
                        <m:naryPr>
                          <m:chr m:val="∑"/>
                          <m:supHide m:val="on"/>
                          <m:ctrlPr>
                            <a:rPr lang="en-US" altLang="zh-CN" sz="2100" i="1">
                              <a:latin typeface="Cambria Math" panose="02040503050406030204" pitchFamily="18" charset="0"/>
                            </a:rPr>
                          </m:ctrlPr>
                        </m:naryPr>
                        <m:sub>
                          <m:r>
                            <a:rPr lang="en-US" altLang="zh-CN" sz="2100" b="1" i="1">
                              <a:latin typeface="Cambria Math" panose="02040503050406030204" pitchFamily="18" charset="0"/>
                            </a:rPr>
                            <m:t>𝒙</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sub>
                        <m:sup/>
                        <m:e>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𝝁</m:t>
                                  </m:r>
                                </m:e>
                                <m:sub>
                                  <m:r>
                                    <a:rPr lang="en-US" altLang="zh-CN" sz="2100" i="1">
                                      <a:latin typeface="Cambria Math" panose="02040503050406030204" pitchFamily="18" charset="0"/>
                                    </a:rPr>
                                    <m:t>𝑐</m:t>
                                  </m:r>
                                </m:sub>
                              </m:sSub>
                            </m:e>
                          </m:d>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𝝁</m:t>
                                      </m:r>
                                    </m:e>
                                    <m:sub>
                                      <m:r>
                                        <a:rPr lang="en-US" altLang="zh-CN" sz="2100" i="1">
                                          <a:latin typeface="Cambria Math" panose="02040503050406030204" pitchFamily="18" charset="0"/>
                                        </a:rPr>
                                        <m:t>𝑐</m:t>
                                      </m:r>
                                    </m:sub>
                                  </m:sSub>
                                </m:e>
                              </m:d>
                            </m:e>
                            <m:sup>
                              <m:r>
                                <a:rPr lang="en-US" altLang="zh-CN" sz="2100" i="1">
                                  <a:latin typeface="Cambria Math" panose="02040503050406030204" pitchFamily="18" charset="0"/>
                                </a:rPr>
                                <m:t>⊤</m:t>
                              </m:r>
                            </m:sup>
                          </m:sSup>
                        </m:e>
                      </m:nary>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3063474" y="3037064"/>
                <a:ext cx="4023473" cy="91653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069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朴素贝叶斯分类器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估计</a:t>
                </a:r>
                <a:r>
                  <a:rPr lang="zh-CN" altLang="en-US" dirty="0"/>
                  <a:t>后验概率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1" i="1" smtClean="0">
                            <a:latin typeface="Cambria Math" panose="02040503050406030204" pitchFamily="18" charset="0"/>
                          </a:rPr>
                          <m:t>𝒙</m:t>
                        </m:r>
                      </m:e>
                    </m:d>
                  </m:oMath>
                </a14:m>
                <a:r>
                  <a:rPr lang="zh-CN" altLang="en-US" dirty="0"/>
                  <a:t>主要困难：类条件概率</a:t>
                </a:r>
                <a14:m>
                  <m:oMath xmlns:m="http://schemas.openxmlformats.org/officeDocument/2006/math">
                    <m:r>
                      <a:rPr lang="en-US" altLang="zh-CN" i="1">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oMath>
                </a14:m>
                <a:r>
                  <a:rPr lang="zh-CN" altLang="en-US" dirty="0"/>
                  <a:t>是所有属性上的联合概率难以从有限的训练样本估计获得。</a:t>
                </a:r>
              </a:p>
              <a:p>
                <a:endParaRPr lang="en-US" altLang="zh-CN" dirty="0"/>
              </a:p>
              <a:p>
                <a:r>
                  <a:rPr lang="zh-CN" altLang="en-US" dirty="0"/>
                  <a:t>朴素贝叶斯分类器</a:t>
                </a:r>
                <a:r>
                  <a:rPr lang="en-US" altLang="zh-CN" dirty="0"/>
                  <a:t>(Naïve Bayes Classifier)</a:t>
                </a:r>
                <a:r>
                  <a:rPr lang="zh-CN" altLang="en-US" dirty="0"/>
                  <a:t>采用了“属性条件独立性假设”</a:t>
                </a:r>
                <a:r>
                  <a:rPr lang="en-US" altLang="zh-CN" dirty="0"/>
                  <a:t>(attribute conditional independence assumption)</a:t>
                </a:r>
                <a:r>
                  <a:rPr lang="zh-CN" altLang="en-US" dirty="0"/>
                  <a:t>：每个属性独立地对分类结果发生影响。</a:t>
                </a:r>
              </a:p>
              <a:p>
                <a:endParaRPr lang="en-US" altLang="zh-CN" dirty="0"/>
              </a:p>
              <a:p>
                <a:r>
                  <a:rPr lang="zh-CN" altLang="en-US" dirty="0"/>
                  <a:t>基于属性条件独立性假设，</a:t>
                </a:r>
                <a:endParaRPr lang="en-US" altLang="zh-CN" dirty="0"/>
              </a:p>
              <a:p>
                <a:endParaRPr lang="en-US" altLang="zh-CN" dirty="0"/>
              </a:p>
              <a:p>
                <a:endParaRPr lang="en-US" altLang="zh-CN" dirty="0"/>
              </a:p>
              <a:p>
                <a:endParaRPr lang="en-US" altLang="zh-CN" dirty="0"/>
              </a:p>
              <a:p>
                <a:pPr lvl="1"/>
                <a:r>
                  <a:rPr lang="zh-CN" altLang="en-US" dirty="0"/>
                  <a:t>其中</a:t>
                </a:r>
                <a14:m>
                  <m:oMath xmlns:m="http://schemas.openxmlformats.org/officeDocument/2006/math">
                    <m:r>
                      <a:rPr lang="en-US" altLang="zh-CN" b="0" i="1" smtClean="0">
                        <a:latin typeface="Cambria Math" panose="02040503050406030204" pitchFamily="18" charset="0"/>
                      </a:rPr>
                      <m:t>𝑑</m:t>
                    </m:r>
                  </m:oMath>
                </a14:m>
                <a:r>
                  <a:rPr lang="zh-CN" altLang="en-US" dirty="0"/>
                  <a:t>为属性数目，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为</a:t>
                </a:r>
                <a14:m>
                  <m:oMath xmlns:m="http://schemas.openxmlformats.org/officeDocument/2006/math">
                    <m:r>
                      <a:rPr lang="en-US" altLang="zh-CN" b="1" i="1" dirty="0" smtClean="0">
                        <a:latin typeface="Cambria Math" panose="02040503050406030204" pitchFamily="18" charset="0"/>
                      </a:rPr>
                      <m:t>𝒙</m:t>
                    </m:r>
                  </m:oMath>
                </a14:m>
                <a:r>
                  <a:rPr lang="zh-CN" altLang="en-US" dirty="0"/>
                  <a:t>在第</a:t>
                </a:r>
                <a14:m>
                  <m:oMath xmlns:m="http://schemas.openxmlformats.org/officeDocument/2006/math">
                    <m:r>
                      <a:rPr lang="en-US" altLang="zh-CN" i="1" dirty="0" smtClean="0">
                        <a:latin typeface="Cambria Math" panose="02040503050406030204" pitchFamily="18" charset="0"/>
                      </a:rPr>
                      <m:t>𝑖</m:t>
                    </m:r>
                  </m:oMath>
                </a14:m>
                <a:r>
                  <a:rPr lang="zh-CN" altLang="en-US" dirty="0"/>
                  <a:t>个属性上的取值。</a:t>
                </a:r>
                <a:endParaRPr kumimoji="1" lang="zh-CN" altLang="en-US" dirty="0"/>
              </a:p>
              <a:p>
                <a:pPr lvl="1"/>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14</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507773" y="4377387"/>
                <a:ext cx="2666243" cy="7652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r>
                            <a:rPr lang="en-US" altLang="zh-CN" sz="2100" i="1">
                              <a:latin typeface="Cambria Math" panose="02040503050406030204" pitchFamily="18" charset="0"/>
                            </a:rPr>
                            <m:t>|</m:t>
                          </m:r>
                          <m:r>
                            <a:rPr lang="en-US" altLang="zh-CN" sz="2100" b="1" i="1">
                              <a:latin typeface="Cambria Math" panose="02040503050406030204" pitchFamily="18" charset="0"/>
                            </a:rPr>
                            <m:t>𝒙</m:t>
                          </m:r>
                        </m:e>
                      </m:d>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i="1">
                                  <a:latin typeface="Cambria Math" panose="02040503050406030204" pitchFamily="18" charset="0"/>
                                </a:rPr>
                                <m:t>𝑐</m:t>
                              </m:r>
                            </m:e>
                          </m:d>
                        </m:num>
                        <m:den>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den>
                      </m:f>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2507773" y="4377387"/>
                <a:ext cx="2666243" cy="76520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954358" y="4247407"/>
                <a:ext cx="2418098" cy="10075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d>
                        </m:num>
                        <m:den>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den>
                      </m:f>
                      <m:nary>
                        <m:naryPr>
                          <m:chr m:val="∏"/>
                          <m:ctrlPr>
                            <a:rPr lang="en-US" altLang="zh-CN" sz="2100" i="1">
                              <a:latin typeface="Cambria Math" panose="02040503050406030204" pitchFamily="18" charset="0"/>
                            </a:rPr>
                          </m:ctrlPr>
                        </m:naryPr>
                        <m:sub>
                          <m:r>
                            <m:rPr>
                              <m:brk m:alnAt="23"/>
                            </m:rP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𝑑</m:t>
                          </m:r>
                        </m:sup>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𝑖</m:t>
                                  </m:r>
                                </m:sub>
                              </m:sSub>
                            </m:e>
                            <m:e>
                              <m:r>
                                <a:rPr lang="en-US" altLang="zh-CN" sz="2100" i="1">
                                  <a:latin typeface="Cambria Math" panose="02040503050406030204" pitchFamily="18" charset="0"/>
                                </a:rPr>
                                <m:t>𝑐</m:t>
                              </m:r>
                            </m:e>
                          </m:d>
                        </m:e>
                      </m:nary>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4954358" y="4247407"/>
                <a:ext cx="2418098" cy="100758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488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朴素贝叶斯分类器</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15</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118411" y="1605612"/>
                <a:ext cx="4907177" cy="10075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r>
                            <a:rPr lang="en-US" altLang="zh-CN" sz="2100" i="1">
                              <a:latin typeface="Cambria Math" panose="02040503050406030204" pitchFamily="18" charset="0"/>
                            </a:rPr>
                            <m:t>|</m:t>
                          </m:r>
                          <m:r>
                            <a:rPr lang="en-US" altLang="zh-CN" sz="2100" b="1" i="1">
                              <a:latin typeface="Cambria Math" panose="02040503050406030204" pitchFamily="18" charset="0"/>
                            </a:rPr>
                            <m:t>𝒙</m:t>
                          </m:r>
                        </m:e>
                      </m:d>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i="1">
                                  <a:latin typeface="Cambria Math" panose="02040503050406030204" pitchFamily="18" charset="0"/>
                                </a:rPr>
                                <m:t>𝑐</m:t>
                              </m:r>
                            </m:e>
                          </m:d>
                        </m:num>
                        <m:den>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den>
                      </m:f>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d>
                        </m:num>
                        <m:den>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den>
                      </m:f>
                      <m:nary>
                        <m:naryPr>
                          <m:chr m:val="∏"/>
                          <m:ctrlPr>
                            <a:rPr lang="en-US" altLang="zh-CN" sz="2100" i="1">
                              <a:latin typeface="Cambria Math" panose="02040503050406030204" pitchFamily="18" charset="0"/>
                            </a:rPr>
                          </m:ctrlPr>
                        </m:naryPr>
                        <m:sub>
                          <m:r>
                            <m:rPr>
                              <m:brk m:alnAt="23"/>
                            </m:rP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𝑑</m:t>
                          </m:r>
                        </m:sup>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𝑖</m:t>
                                  </m:r>
                                </m:sub>
                              </m:sSub>
                            </m:e>
                            <m:e>
                              <m:r>
                                <a:rPr lang="en-US" altLang="zh-CN" sz="2100" i="1">
                                  <a:latin typeface="Cambria Math" panose="02040503050406030204" pitchFamily="18" charset="0"/>
                                </a:rPr>
                                <m:t>𝑐</m:t>
                              </m:r>
                            </m:e>
                          </m:d>
                        </m:e>
                      </m:nary>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2118411" y="1605612"/>
                <a:ext cx="4907177" cy="100758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138744" y="2979294"/>
                <a:ext cx="7562851" cy="415498"/>
              </a:xfrm>
              <a:prstGeom prst="rect">
                <a:avLst/>
              </a:prstGeom>
            </p:spPr>
            <p:txBody>
              <a:bodyPr wrap="square">
                <a:spAutoFit/>
              </a:bodyPr>
              <a:lstStyle/>
              <a:p>
                <a:r>
                  <a:rPr lang="zh-CN" altLang="en-US" sz="2100" dirty="0"/>
                  <a:t>由于对所有类别来说 </a:t>
                </a:r>
                <a14:m>
                  <m:oMath xmlns:m="http://schemas.openxmlformats.org/officeDocument/2006/math">
                    <m:r>
                      <a:rPr lang="en-US" altLang="zh-CN" sz="2100" b="0" i="1" dirty="0" smtClean="0">
                        <a:latin typeface="Cambria Math" panose="02040503050406030204" pitchFamily="18" charset="0"/>
                      </a:rPr>
                      <m:t>𝑃</m:t>
                    </m:r>
                    <m:d>
                      <m:dPr>
                        <m:ctrlPr>
                          <a:rPr lang="en-US" altLang="zh-CN" sz="2100" b="0" i="1" dirty="0" smtClean="0">
                            <a:latin typeface="Cambria Math" panose="02040503050406030204" pitchFamily="18" charset="0"/>
                          </a:rPr>
                        </m:ctrlPr>
                      </m:dPr>
                      <m:e>
                        <m:r>
                          <a:rPr lang="en-US" altLang="zh-CN" sz="2100" b="1" i="1" dirty="0" smtClean="0">
                            <a:latin typeface="Cambria Math" panose="02040503050406030204" pitchFamily="18" charset="0"/>
                          </a:rPr>
                          <m:t>𝒙</m:t>
                        </m:r>
                      </m:e>
                    </m:d>
                  </m:oMath>
                </a14:m>
                <a:r>
                  <a:rPr lang="zh-CN" altLang="en-US" sz="2100" dirty="0"/>
                  <a:t>相同，因此基于贝叶斯判定准则有</a:t>
                </a:r>
              </a:p>
            </p:txBody>
          </p:sp>
        </mc:Choice>
        <mc:Fallback xmlns="">
          <p:sp>
            <p:nvSpPr>
              <p:cNvPr id="8" name="矩形 7"/>
              <p:cNvSpPr>
                <a:spLocks noRot="1" noChangeAspect="1" noMove="1" noResize="1" noEditPoints="1" noAdjustHandles="1" noChangeArrowheads="1" noChangeShapeType="1" noTextEdit="1"/>
              </p:cNvSpPr>
              <p:nvPr/>
            </p:nvSpPr>
            <p:spPr>
              <a:xfrm>
                <a:off x="1138744" y="2979294"/>
                <a:ext cx="7562851" cy="415498"/>
              </a:xfrm>
              <a:prstGeom prst="rect">
                <a:avLst/>
              </a:prstGeom>
              <a:blipFill>
                <a:blip r:embed="rId3"/>
                <a:stretch>
                  <a:fillRect l="-968" t="-10294" b="-27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642849" y="3760890"/>
                <a:ext cx="4321952" cy="10075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𝑛𝑏</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r>
                            <m:rPr>
                              <m:sty m:val="p"/>
                            </m:rPr>
                            <a:rPr lang="en-US" altLang="zh-CN" sz="2100" b="0" i="0" smtClean="0">
                              <a:latin typeface="Cambria Math" panose="02040503050406030204" pitchFamily="18" charset="0"/>
                            </a:rPr>
                            <m:t>arg</m:t>
                          </m:r>
                        </m:fName>
                        <m:e>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m:rPr>
                                      <m:sty m:val="p"/>
                                    </m:rPr>
                                    <a:rPr lang="en-US" altLang="zh-CN" sz="2100" b="0" i="0" smtClean="0">
                                      <a:latin typeface="Cambria Math" panose="02040503050406030204" pitchFamily="18" charset="0"/>
                                    </a:rPr>
                                    <m:t>c</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𝒴</m:t>
                                  </m:r>
                                </m:lim>
                              </m:limLow>
                            </m:fName>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d>
                              <m:nary>
                                <m:naryPr>
                                  <m:chr m:val="∏"/>
                                  <m:ctrlPr>
                                    <a:rPr lang="en-US" altLang="zh-CN" sz="2100" i="1">
                                      <a:latin typeface="Cambria Math" panose="02040503050406030204" pitchFamily="18" charset="0"/>
                                    </a:rPr>
                                  </m:ctrlPr>
                                </m:naryPr>
                                <m:sub>
                                  <m:r>
                                    <m:rPr>
                                      <m:brk m:alnAt="23"/>
                                    </m:rP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𝑑</m:t>
                                  </m:r>
                                </m:sup>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𝑖</m:t>
                                          </m:r>
                                        </m:sub>
                                      </m:sSub>
                                    </m:e>
                                    <m:e>
                                      <m:r>
                                        <a:rPr lang="en-US" altLang="zh-CN" sz="2100" i="1">
                                          <a:latin typeface="Cambria Math" panose="02040503050406030204" pitchFamily="18" charset="0"/>
                                        </a:rPr>
                                        <m:t>𝑐</m:t>
                                      </m:r>
                                    </m:e>
                                  </m:d>
                                </m:e>
                              </m:nary>
                              <m:r>
                                <m:rPr>
                                  <m:nor/>
                                </m:rPr>
                                <a:rPr lang="zh-CN" altLang="en-US" sz="2100" dirty="0"/>
                                <m:t> </m:t>
                              </m:r>
                            </m:e>
                          </m:func>
                        </m:e>
                      </m:func>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2642849" y="3760890"/>
                <a:ext cx="4321952" cy="1007584"/>
              </a:xfrm>
              <a:prstGeom prst="rect">
                <a:avLst/>
              </a:prstGeom>
              <a:blipFill>
                <a:blip r:embed="rId4"/>
                <a:stretch>
                  <a:fillRect/>
                </a:stretch>
              </a:blipFill>
            </p:spPr>
            <p:txBody>
              <a:bodyPr/>
              <a:lstStyle/>
              <a:p>
                <a:r>
                  <a:rPr lang="zh-CN" altLang="en-US">
                    <a:noFill/>
                  </a:rPr>
                  <a:t> </a:t>
                </a:r>
              </a:p>
            </p:txBody>
          </p:sp>
        </mc:Fallback>
      </mc:AlternateContent>
      <p:sp>
        <p:nvSpPr>
          <p:cNvPr id="10" name="矩形 9"/>
          <p:cNvSpPr/>
          <p:nvPr/>
        </p:nvSpPr>
        <p:spPr>
          <a:xfrm>
            <a:off x="1891613" y="5129375"/>
            <a:ext cx="5133975" cy="415498"/>
          </a:xfrm>
          <a:prstGeom prst="rect">
            <a:avLst/>
          </a:prstGeom>
        </p:spPr>
        <p:txBody>
          <a:bodyPr wrap="square">
            <a:spAutoFit/>
          </a:bodyPr>
          <a:lstStyle/>
          <a:p>
            <a:pPr lvl="1"/>
            <a:r>
              <a:rPr kumimoji="1" lang="zh-CN" altLang="en-US" sz="2100" dirty="0"/>
              <a:t>这就是朴素贝叶斯分类的表达式子</a:t>
            </a:r>
          </a:p>
        </p:txBody>
      </p:sp>
    </p:spTree>
    <p:extLst>
      <p:ext uri="{BB962C8B-B14F-4D97-AF65-F5344CB8AC3E}">
        <p14:creationId xmlns:p14="http://schemas.microsoft.com/office/powerpoint/2010/main" val="194550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830125" y="4538959"/>
            <a:ext cx="4247200" cy="1875679"/>
          </a:xfrm>
          <a:prstGeom prst="rect">
            <a:avLst/>
          </a:prstGeom>
          <a:solidFill>
            <a:schemeClr val="accent6">
              <a:lumMod val="20000"/>
              <a:lumOff val="80000"/>
            </a:schemeClr>
          </a:solidFill>
          <a:ln w="28575">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矩形 12"/>
          <p:cNvSpPr/>
          <p:nvPr/>
        </p:nvSpPr>
        <p:spPr>
          <a:xfrm>
            <a:off x="628650" y="4538960"/>
            <a:ext cx="4029075" cy="1875679"/>
          </a:xfrm>
          <a:prstGeom prst="rect">
            <a:avLst/>
          </a:prstGeom>
          <a:solidFill>
            <a:schemeClr val="accent5">
              <a:lumMod val="20000"/>
              <a:lumOff val="80000"/>
            </a:schemeClr>
          </a:solidFill>
          <a:ln w="28575"/>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5" name="矩形 14"/>
          <p:cNvSpPr/>
          <p:nvPr/>
        </p:nvSpPr>
        <p:spPr>
          <a:xfrm>
            <a:off x="1468314" y="2176285"/>
            <a:ext cx="6699739" cy="1543323"/>
          </a:xfrm>
          <a:prstGeom prst="rect">
            <a:avLst/>
          </a:prstGeom>
          <a:solidFill>
            <a:schemeClr val="accent2">
              <a:lumMod val="20000"/>
              <a:lumOff val="80000"/>
            </a:schemeClr>
          </a:solidFill>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朴素贝叶斯分类器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朴素贝叶斯分类器的训练器的训练过程就是基于训练集</a:t>
                </a:r>
                <a14:m>
                  <m:oMath xmlns:m="http://schemas.openxmlformats.org/officeDocument/2006/math">
                    <m:r>
                      <a:rPr lang="en-US" altLang="zh-CN" i="1" dirty="0" smtClean="0">
                        <a:latin typeface="Cambria Math" panose="02040503050406030204" pitchFamily="18" charset="0"/>
                      </a:rPr>
                      <m:t>𝐷</m:t>
                    </m:r>
                  </m:oMath>
                </a14:m>
                <a:endParaRPr lang="en-US" altLang="zh-CN" dirty="0"/>
              </a:p>
              <a:p>
                <a:pPr lvl="1"/>
                <a:r>
                  <a:rPr lang="zh-CN" altLang="en-US" dirty="0"/>
                  <a:t>估计类先验概率</a:t>
                </a:r>
                <a14:m>
                  <m:oMath xmlns:m="http://schemas.openxmlformats.org/officeDocument/2006/math">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𝑐</m:t>
                        </m:r>
                      </m:e>
                    </m:d>
                  </m:oMath>
                </a14:m>
                <a:endParaRPr lang="en-US" altLang="zh-CN" b="0" dirty="0"/>
              </a:p>
              <a:p>
                <a:pPr lvl="1"/>
                <a:endParaRPr lang="en-US" altLang="zh-CN" dirty="0"/>
              </a:p>
              <a:p>
                <a:pPr lvl="1"/>
                <a:endParaRPr lang="en-US" altLang="zh-CN" dirty="0"/>
              </a:p>
              <a:p>
                <a:pPr lvl="1"/>
                <a:endParaRPr lang="en-US" altLang="zh-CN" dirty="0"/>
              </a:p>
              <a:p>
                <a:pPr marL="342900" lvl="1" indent="0">
                  <a:buNone/>
                </a:pPr>
                <a:endParaRPr lang="en-US" altLang="zh-CN" dirty="0"/>
              </a:p>
              <a:p>
                <a:pPr lvl="1"/>
                <a:endParaRPr lang="en-US" altLang="zh-CN" dirty="0"/>
              </a:p>
              <a:p>
                <a:pPr lvl="1"/>
                <a:endParaRPr lang="en-US" altLang="zh-CN" dirty="0"/>
              </a:p>
              <a:p>
                <a:pPr lvl="1"/>
                <a:r>
                  <a:rPr lang="zh-CN" altLang="en-US" dirty="0"/>
                  <a:t>为每个属性估计条件概率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𝑐</m:t>
                        </m:r>
                      </m:e>
                    </m:d>
                  </m:oMath>
                </a14:m>
                <a:r>
                  <a:rPr lang="zh-CN" altLang="en-US" dirty="0"/>
                  <a:t> </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16</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561960" y="2310110"/>
                <a:ext cx="6486665" cy="646331"/>
              </a:xfrm>
              <a:prstGeom prst="rect">
                <a:avLst/>
              </a:prstGeom>
            </p:spPr>
            <p:txBody>
              <a:bodyPr wrap="square">
                <a:spAutoFit/>
              </a:bodyPr>
              <a:lstStyle/>
              <a:p>
                <a:pPr marL="0" lvl="1"/>
                <a:r>
                  <a:rPr lang="zh-CN" altLang="en-US" dirty="0"/>
                  <a:t>令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b="0" i="1" dirty="0" smtClean="0">
                            <a:latin typeface="Cambria Math" panose="02040503050406030204" pitchFamily="18" charset="0"/>
                          </a:rPr>
                          <m:t>𝑐</m:t>
                        </m:r>
                      </m:sub>
                    </m:sSub>
                  </m:oMath>
                </a14:m>
                <a:r>
                  <a:rPr lang="zh-CN" altLang="en-US" dirty="0"/>
                  <a:t>表示训练集</a:t>
                </a:r>
                <a14:m>
                  <m:oMath xmlns:m="http://schemas.openxmlformats.org/officeDocument/2006/math">
                    <m:r>
                      <a:rPr lang="en-US" altLang="zh-CN" i="1" dirty="0" smtClean="0">
                        <a:latin typeface="Cambria Math" panose="02040503050406030204" pitchFamily="18" charset="0"/>
                      </a:rPr>
                      <m:t>𝐷</m:t>
                    </m:r>
                  </m:oMath>
                </a14:m>
                <a:r>
                  <a:rPr lang="zh-CN" altLang="en-US" dirty="0"/>
                  <a:t>中第</a:t>
                </a:r>
                <a14:m>
                  <m:oMath xmlns:m="http://schemas.openxmlformats.org/officeDocument/2006/math">
                    <m:r>
                      <a:rPr lang="en-US" altLang="zh-CN" b="0" i="1" smtClean="0">
                        <a:latin typeface="Cambria Math" panose="02040503050406030204" pitchFamily="18" charset="0"/>
                      </a:rPr>
                      <m:t>𝑐</m:t>
                    </m:r>
                  </m:oMath>
                </a14:m>
                <a:r>
                  <a:rPr lang="zh-CN" altLang="en-US" dirty="0"/>
                  <a:t>类样本组成的集合，若有充足的独立同分布样本，则可容易地估计出类先验概率</a:t>
                </a:r>
                <a:endParaRPr lang="en-US" altLang="zh-CN" dirty="0"/>
              </a:p>
            </p:txBody>
          </p:sp>
        </mc:Choice>
        <mc:Fallback xmlns="">
          <p:sp>
            <p:nvSpPr>
              <p:cNvPr id="7" name="矩形 6"/>
              <p:cNvSpPr>
                <a:spLocks noRot="1" noChangeAspect="1" noMove="1" noResize="1" noEditPoints="1" noAdjustHandles="1" noChangeArrowheads="1" noChangeShapeType="1" noTextEdit="1"/>
              </p:cNvSpPr>
              <p:nvPr/>
            </p:nvSpPr>
            <p:spPr>
              <a:xfrm>
                <a:off x="1561960" y="2310110"/>
                <a:ext cx="6486665" cy="646331"/>
              </a:xfrm>
              <a:prstGeom prst="rect">
                <a:avLst/>
              </a:prstGeom>
              <a:blipFill>
                <a:blip r:embed="rId3"/>
                <a:stretch>
                  <a:fillRect l="-752" t="-5660" r="-846"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314575" y="3045128"/>
                <a:ext cx="4219575" cy="6744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Sub>
                            </m:e>
                          </m:d>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den>
                      </m:f>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314575" y="3045128"/>
                <a:ext cx="4219575" cy="67448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65547" y="4538960"/>
                <a:ext cx="4025528" cy="1504514"/>
              </a:xfrm>
              <a:prstGeom prst="rect">
                <a:avLst/>
              </a:prstGeom>
            </p:spPr>
            <p:txBody>
              <a:bodyPr wrap="square">
                <a:spAutoFit/>
              </a:bodyPr>
              <a:lstStyle/>
              <a:p>
                <a:pPr marL="0" lvl="1"/>
                <a:r>
                  <a:rPr lang="zh-CN" altLang="en-US" dirty="0"/>
                  <a:t>对离散属性，令</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𝐷</m:t>
                        </m:r>
                      </m:e>
                      <m:sub>
                        <m:r>
                          <a:rPr lang="en-US" altLang="zh-CN" b="0" i="1" dirty="0" smtClean="0">
                            <a:latin typeface="Cambria Math" panose="02040503050406030204" pitchFamily="18" charset="0"/>
                          </a:rPr>
                          <m:t>𝑐</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sub>
                    </m:sSub>
                  </m:oMath>
                </a14:m>
                <a:r>
                  <a:rPr lang="zh-CN" altLang="en-US" dirty="0"/>
                  <a:t>表示</a:t>
                </a:r>
                <a14:m>
                  <m:oMath xmlns:m="http://schemas.openxmlformats.org/officeDocument/2006/math">
                    <m:r>
                      <a:rPr lang="en-US" altLang="zh-CN" i="1" dirty="0" smtClean="0">
                        <a:latin typeface="Cambria Math" panose="02040503050406030204" pitchFamily="18" charset="0"/>
                      </a:rPr>
                      <m:t>𝐷</m:t>
                    </m:r>
                  </m:oMath>
                </a14:m>
                <a:r>
                  <a:rPr lang="zh-CN" altLang="en-US" dirty="0"/>
                  <a:t>中在第</a:t>
                </a:r>
                <a14:m>
                  <m:oMath xmlns:m="http://schemas.openxmlformats.org/officeDocument/2006/math">
                    <m:r>
                      <a:rPr lang="en-US" altLang="zh-CN" i="1" dirty="0" smtClean="0">
                        <a:latin typeface="Cambria Math" panose="02040503050406030204" pitchFamily="18" charset="0"/>
                      </a:rPr>
                      <m:t>𝑖</m:t>
                    </m:r>
                  </m:oMath>
                </a14:m>
                <a:r>
                  <a:rPr lang="zh-CN" altLang="en-US" dirty="0"/>
                  <a:t>个属性上取值为</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oMath>
                </a14:m>
                <a:r>
                  <a:rPr lang="zh-CN" altLang="en-US" dirty="0"/>
                  <a:t>的样本组成的集合，则条件概率 </a:t>
                </a:r>
                <a14:m>
                  <m:oMath xmlns:m="http://schemas.openxmlformats.org/officeDocument/2006/math">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e>
                        <m:r>
                          <a:rPr lang="en-US" altLang="zh-CN" b="0" i="1" dirty="0" smtClean="0">
                            <a:latin typeface="Cambria Math" panose="02040503050406030204" pitchFamily="18" charset="0"/>
                          </a:rPr>
                          <m:t>𝑐</m:t>
                        </m:r>
                      </m:e>
                    </m:d>
                  </m:oMath>
                </a14:m>
                <a:r>
                  <a:rPr lang="zh-CN" altLang="en-US" dirty="0"/>
                  <a:t>可估计为</a:t>
                </a:r>
                <a:endParaRPr lang="en-US" altLang="zh-CN" dirty="0"/>
              </a:p>
              <a:p>
                <a:pPr marL="0" lvl="1"/>
                <a:endParaRPr lang="en-US" altLang="zh-CN" dirty="0"/>
              </a:p>
              <a:p>
                <a:pPr marL="0" lvl="1"/>
                <a:endParaRPr lang="en-US" altLang="zh-CN" dirty="0"/>
              </a:p>
            </p:txBody>
          </p:sp>
        </mc:Choice>
        <mc:Fallback xmlns="">
          <p:sp>
            <p:nvSpPr>
              <p:cNvPr id="9" name="矩形 8"/>
              <p:cNvSpPr>
                <a:spLocks noRot="1" noChangeAspect="1" noMove="1" noResize="1" noEditPoints="1" noAdjustHandles="1" noChangeArrowheads="1" noChangeShapeType="1" noTextEdit="1"/>
              </p:cNvSpPr>
              <p:nvPr/>
            </p:nvSpPr>
            <p:spPr>
              <a:xfrm>
                <a:off x="765547" y="4538960"/>
                <a:ext cx="4025528" cy="1504514"/>
              </a:xfrm>
              <a:prstGeom prst="rect">
                <a:avLst/>
              </a:prstGeom>
              <a:blipFill>
                <a:blip r:embed="rId5"/>
                <a:stretch>
                  <a:fillRect l="-1364" t="-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662504" y="5564548"/>
                <a:ext cx="1851917" cy="721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sub>
                              </m:sSub>
                            </m:e>
                          </m:d>
                        </m:num>
                        <m:den>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𝑐</m:t>
                                  </m:r>
                                </m:sub>
                              </m:sSub>
                            </m:e>
                          </m:d>
                        </m:den>
                      </m:f>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662504" y="5564548"/>
                <a:ext cx="1851917" cy="72199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820600" y="4549692"/>
                <a:ext cx="4333077" cy="1000659"/>
              </a:xfrm>
              <a:prstGeom prst="rect">
                <a:avLst/>
              </a:prstGeom>
            </p:spPr>
            <p:txBody>
              <a:bodyPr wrap="square">
                <a:spAutoFit/>
              </a:bodyPr>
              <a:lstStyle/>
              <a:p>
                <a:pPr marL="0" lvl="1"/>
                <a:r>
                  <a:rPr lang="zh-CN" altLang="en-US" dirty="0"/>
                  <a:t>对连续属性，设</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e>
                    </m:d>
                  </m:oMath>
                </a14:m>
                <a:r>
                  <a:rPr lang="zh-CN" altLang="en-US" dirty="0"/>
                  <a:t>其中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𝑖</m:t>
                        </m:r>
                      </m:sub>
                    </m:sSub>
                  </m:oMath>
                </a14:m>
                <a:r>
                  <a:rPr lang="zh-CN" altLang="en-US" dirty="0"/>
                  <a:t>和</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2</m:t>
                        </m:r>
                      </m:sup>
                    </m:sSubSup>
                  </m:oMath>
                </a14:m>
                <a:r>
                  <a:rPr lang="zh-CN" altLang="en-US" dirty="0"/>
                  <a:t>分别是第</a:t>
                </a:r>
                <a14:m>
                  <m:oMath xmlns:m="http://schemas.openxmlformats.org/officeDocument/2006/math">
                    <m:r>
                      <a:rPr lang="en-US" altLang="zh-CN" i="1" dirty="0" smtClean="0">
                        <a:latin typeface="Cambria Math" panose="02040503050406030204" pitchFamily="18" charset="0"/>
                      </a:rPr>
                      <m:t>𝑐</m:t>
                    </m:r>
                  </m:oMath>
                </a14:m>
                <a:r>
                  <a:rPr lang="zh-CN" altLang="en-US" dirty="0"/>
                  <a:t>类样本在第</a:t>
                </a:r>
                <a14:m>
                  <m:oMath xmlns:m="http://schemas.openxmlformats.org/officeDocument/2006/math">
                    <m:r>
                      <a:rPr lang="en-US" altLang="zh-CN" b="0" i="1" dirty="0" smtClean="0">
                        <a:latin typeface="Cambria Math" panose="02040503050406030204" pitchFamily="18" charset="0"/>
                      </a:rPr>
                      <m:t>𝑖</m:t>
                    </m:r>
                  </m:oMath>
                </a14:m>
                <a:r>
                  <a:rPr lang="zh-CN" altLang="en-US" dirty="0"/>
                  <a:t>个属性上取值的均值和方差</a:t>
                </a:r>
              </a:p>
            </p:txBody>
          </p:sp>
        </mc:Choice>
        <mc:Fallback xmlns="">
          <p:sp>
            <p:nvSpPr>
              <p:cNvPr id="11" name="矩形 10"/>
              <p:cNvSpPr>
                <a:spLocks noRot="1" noChangeAspect="1" noMove="1" noResize="1" noEditPoints="1" noAdjustHandles="1" noChangeArrowheads="1" noChangeShapeType="1" noTextEdit="1"/>
              </p:cNvSpPr>
              <p:nvPr/>
            </p:nvSpPr>
            <p:spPr>
              <a:xfrm>
                <a:off x="4820600" y="4549692"/>
                <a:ext cx="4333077" cy="1000659"/>
              </a:xfrm>
              <a:prstGeom prst="rect">
                <a:avLst/>
              </a:prstGeom>
              <a:blipFill>
                <a:blip r:embed="rId7"/>
                <a:stretch>
                  <a:fillRect l="-1266" t="-1220" b="-91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280078" y="5550351"/>
                <a:ext cx="3554435" cy="714683"/>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r>
                              <a:rPr lang="en-US" altLang="zh-CN" b="0" i="1" smtClean="0">
                                <a:latin typeface="Cambria Math" panose="02040503050406030204" pitchFamily="18" charset="0"/>
                              </a:rPr>
                              <m:t>𝜋</m:t>
                            </m:r>
                          </m:e>
                        </m:ra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den>
                            </m:f>
                          </m:e>
                        </m:d>
                      </m:e>
                    </m:func>
                  </m:oMath>
                </a14:m>
                <a:r>
                  <a:rPr lang="en-US" altLang="zh-CN" dirty="0"/>
                  <a:t> </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5280078" y="5550351"/>
                <a:ext cx="3554435" cy="71468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92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5" grpId="0" animBg="1"/>
      <p:bldP spid="7" grpId="0"/>
      <p:bldP spid="8" grpId="0"/>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朴素贝叶斯分类器</a:t>
            </a:r>
          </a:p>
        </p:txBody>
      </p:sp>
      <p:sp>
        <p:nvSpPr>
          <p:cNvPr id="3" name="内容占位符 2"/>
          <p:cNvSpPr>
            <a:spLocks noGrp="1"/>
          </p:cNvSpPr>
          <p:nvPr>
            <p:ph idx="1"/>
          </p:nvPr>
        </p:nvSpPr>
        <p:spPr>
          <a:xfrm>
            <a:off x="628650" y="1482106"/>
            <a:ext cx="8172450" cy="4932533"/>
          </a:xfrm>
        </p:spPr>
        <p:txBody>
          <a:bodyPr/>
          <a:lstStyle/>
          <a:p>
            <a:r>
              <a:rPr lang="zh-CN" altLang="en-US" sz="2000" dirty="0">
                <a:latin typeface="+mn-ea"/>
              </a:rPr>
              <a:t>用西瓜数据集</a:t>
            </a:r>
            <a:r>
              <a:rPr lang="en-US" altLang="zh-CN" sz="2000" dirty="0">
                <a:latin typeface="+mn-ea"/>
              </a:rPr>
              <a:t>3.0</a:t>
            </a:r>
            <a:r>
              <a:rPr lang="zh-CN" altLang="en-US" sz="2000" dirty="0">
                <a:latin typeface="+mn-ea"/>
              </a:rPr>
              <a:t>训练朴素贝叶斯分类器，对测试例“测</a:t>
            </a:r>
            <a:r>
              <a:rPr lang="en-US" altLang="zh-CN" sz="2000" dirty="0">
                <a:latin typeface="+mn-ea"/>
              </a:rPr>
              <a:t>1</a:t>
            </a:r>
            <a:r>
              <a:rPr lang="zh-CN" altLang="en-US" sz="2000" dirty="0">
                <a:latin typeface="+mn-ea"/>
              </a:rPr>
              <a:t>”进行分类</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17</a:t>
            </a:fld>
            <a:endParaRPr lang="zh-CN" altLang="en-US"/>
          </a:p>
        </p:txBody>
      </p:sp>
      <p:pic>
        <p:nvPicPr>
          <p:cNvPr id="7" name="内容占位符 3"/>
          <p:cNvPicPr>
            <a:picLocks noChangeAspect="1"/>
          </p:cNvPicPr>
          <p:nvPr/>
        </p:nvPicPr>
        <p:blipFill>
          <a:blip r:embed="rId2"/>
          <a:stretch>
            <a:fillRect/>
          </a:stretch>
        </p:blipFill>
        <p:spPr>
          <a:xfrm>
            <a:off x="1742388" y="1983213"/>
            <a:ext cx="5944974" cy="3745634"/>
          </a:xfrm>
          <a:prstGeom prst="rect">
            <a:avLst/>
          </a:prstGeom>
        </p:spPr>
      </p:pic>
      <p:pic>
        <p:nvPicPr>
          <p:cNvPr id="8" name="图片 7"/>
          <p:cNvPicPr>
            <a:picLocks noChangeAspect="1"/>
          </p:cNvPicPr>
          <p:nvPr/>
        </p:nvPicPr>
        <p:blipFill>
          <a:blip r:embed="rId3"/>
          <a:stretch>
            <a:fillRect/>
          </a:stretch>
        </p:blipFill>
        <p:spPr>
          <a:xfrm>
            <a:off x="1738319" y="5911144"/>
            <a:ext cx="5814274" cy="590839"/>
          </a:xfrm>
          <a:prstGeom prst="rect">
            <a:avLst/>
          </a:prstGeom>
        </p:spPr>
      </p:pic>
    </p:spTree>
    <p:extLst>
      <p:ext uri="{BB962C8B-B14F-4D97-AF65-F5344CB8AC3E}">
        <p14:creationId xmlns:p14="http://schemas.microsoft.com/office/powerpoint/2010/main" val="2263919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朴素贝叶斯分类器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82078" y="1644803"/>
                <a:ext cx="3613638" cy="4694368"/>
              </a:xfrm>
            </p:spPr>
            <p:txBody>
              <a:bodyPr/>
              <a:lstStyle/>
              <a:p>
                <a:r>
                  <a:rPr lang="zh-CN" altLang="en-US" dirty="0"/>
                  <a:t>估计类先验概率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oMath>
                </a14:m>
                <a:r>
                  <a:rPr lang="en-US" altLang="zh-CN" dirty="0"/>
                  <a:t>,</a:t>
                </a:r>
              </a:p>
              <a:p>
                <a:pPr marL="0" indent="0">
                  <a:buNone/>
                </a:pPr>
                <a:endParaRPr lang="en-US" altLang="zh-CN" dirty="0"/>
              </a:p>
              <a:p>
                <a:r>
                  <a:rPr lang="zh-CN" altLang="en-US" dirty="0"/>
                  <a:t>为每个属性估计条件概率</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82078" y="1644803"/>
                <a:ext cx="3613638" cy="4694368"/>
              </a:xfrm>
              <a:blipFill>
                <a:blip r:embed="rId2"/>
                <a:stretch>
                  <a:fillRect l="-1686" t="-14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18</a:t>
            </a:fld>
            <a:endParaRPr lang="zh-CN" altLang="en-US"/>
          </a:p>
        </p:txBody>
      </p:sp>
      <p:pic>
        <p:nvPicPr>
          <p:cNvPr id="7" name="内容占位符 3"/>
          <p:cNvPicPr>
            <a:picLocks noChangeAspect="1"/>
          </p:cNvPicPr>
          <p:nvPr/>
        </p:nvPicPr>
        <p:blipFill>
          <a:blip r:embed="rId3"/>
          <a:stretch>
            <a:fillRect/>
          </a:stretch>
        </p:blipFill>
        <p:spPr>
          <a:xfrm>
            <a:off x="70338" y="1346201"/>
            <a:ext cx="5290962" cy="3333573"/>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5989398" y="1875750"/>
                <a:ext cx="1924886" cy="5540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是</m:t>
                          </m:r>
                        </m:e>
                      </m:d>
                      <m:r>
                        <a:rPr lang="en-US" altLang="zh-CN" sz="160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0" smtClean="0">
                              <a:latin typeface="Cambria Math" panose="02040503050406030204" pitchFamily="18" charset="0"/>
                            </a:rPr>
                            <m:t>8</m:t>
                          </m:r>
                        </m:num>
                        <m:den>
                          <m:r>
                            <a:rPr lang="en-US" altLang="zh-CN" sz="1600" b="0" i="0" smtClean="0">
                              <a:latin typeface="Cambria Math" panose="02040503050406030204" pitchFamily="18" charset="0"/>
                            </a:rPr>
                            <m:t>17</m:t>
                          </m:r>
                        </m:den>
                      </m:f>
                    </m:oMath>
                  </m:oMathPara>
                </a14:m>
                <a:endParaRPr lang="zh-CN" altLang="en-US" sz="1600" dirty="0"/>
              </a:p>
            </p:txBody>
          </p:sp>
        </mc:Choice>
        <mc:Fallback xmlns="">
          <p:sp>
            <p:nvSpPr>
              <p:cNvPr id="8" name="矩形 7"/>
              <p:cNvSpPr>
                <a:spLocks noRot="1" noChangeAspect="1" noMove="1" noResize="1" noEditPoints="1" noAdjustHandles="1" noChangeArrowheads="1" noChangeShapeType="1" noTextEdit="1"/>
              </p:cNvSpPr>
              <p:nvPr/>
            </p:nvSpPr>
            <p:spPr>
              <a:xfrm>
                <a:off x="5989398" y="1875750"/>
                <a:ext cx="1924886" cy="55406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460030" y="2697941"/>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色泽</m:t>
                          </m:r>
                          <m:r>
                            <a:rPr lang="en-US" altLang="zh-CN" sz="1600" i="1">
                              <a:latin typeface="Cambria Math" panose="02040503050406030204" pitchFamily="18" charset="0"/>
                            </a:rPr>
                            <m:t>=</m:t>
                          </m:r>
                          <m:r>
                            <a:rPr lang="zh-CN" altLang="en-US" sz="1600" i="1">
                              <a:latin typeface="Cambria Math" panose="02040503050406030204" pitchFamily="18" charset="0"/>
                            </a:rPr>
                            <m:t>青绿</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r>
                        <a:rPr lang="en-US" altLang="zh-CN" sz="1600" b="0" i="1" smtClean="0">
                          <a:latin typeface="Cambria Math" panose="02040503050406030204" pitchFamily="18" charset="0"/>
                        </a:rPr>
                        <m:t>3/8</m:t>
                      </m:r>
                    </m:oMath>
                  </m:oMathPara>
                </a14:m>
                <a:endParaRPr lang="en-US" altLang="zh-CN" sz="1600" dirty="0"/>
              </a:p>
            </p:txBody>
          </p:sp>
        </mc:Choice>
        <mc:Fallback xmlns="">
          <p:sp>
            <p:nvSpPr>
              <p:cNvPr id="12" name="矩形 11"/>
              <p:cNvSpPr>
                <a:spLocks noRot="1" noChangeAspect="1" noMove="1" noResize="1" noEditPoints="1" noAdjustHandles="1" noChangeArrowheads="1" noChangeShapeType="1" noTextEdit="1"/>
              </p:cNvSpPr>
              <p:nvPr/>
            </p:nvSpPr>
            <p:spPr>
              <a:xfrm>
                <a:off x="5460030" y="2697941"/>
                <a:ext cx="3180230" cy="340606"/>
              </a:xfrm>
              <a:prstGeom prst="rect">
                <a:avLst/>
              </a:prstGeom>
              <a:blipFill>
                <a:blip r:embed="rId5"/>
                <a:stretch>
                  <a:fillRect b="-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460030" y="3102324"/>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色泽</m:t>
                          </m:r>
                          <m:r>
                            <a:rPr lang="en-US" altLang="zh-CN" sz="1600" i="1">
                              <a:latin typeface="Cambria Math" panose="02040503050406030204" pitchFamily="18" charset="0"/>
                            </a:rPr>
                            <m:t>=</m:t>
                          </m:r>
                          <m:r>
                            <a:rPr lang="zh-CN" altLang="en-US" sz="1600" i="1">
                              <a:latin typeface="Cambria Math" panose="02040503050406030204" pitchFamily="18" charset="0"/>
                            </a:rPr>
                            <m:t>青绿</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否</m:t>
                          </m:r>
                        </m:e>
                      </m:d>
                      <m:r>
                        <a:rPr lang="en-US" altLang="zh-CN" sz="1600" i="1">
                          <a:latin typeface="Cambria Math" panose="02040503050406030204" pitchFamily="18" charset="0"/>
                        </a:rPr>
                        <m:t>=</m:t>
                      </m:r>
                      <m:r>
                        <a:rPr lang="en-US" altLang="zh-CN" sz="1600" b="0" i="1" smtClean="0">
                          <a:latin typeface="Cambria Math" panose="02040503050406030204" pitchFamily="18" charset="0"/>
                        </a:rPr>
                        <m:t>3/9</m:t>
                      </m:r>
                    </m:oMath>
                  </m:oMathPara>
                </a14:m>
                <a:endParaRPr lang="en-US" altLang="zh-CN" sz="1600" dirty="0"/>
              </a:p>
            </p:txBody>
          </p:sp>
        </mc:Choice>
        <mc:Fallback xmlns="">
          <p:sp>
            <p:nvSpPr>
              <p:cNvPr id="13" name="矩形 12"/>
              <p:cNvSpPr>
                <a:spLocks noRot="1" noChangeAspect="1" noMove="1" noResize="1" noEditPoints="1" noAdjustHandles="1" noChangeArrowheads="1" noChangeShapeType="1" noTextEdit="1"/>
              </p:cNvSpPr>
              <p:nvPr/>
            </p:nvSpPr>
            <p:spPr>
              <a:xfrm>
                <a:off x="5460030" y="3102324"/>
                <a:ext cx="3180230" cy="340606"/>
              </a:xfrm>
              <a:prstGeom prst="rect">
                <a:avLst/>
              </a:prstGeom>
              <a:blipFill>
                <a:blip r:embed="rId6"/>
                <a:stretch>
                  <a:fillRect b="-12500"/>
                </a:stretch>
              </a:blipFill>
            </p:spPr>
            <p:txBody>
              <a:bodyPr/>
              <a:lstStyle/>
              <a:p>
                <a:r>
                  <a:rPr lang="zh-CN" altLang="en-US">
                    <a:noFill/>
                  </a:rPr>
                  <a:t> </a:t>
                </a:r>
              </a:p>
            </p:txBody>
          </p:sp>
        </mc:Fallback>
      </mc:AlternateContent>
      <p:pic>
        <p:nvPicPr>
          <p:cNvPr id="17" name="图片 16"/>
          <p:cNvPicPr>
            <a:picLocks noChangeAspect="1"/>
          </p:cNvPicPr>
          <p:nvPr/>
        </p:nvPicPr>
        <p:blipFill>
          <a:blip r:embed="rId7"/>
          <a:stretch>
            <a:fillRect/>
          </a:stretch>
        </p:blipFill>
        <p:spPr>
          <a:xfrm>
            <a:off x="1590721" y="1063489"/>
            <a:ext cx="5814274" cy="590839"/>
          </a:xfrm>
          <a:prstGeom prst="rect">
            <a:avLst/>
          </a:prstGeom>
        </p:spPr>
      </p:pic>
      <mc:AlternateContent xmlns:mc="http://schemas.openxmlformats.org/markup-compatibility/2006" xmlns:a14="http://schemas.microsoft.com/office/drawing/2010/main">
        <mc:Choice Requires="a14">
          <p:sp>
            <p:nvSpPr>
              <p:cNvPr id="25" name="矩形 24"/>
              <p:cNvSpPr/>
              <p:nvPr/>
            </p:nvSpPr>
            <p:spPr>
              <a:xfrm>
                <a:off x="5460030" y="3505104"/>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根蒂</m:t>
                          </m:r>
                          <m:r>
                            <a:rPr lang="en-US" altLang="zh-CN" sz="1600" i="1">
                              <a:latin typeface="Cambria Math" panose="02040503050406030204" pitchFamily="18" charset="0"/>
                            </a:rPr>
                            <m:t>=</m:t>
                          </m:r>
                          <m:r>
                            <a:rPr lang="zh-CN" altLang="en-US" sz="1600" i="1" smtClean="0">
                              <a:latin typeface="Cambria Math" panose="02040503050406030204" pitchFamily="18" charset="0"/>
                            </a:rPr>
                            <m:t>蜷缩</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r>
                        <a:rPr lang="en-US" altLang="zh-CN" sz="1600" b="0" i="1" smtClean="0">
                          <a:latin typeface="Cambria Math" panose="02040503050406030204" pitchFamily="18" charset="0"/>
                        </a:rPr>
                        <m:t>5/8</m:t>
                      </m:r>
                    </m:oMath>
                  </m:oMathPara>
                </a14:m>
                <a:endParaRPr lang="en-US" altLang="zh-CN" sz="1600" dirty="0"/>
              </a:p>
            </p:txBody>
          </p:sp>
        </mc:Choice>
        <mc:Fallback xmlns="">
          <p:sp>
            <p:nvSpPr>
              <p:cNvPr id="25" name="矩形 24"/>
              <p:cNvSpPr>
                <a:spLocks noRot="1" noChangeAspect="1" noMove="1" noResize="1" noEditPoints="1" noAdjustHandles="1" noChangeArrowheads="1" noChangeShapeType="1" noTextEdit="1"/>
              </p:cNvSpPr>
              <p:nvPr/>
            </p:nvSpPr>
            <p:spPr>
              <a:xfrm>
                <a:off x="5460030" y="3505104"/>
                <a:ext cx="3180230" cy="340606"/>
              </a:xfrm>
              <a:prstGeom prst="rect">
                <a:avLst/>
              </a:prstGeom>
              <a:blipFill>
                <a:blip r:embed="rId8"/>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460030" y="3909487"/>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根蒂</m:t>
                          </m:r>
                          <m:r>
                            <a:rPr lang="en-US" altLang="zh-CN" sz="1600" i="1">
                              <a:latin typeface="Cambria Math" panose="02040503050406030204" pitchFamily="18" charset="0"/>
                            </a:rPr>
                            <m:t>=</m:t>
                          </m:r>
                          <m:r>
                            <a:rPr lang="zh-CN" altLang="en-US" sz="1600" i="1">
                              <a:latin typeface="Cambria Math" panose="02040503050406030204" pitchFamily="18" charset="0"/>
                            </a:rPr>
                            <m:t>蜷缩</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否</m:t>
                          </m:r>
                        </m:e>
                      </m:d>
                      <m:r>
                        <a:rPr lang="en-US" altLang="zh-CN" sz="1600" i="1">
                          <a:latin typeface="Cambria Math" panose="02040503050406030204" pitchFamily="18" charset="0"/>
                        </a:rPr>
                        <m:t>=</m:t>
                      </m:r>
                      <m:r>
                        <a:rPr lang="en-US" altLang="zh-CN" sz="1600" b="0" i="1" smtClean="0">
                          <a:latin typeface="Cambria Math" panose="02040503050406030204" pitchFamily="18" charset="0"/>
                        </a:rPr>
                        <m:t>3/9</m:t>
                      </m:r>
                    </m:oMath>
                  </m:oMathPara>
                </a14:m>
                <a:endParaRPr lang="en-US" altLang="zh-CN" sz="1600" dirty="0"/>
              </a:p>
            </p:txBody>
          </p:sp>
        </mc:Choice>
        <mc:Fallback xmlns="">
          <p:sp>
            <p:nvSpPr>
              <p:cNvPr id="26" name="矩形 25"/>
              <p:cNvSpPr>
                <a:spLocks noRot="1" noChangeAspect="1" noMove="1" noResize="1" noEditPoints="1" noAdjustHandles="1" noChangeArrowheads="1" noChangeShapeType="1" noTextEdit="1"/>
              </p:cNvSpPr>
              <p:nvPr/>
            </p:nvSpPr>
            <p:spPr>
              <a:xfrm>
                <a:off x="5460030" y="3909487"/>
                <a:ext cx="3180230" cy="340606"/>
              </a:xfrm>
              <a:prstGeom prst="rect">
                <a:avLst/>
              </a:prstGeom>
              <a:blipFill>
                <a:blip r:embed="rId9"/>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460030" y="4312267"/>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敲声</m:t>
                          </m:r>
                          <m:r>
                            <a:rPr lang="en-US" altLang="zh-CN" sz="1600" i="1">
                              <a:latin typeface="Cambria Math" panose="02040503050406030204" pitchFamily="18" charset="0"/>
                            </a:rPr>
                            <m:t>=</m:t>
                          </m:r>
                          <m:r>
                            <a:rPr lang="zh-CN" altLang="en-US" sz="1600" i="1" smtClean="0">
                              <a:latin typeface="Cambria Math" panose="02040503050406030204" pitchFamily="18" charset="0"/>
                            </a:rPr>
                            <m:t>浊</m:t>
                          </m:r>
                          <m:r>
                            <a:rPr lang="zh-CN" altLang="en-US" sz="1600" i="1">
                              <a:latin typeface="Cambria Math" panose="02040503050406030204" pitchFamily="18" charset="0"/>
                            </a:rPr>
                            <m:t>响</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r>
                        <a:rPr lang="en-US" altLang="zh-CN" sz="1600" b="0" i="1" smtClean="0">
                          <a:latin typeface="Cambria Math" panose="02040503050406030204" pitchFamily="18" charset="0"/>
                        </a:rPr>
                        <m:t>6/8</m:t>
                      </m:r>
                    </m:oMath>
                  </m:oMathPara>
                </a14:m>
                <a:endParaRPr lang="en-US" altLang="zh-CN" sz="1600" dirty="0"/>
              </a:p>
            </p:txBody>
          </p:sp>
        </mc:Choice>
        <mc:Fallback xmlns="">
          <p:sp>
            <p:nvSpPr>
              <p:cNvPr id="27" name="矩形 26"/>
              <p:cNvSpPr>
                <a:spLocks noRot="1" noChangeAspect="1" noMove="1" noResize="1" noEditPoints="1" noAdjustHandles="1" noChangeArrowheads="1" noChangeShapeType="1" noTextEdit="1"/>
              </p:cNvSpPr>
              <p:nvPr/>
            </p:nvSpPr>
            <p:spPr>
              <a:xfrm>
                <a:off x="5460030" y="4312267"/>
                <a:ext cx="3180230" cy="340606"/>
              </a:xfrm>
              <a:prstGeom prst="rect">
                <a:avLst/>
              </a:prstGeom>
              <a:blipFill>
                <a:blip r:embed="rId10"/>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460030" y="4716650"/>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敲声</m:t>
                          </m:r>
                          <m:r>
                            <a:rPr lang="en-US" altLang="zh-CN" sz="1600" i="1">
                              <a:latin typeface="Cambria Math" panose="02040503050406030204" pitchFamily="18" charset="0"/>
                            </a:rPr>
                            <m:t>=</m:t>
                          </m:r>
                          <m:r>
                            <a:rPr lang="zh-CN" altLang="en-US" sz="1600" i="1">
                              <a:latin typeface="Cambria Math" panose="02040503050406030204" pitchFamily="18" charset="0"/>
                            </a:rPr>
                            <m:t>浊响</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否</m:t>
                          </m:r>
                        </m:e>
                      </m:d>
                      <m:r>
                        <a:rPr lang="en-US" altLang="zh-CN" sz="1600" i="1">
                          <a:latin typeface="Cambria Math" panose="02040503050406030204" pitchFamily="18" charset="0"/>
                        </a:rPr>
                        <m:t>=</m:t>
                      </m:r>
                      <m:r>
                        <a:rPr lang="en-US" altLang="zh-CN" sz="1600" b="0" i="1" smtClean="0">
                          <a:latin typeface="Cambria Math" panose="02040503050406030204" pitchFamily="18" charset="0"/>
                        </a:rPr>
                        <m:t>4/9</m:t>
                      </m:r>
                    </m:oMath>
                  </m:oMathPara>
                </a14:m>
                <a:endParaRPr lang="en-US" altLang="zh-CN" sz="1600" dirty="0"/>
              </a:p>
            </p:txBody>
          </p:sp>
        </mc:Choice>
        <mc:Fallback xmlns="">
          <p:sp>
            <p:nvSpPr>
              <p:cNvPr id="28" name="矩形 27"/>
              <p:cNvSpPr>
                <a:spLocks noRot="1" noChangeAspect="1" noMove="1" noResize="1" noEditPoints="1" noAdjustHandles="1" noChangeArrowheads="1" noChangeShapeType="1" noTextEdit="1"/>
              </p:cNvSpPr>
              <p:nvPr/>
            </p:nvSpPr>
            <p:spPr>
              <a:xfrm>
                <a:off x="5460030" y="4716650"/>
                <a:ext cx="3180230" cy="340606"/>
              </a:xfrm>
              <a:prstGeom prst="rect">
                <a:avLst/>
              </a:prstGeom>
              <a:blipFill>
                <a:blip r:embed="rId11"/>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460030" y="5119430"/>
                <a:ext cx="3188245" cy="340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纹理</m:t>
                          </m:r>
                          <m:r>
                            <a:rPr lang="en-US" altLang="zh-CN" sz="1600" i="1">
                              <a:latin typeface="Cambria Math" panose="02040503050406030204" pitchFamily="18" charset="0"/>
                            </a:rPr>
                            <m:t>=</m:t>
                          </m:r>
                          <m:r>
                            <a:rPr lang="zh-CN" altLang="en-US" sz="1600" i="1" smtClean="0">
                              <a:latin typeface="Cambria Math" panose="02040503050406030204" pitchFamily="18" charset="0"/>
                            </a:rPr>
                            <m:t>清晰</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r>
                        <a:rPr lang="en-US" altLang="zh-CN" sz="1600" b="0" i="1" smtClean="0">
                          <a:latin typeface="Cambria Math" panose="02040503050406030204" pitchFamily="18" charset="0"/>
                        </a:rPr>
                        <m:t>7/8</m:t>
                      </m:r>
                    </m:oMath>
                  </m:oMathPara>
                </a14:m>
                <a:endParaRPr lang="en-US" altLang="zh-CN" sz="1600" dirty="0"/>
              </a:p>
            </p:txBody>
          </p:sp>
        </mc:Choice>
        <mc:Fallback xmlns="">
          <p:sp>
            <p:nvSpPr>
              <p:cNvPr id="29" name="矩形 28"/>
              <p:cNvSpPr>
                <a:spLocks noRot="1" noChangeAspect="1" noMove="1" noResize="1" noEditPoints="1" noAdjustHandles="1" noChangeArrowheads="1" noChangeShapeType="1" noTextEdit="1"/>
              </p:cNvSpPr>
              <p:nvPr/>
            </p:nvSpPr>
            <p:spPr>
              <a:xfrm>
                <a:off x="5460030" y="5119430"/>
                <a:ext cx="3188245" cy="340029"/>
              </a:xfrm>
              <a:prstGeom prst="rect">
                <a:avLst/>
              </a:prstGeom>
              <a:blipFill>
                <a:blip r:embed="rId12"/>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5460030" y="5523813"/>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纹理</m:t>
                          </m:r>
                          <m:r>
                            <a:rPr lang="en-US" altLang="zh-CN" sz="1600" i="1">
                              <a:latin typeface="Cambria Math" panose="02040503050406030204" pitchFamily="18" charset="0"/>
                            </a:rPr>
                            <m:t>=</m:t>
                          </m:r>
                          <m:r>
                            <a:rPr lang="zh-CN" altLang="en-US" sz="1600" i="1" smtClean="0">
                              <a:latin typeface="Cambria Math" panose="02040503050406030204" pitchFamily="18" charset="0"/>
                            </a:rPr>
                            <m:t>清晰</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否</m:t>
                          </m:r>
                        </m:e>
                      </m:d>
                      <m:r>
                        <a:rPr lang="en-US" altLang="zh-CN" sz="1600" i="1">
                          <a:latin typeface="Cambria Math" panose="02040503050406030204" pitchFamily="18" charset="0"/>
                        </a:rPr>
                        <m:t>=</m:t>
                      </m:r>
                      <m:r>
                        <a:rPr lang="en-US" altLang="zh-CN" sz="1600" b="0" i="1" smtClean="0">
                          <a:latin typeface="Cambria Math" panose="02040503050406030204" pitchFamily="18" charset="0"/>
                        </a:rPr>
                        <m:t>2/9</m:t>
                      </m:r>
                    </m:oMath>
                  </m:oMathPara>
                </a14:m>
                <a:endParaRPr lang="en-US" altLang="zh-CN" sz="1600" dirty="0"/>
              </a:p>
            </p:txBody>
          </p:sp>
        </mc:Choice>
        <mc:Fallback xmlns="">
          <p:sp>
            <p:nvSpPr>
              <p:cNvPr id="30" name="矩形 29"/>
              <p:cNvSpPr>
                <a:spLocks noRot="1" noChangeAspect="1" noMove="1" noResize="1" noEditPoints="1" noAdjustHandles="1" noChangeArrowheads="1" noChangeShapeType="1" noTextEdit="1"/>
              </p:cNvSpPr>
              <p:nvPr/>
            </p:nvSpPr>
            <p:spPr>
              <a:xfrm>
                <a:off x="5460030" y="5523813"/>
                <a:ext cx="3180230" cy="340606"/>
              </a:xfrm>
              <a:prstGeom prst="rect">
                <a:avLst/>
              </a:prstGeom>
              <a:blipFill>
                <a:blip r:embed="rId13"/>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5460030" y="5926593"/>
                <a:ext cx="3180230" cy="33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脐</m:t>
                          </m:r>
                          <m:r>
                            <a:rPr lang="zh-CN" altLang="en-US" sz="1600" i="1">
                              <a:latin typeface="Cambria Math" panose="02040503050406030204" pitchFamily="18" charset="0"/>
                            </a:rPr>
                            <m:t>部</m:t>
                          </m:r>
                          <m:r>
                            <a:rPr lang="en-US" altLang="zh-CN" sz="1600" i="1">
                              <a:latin typeface="Cambria Math" panose="02040503050406030204" pitchFamily="18" charset="0"/>
                            </a:rPr>
                            <m:t>=</m:t>
                          </m:r>
                          <m:r>
                            <a:rPr lang="zh-CN" altLang="en-US" sz="1600" i="1" smtClean="0">
                              <a:latin typeface="Cambria Math" panose="02040503050406030204" pitchFamily="18" charset="0"/>
                            </a:rPr>
                            <m:t>凹陷</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r>
                        <a:rPr lang="en-US" altLang="zh-CN" sz="1600" b="0" i="1" smtClean="0">
                          <a:latin typeface="Cambria Math" panose="02040503050406030204" pitchFamily="18" charset="0"/>
                        </a:rPr>
                        <m:t>5/8</m:t>
                      </m:r>
                    </m:oMath>
                  </m:oMathPara>
                </a14:m>
                <a:endParaRPr lang="en-US" altLang="zh-CN" sz="1600" dirty="0"/>
              </a:p>
            </p:txBody>
          </p:sp>
        </mc:Choice>
        <mc:Fallback xmlns="">
          <p:sp>
            <p:nvSpPr>
              <p:cNvPr id="31" name="矩形 30"/>
              <p:cNvSpPr>
                <a:spLocks noRot="1" noChangeAspect="1" noMove="1" noResize="1" noEditPoints="1" noAdjustHandles="1" noChangeArrowheads="1" noChangeShapeType="1" noTextEdit="1"/>
              </p:cNvSpPr>
              <p:nvPr/>
            </p:nvSpPr>
            <p:spPr>
              <a:xfrm>
                <a:off x="5460030" y="5926593"/>
                <a:ext cx="3180230" cy="339837"/>
              </a:xfrm>
              <a:prstGeom prst="rect">
                <a:avLst/>
              </a:prstGeom>
              <a:blipFill>
                <a:blip r:embed="rId14"/>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5460030" y="6330974"/>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脐部</m:t>
                          </m:r>
                          <m:r>
                            <a:rPr lang="en-US" altLang="zh-CN" sz="1600" i="1">
                              <a:latin typeface="Cambria Math" panose="02040503050406030204" pitchFamily="18" charset="0"/>
                            </a:rPr>
                            <m:t>=</m:t>
                          </m:r>
                          <m:r>
                            <a:rPr lang="zh-CN" altLang="en-US" sz="1600" i="1">
                              <a:latin typeface="Cambria Math" panose="02040503050406030204" pitchFamily="18" charset="0"/>
                            </a:rPr>
                            <m:t>凹陷</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否</m:t>
                          </m:r>
                        </m:e>
                      </m:d>
                      <m:r>
                        <a:rPr lang="en-US" altLang="zh-CN" sz="1600" i="1">
                          <a:latin typeface="Cambria Math" panose="02040503050406030204" pitchFamily="18" charset="0"/>
                        </a:rPr>
                        <m:t>=</m:t>
                      </m:r>
                      <m:r>
                        <a:rPr lang="en-US" altLang="zh-CN" sz="1600" b="0" i="1" smtClean="0">
                          <a:latin typeface="Cambria Math" panose="02040503050406030204" pitchFamily="18" charset="0"/>
                        </a:rPr>
                        <m:t>2/9</m:t>
                      </m:r>
                    </m:oMath>
                  </m:oMathPara>
                </a14:m>
                <a:endParaRPr lang="en-US" altLang="zh-CN" sz="1600" dirty="0"/>
              </a:p>
            </p:txBody>
          </p:sp>
        </mc:Choice>
        <mc:Fallback xmlns="">
          <p:sp>
            <p:nvSpPr>
              <p:cNvPr id="32" name="矩形 31"/>
              <p:cNvSpPr>
                <a:spLocks noRot="1" noChangeAspect="1" noMove="1" noResize="1" noEditPoints="1" noAdjustHandles="1" noChangeArrowheads="1" noChangeShapeType="1" noTextEdit="1"/>
              </p:cNvSpPr>
              <p:nvPr/>
            </p:nvSpPr>
            <p:spPr>
              <a:xfrm>
                <a:off x="5460030" y="6330974"/>
                <a:ext cx="3180230" cy="340606"/>
              </a:xfrm>
              <a:prstGeom prst="rect">
                <a:avLst/>
              </a:prstGeom>
              <a:blipFill>
                <a:blip r:embed="rId15"/>
                <a:stretch>
                  <a:fillRect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211755" y="4844354"/>
                <a:ext cx="4684095" cy="8990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密度</m:t>
                          </m:r>
                          <m:r>
                            <a:rPr lang="en-US" altLang="zh-CN" sz="1600" i="1">
                              <a:latin typeface="Cambria Math" panose="02040503050406030204" pitchFamily="18" charset="0"/>
                            </a:rPr>
                            <m:t>=</m:t>
                          </m:r>
                          <m:r>
                            <a:rPr lang="en-US" altLang="zh-CN" sz="1600" b="0" i="1" smtClean="0">
                              <a:latin typeface="Cambria Math" panose="02040503050406030204" pitchFamily="18" charset="0"/>
                            </a:rPr>
                            <m:t>0.697</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ad>
                            <m:radPr>
                              <m:degHide m:val="on"/>
                              <m:ctrlPr>
                                <a:rPr lang="en-US" altLang="zh-CN" sz="1600" b="0" i="1" smtClean="0">
                                  <a:latin typeface="Cambria Math" panose="02040503050406030204" pitchFamily="18" charset="0"/>
                                </a:rPr>
                              </m:ctrlPr>
                            </m:radPr>
                            <m:deg/>
                            <m:e>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𝜋</m:t>
                              </m:r>
                            </m:e>
                          </m:rad>
                          <m:r>
                            <a:rPr lang="en-US" altLang="zh-CN" sz="1600" i="1">
                              <a:latin typeface="Cambria Math" panose="02040503050406030204" pitchFamily="18" charset="0"/>
                            </a:rPr>
                            <m:t>×</m:t>
                          </m:r>
                          <m:r>
                            <a:rPr lang="en-US" altLang="zh-CN" sz="1600" b="0" i="1" smtClean="0">
                              <a:latin typeface="Cambria Math" panose="02040503050406030204" pitchFamily="18" charset="0"/>
                            </a:rPr>
                            <m:t>0.129</m:t>
                          </m:r>
                        </m:den>
                      </m:f>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exp</m:t>
                          </m:r>
                        </m:fName>
                        <m:e>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d>
                                        <m:dPr>
                                          <m:ctrlPr>
                                            <a:rPr lang="en-US" altLang="zh-CN" sz="1600" b="0" i="1" smtClean="0">
                                              <a:latin typeface="Cambria Math" panose="02040503050406030204" pitchFamily="18" charset="0"/>
                                            </a:rPr>
                                          </m:ctrlPr>
                                        </m:dPr>
                                        <m:e>
                                          <m:r>
                                            <a:rPr lang="en-US" altLang="zh-CN" sz="1600" i="1">
                                              <a:latin typeface="Cambria Math" panose="02040503050406030204" pitchFamily="18" charset="0"/>
                                            </a:rPr>
                                            <m:t>0.697</m:t>
                                          </m:r>
                                          <m:r>
                                            <a:rPr lang="en-US" altLang="zh-CN" sz="1600" b="0" i="1" smtClean="0">
                                              <a:latin typeface="Cambria Math" panose="02040503050406030204" pitchFamily="18" charset="0"/>
                                            </a:rPr>
                                            <m:t>−0.574</m:t>
                                          </m:r>
                                        </m:e>
                                      </m:d>
                                    </m:e>
                                    <m:sup>
                                      <m:r>
                                        <a:rPr lang="en-US" altLang="zh-CN" sz="1600" b="0" i="1" smtClean="0">
                                          <a:latin typeface="Cambria Math" panose="02040503050406030204" pitchFamily="18" charset="0"/>
                                        </a:rPr>
                                        <m:t>2</m:t>
                                      </m:r>
                                    </m:sup>
                                  </m:sSup>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2×0.129</m:t>
                                      </m:r>
                                    </m:e>
                                    <m:sup>
                                      <m:r>
                                        <a:rPr lang="en-US" altLang="zh-CN" sz="1600" b="0" i="1" smtClean="0">
                                          <a:latin typeface="Cambria Math" panose="02040503050406030204" pitchFamily="18" charset="0"/>
                                        </a:rPr>
                                        <m:t>2</m:t>
                                      </m:r>
                                    </m:sup>
                                  </m:sSup>
                                </m:den>
                              </m:f>
                            </m:e>
                          </m:d>
                          <m:r>
                            <a:rPr lang="en-US" altLang="zh-CN" sz="1600" b="0" i="1" smtClean="0">
                              <a:latin typeface="Cambria Math" panose="02040503050406030204" pitchFamily="18" charset="0"/>
                            </a:rPr>
                            <m:t>≈1.959</m:t>
                          </m:r>
                        </m:e>
                      </m:func>
                    </m:oMath>
                  </m:oMathPara>
                </a14:m>
                <a:endParaRPr lang="en-US" altLang="zh-CN" sz="1600" dirty="0"/>
              </a:p>
            </p:txBody>
          </p:sp>
        </mc:Choice>
        <mc:Fallback xmlns="">
          <p:sp>
            <p:nvSpPr>
              <p:cNvPr id="33" name="矩形 32"/>
              <p:cNvSpPr>
                <a:spLocks noRot="1" noChangeAspect="1" noMove="1" noResize="1" noEditPoints="1" noAdjustHandles="1" noChangeArrowheads="1" noChangeShapeType="1" noTextEdit="1"/>
              </p:cNvSpPr>
              <p:nvPr/>
            </p:nvSpPr>
            <p:spPr>
              <a:xfrm>
                <a:off x="211755" y="4844354"/>
                <a:ext cx="4684095" cy="89902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11755" y="5743383"/>
                <a:ext cx="4684095" cy="8990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密度</m:t>
                          </m:r>
                          <m:r>
                            <a:rPr lang="en-US" altLang="zh-CN" sz="1600" i="1">
                              <a:latin typeface="Cambria Math" panose="02040503050406030204" pitchFamily="18" charset="0"/>
                            </a:rPr>
                            <m:t>=</m:t>
                          </m:r>
                          <m:r>
                            <a:rPr lang="en-US" altLang="zh-CN" sz="1600" b="0" i="1" smtClean="0">
                              <a:latin typeface="Cambria Math" panose="02040503050406030204" pitchFamily="18" charset="0"/>
                            </a:rPr>
                            <m:t>0.697</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否</m:t>
                          </m:r>
                        </m:e>
                      </m:d>
                      <m:r>
                        <a:rPr lang="en-US" altLang="zh-CN" sz="1600" i="1">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ad>
                            <m:radPr>
                              <m:degHide m:val="on"/>
                              <m:ctrlPr>
                                <a:rPr lang="en-US" altLang="zh-CN" sz="1600" b="0" i="1" smtClean="0">
                                  <a:latin typeface="Cambria Math" panose="02040503050406030204" pitchFamily="18" charset="0"/>
                                </a:rPr>
                              </m:ctrlPr>
                            </m:radPr>
                            <m:deg/>
                            <m:e>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𝜋</m:t>
                              </m:r>
                            </m:e>
                          </m:rad>
                          <m:r>
                            <a:rPr lang="en-US" altLang="zh-CN" sz="1600" b="0" i="1" smtClean="0">
                              <a:latin typeface="Cambria Math" panose="02040503050406030204" pitchFamily="18" charset="0"/>
                            </a:rPr>
                            <m:t>×0.195</m:t>
                          </m:r>
                        </m:den>
                      </m:f>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exp</m:t>
                          </m:r>
                        </m:fName>
                        <m:e>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d>
                                        <m:dPr>
                                          <m:ctrlPr>
                                            <a:rPr lang="en-US" altLang="zh-CN" sz="1600" b="0" i="1" smtClean="0">
                                              <a:latin typeface="Cambria Math" panose="02040503050406030204" pitchFamily="18" charset="0"/>
                                            </a:rPr>
                                          </m:ctrlPr>
                                        </m:dPr>
                                        <m:e>
                                          <m:r>
                                            <a:rPr lang="en-US" altLang="zh-CN" sz="1600" i="1">
                                              <a:latin typeface="Cambria Math" panose="02040503050406030204" pitchFamily="18" charset="0"/>
                                            </a:rPr>
                                            <m:t>0.697</m:t>
                                          </m:r>
                                          <m:r>
                                            <a:rPr lang="en-US" altLang="zh-CN" sz="1600" b="0" i="1" smtClean="0">
                                              <a:latin typeface="Cambria Math" panose="02040503050406030204" pitchFamily="18" charset="0"/>
                                            </a:rPr>
                                            <m:t>−0.496</m:t>
                                          </m:r>
                                        </m:e>
                                      </m:d>
                                    </m:e>
                                    <m:sup>
                                      <m:r>
                                        <a:rPr lang="en-US" altLang="zh-CN" sz="1600" b="0" i="1" smtClean="0">
                                          <a:latin typeface="Cambria Math" panose="02040503050406030204" pitchFamily="18" charset="0"/>
                                        </a:rPr>
                                        <m:t>2</m:t>
                                      </m:r>
                                    </m:sup>
                                  </m:sSup>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2×0.195</m:t>
                                      </m:r>
                                    </m:e>
                                    <m:sup>
                                      <m:r>
                                        <a:rPr lang="en-US" altLang="zh-CN" sz="1600" b="0" i="1" smtClean="0">
                                          <a:latin typeface="Cambria Math" panose="02040503050406030204" pitchFamily="18" charset="0"/>
                                        </a:rPr>
                                        <m:t>2</m:t>
                                      </m:r>
                                    </m:sup>
                                  </m:sSup>
                                </m:den>
                              </m:f>
                            </m:e>
                          </m:d>
                          <m:r>
                            <a:rPr lang="en-US" altLang="zh-CN" sz="1600" b="0" i="1" smtClean="0">
                              <a:latin typeface="Cambria Math" panose="02040503050406030204" pitchFamily="18" charset="0"/>
                            </a:rPr>
                            <m:t>≈1.203</m:t>
                          </m:r>
                        </m:e>
                      </m:func>
                    </m:oMath>
                  </m:oMathPara>
                </a14:m>
                <a:endParaRPr lang="en-US" altLang="zh-CN" sz="1600" dirty="0"/>
              </a:p>
            </p:txBody>
          </p:sp>
        </mc:Choice>
        <mc:Fallback xmlns="">
          <p:sp>
            <p:nvSpPr>
              <p:cNvPr id="35" name="矩形 34"/>
              <p:cNvSpPr>
                <a:spLocks noRot="1" noChangeAspect="1" noMove="1" noResize="1" noEditPoints="1" noAdjustHandles="1" noChangeArrowheads="1" noChangeShapeType="1" noTextEdit="1"/>
              </p:cNvSpPr>
              <p:nvPr/>
            </p:nvSpPr>
            <p:spPr>
              <a:xfrm>
                <a:off x="211755" y="5743383"/>
                <a:ext cx="4684095" cy="899029"/>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633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25" grpId="0"/>
      <p:bldP spid="26" grpId="0"/>
      <p:bldP spid="27" grpId="0"/>
      <p:bldP spid="28" grpId="0"/>
      <p:bldP spid="29" grpId="0"/>
      <p:bldP spid="30" grpId="0"/>
      <p:bldP spid="31" grpId="0"/>
      <p:bldP spid="32" grpId="0"/>
      <p:bldP spid="33"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朴素贝叶斯分类器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82078" y="1644803"/>
                <a:ext cx="3613638" cy="4694368"/>
              </a:xfrm>
            </p:spPr>
            <p:txBody>
              <a:bodyPr/>
              <a:lstStyle/>
              <a:p>
                <a:r>
                  <a:rPr lang="zh-CN" altLang="en-US" dirty="0"/>
                  <a:t>估计类先验概率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oMath>
                </a14:m>
                <a:r>
                  <a:rPr lang="en-US" altLang="zh-CN" dirty="0"/>
                  <a:t>,</a:t>
                </a:r>
              </a:p>
              <a:p>
                <a:pPr marL="0" indent="0">
                  <a:buNone/>
                </a:pPr>
                <a:endParaRPr lang="en-US" altLang="zh-CN" dirty="0"/>
              </a:p>
              <a:p>
                <a:r>
                  <a:rPr lang="zh-CN" altLang="en-US" dirty="0"/>
                  <a:t>为每个属性估计条件概率</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82078" y="1644803"/>
                <a:ext cx="3613638" cy="4694368"/>
              </a:xfrm>
              <a:blipFill>
                <a:blip r:embed="rId2"/>
                <a:stretch>
                  <a:fillRect l="-1686" t="-142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19</a:t>
            </a:fld>
            <a:endParaRPr lang="zh-CN" altLang="en-US"/>
          </a:p>
        </p:txBody>
      </p:sp>
      <p:pic>
        <p:nvPicPr>
          <p:cNvPr id="7" name="内容占位符 3"/>
          <p:cNvPicPr>
            <a:picLocks noChangeAspect="1"/>
          </p:cNvPicPr>
          <p:nvPr/>
        </p:nvPicPr>
        <p:blipFill>
          <a:blip r:embed="rId3"/>
          <a:stretch>
            <a:fillRect/>
          </a:stretch>
        </p:blipFill>
        <p:spPr>
          <a:xfrm>
            <a:off x="70338" y="1346201"/>
            <a:ext cx="5290962" cy="3333573"/>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5989398" y="1875750"/>
                <a:ext cx="1924886" cy="5540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是</m:t>
                          </m:r>
                        </m:e>
                      </m:d>
                      <m:r>
                        <a:rPr lang="en-US" altLang="zh-CN" sz="160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0" smtClean="0">
                              <a:latin typeface="Cambria Math" panose="02040503050406030204" pitchFamily="18" charset="0"/>
                            </a:rPr>
                            <m:t>8</m:t>
                          </m:r>
                        </m:num>
                        <m:den>
                          <m:r>
                            <a:rPr lang="en-US" altLang="zh-CN" sz="1600" b="0" i="0" smtClean="0">
                              <a:latin typeface="Cambria Math" panose="02040503050406030204" pitchFamily="18" charset="0"/>
                            </a:rPr>
                            <m:t>17</m:t>
                          </m:r>
                        </m:den>
                      </m:f>
                    </m:oMath>
                  </m:oMathPara>
                </a14:m>
                <a:endParaRPr lang="zh-CN" altLang="en-US" sz="1600" dirty="0"/>
              </a:p>
            </p:txBody>
          </p:sp>
        </mc:Choice>
        <mc:Fallback xmlns="">
          <p:sp>
            <p:nvSpPr>
              <p:cNvPr id="8" name="矩形 7"/>
              <p:cNvSpPr>
                <a:spLocks noRot="1" noChangeAspect="1" noMove="1" noResize="1" noEditPoints="1" noAdjustHandles="1" noChangeArrowheads="1" noChangeShapeType="1" noTextEdit="1"/>
              </p:cNvSpPr>
              <p:nvPr/>
            </p:nvSpPr>
            <p:spPr>
              <a:xfrm>
                <a:off x="5989398" y="1875750"/>
                <a:ext cx="1924886" cy="55406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460030" y="2697941"/>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色泽</m:t>
                          </m:r>
                          <m:r>
                            <a:rPr lang="en-US" altLang="zh-CN" sz="1600" i="1">
                              <a:latin typeface="Cambria Math" panose="02040503050406030204" pitchFamily="18" charset="0"/>
                            </a:rPr>
                            <m:t>=</m:t>
                          </m:r>
                          <m:r>
                            <a:rPr lang="zh-CN" altLang="en-US" sz="1600" i="1">
                              <a:latin typeface="Cambria Math" panose="02040503050406030204" pitchFamily="18" charset="0"/>
                            </a:rPr>
                            <m:t>青绿</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r>
                        <a:rPr lang="en-US" altLang="zh-CN" sz="1600" b="0" i="1" smtClean="0">
                          <a:latin typeface="Cambria Math" panose="02040503050406030204" pitchFamily="18" charset="0"/>
                        </a:rPr>
                        <m:t>3/8</m:t>
                      </m:r>
                    </m:oMath>
                  </m:oMathPara>
                </a14:m>
                <a:endParaRPr lang="en-US" altLang="zh-CN" sz="1600" dirty="0"/>
              </a:p>
            </p:txBody>
          </p:sp>
        </mc:Choice>
        <mc:Fallback xmlns="">
          <p:sp>
            <p:nvSpPr>
              <p:cNvPr id="12" name="矩形 11"/>
              <p:cNvSpPr>
                <a:spLocks noRot="1" noChangeAspect="1" noMove="1" noResize="1" noEditPoints="1" noAdjustHandles="1" noChangeArrowheads="1" noChangeShapeType="1" noTextEdit="1"/>
              </p:cNvSpPr>
              <p:nvPr/>
            </p:nvSpPr>
            <p:spPr>
              <a:xfrm>
                <a:off x="5460030" y="2697941"/>
                <a:ext cx="3180230" cy="340606"/>
              </a:xfrm>
              <a:prstGeom prst="rect">
                <a:avLst/>
              </a:prstGeom>
              <a:blipFill>
                <a:blip r:embed="rId5"/>
                <a:stretch>
                  <a:fillRect b="-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460030" y="3102324"/>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色泽</m:t>
                          </m:r>
                          <m:r>
                            <a:rPr lang="en-US" altLang="zh-CN" sz="1600" i="1">
                              <a:latin typeface="Cambria Math" panose="02040503050406030204" pitchFamily="18" charset="0"/>
                            </a:rPr>
                            <m:t>=</m:t>
                          </m:r>
                          <m:r>
                            <a:rPr lang="zh-CN" altLang="en-US" sz="1600" i="1">
                              <a:latin typeface="Cambria Math" panose="02040503050406030204" pitchFamily="18" charset="0"/>
                            </a:rPr>
                            <m:t>青绿</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否</m:t>
                          </m:r>
                        </m:e>
                      </m:d>
                      <m:r>
                        <a:rPr lang="en-US" altLang="zh-CN" sz="1600" i="1">
                          <a:latin typeface="Cambria Math" panose="02040503050406030204" pitchFamily="18" charset="0"/>
                        </a:rPr>
                        <m:t>=</m:t>
                      </m:r>
                      <m:r>
                        <a:rPr lang="en-US" altLang="zh-CN" sz="1600" b="0" i="1" smtClean="0">
                          <a:latin typeface="Cambria Math" panose="02040503050406030204" pitchFamily="18" charset="0"/>
                        </a:rPr>
                        <m:t>3/9</m:t>
                      </m:r>
                    </m:oMath>
                  </m:oMathPara>
                </a14:m>
                <a:endParaRPr lang="en-US" altLang="zh-CN" sz="1600" dirty="0"/>
              </a:p>
            </p:txBody>
          </p:sp>
        </mc:Choice>
        <mc:Fallback xmlns="">
          <p:sp>
            <p:nvSpPr>
              <p:cNvPr id="13" name="矩形 12"/>
              <p:cNvSpPr>
                <a:spLocks noRot="1" noChangeAspect="1" noMove="1" noResize="1" noEditPoints="1" noAdjustHandles="1" noChangeArrowheads="1" noChangeShapeType="1" noTextEdit="1"/>
              </p:cNvSpPr>
              <p:nvPr/>
            </p:nvSpPr>
            <p:spPr>
              <a:xfrm>
                <a:off x="5460030" y="3102324"/>
                <a:ext cx="3180230" cy="340606"/>
              </a:xfrm>
              <a:prstGeom prst="rect">
                <a:avLst/>
              </a:prstGeom>
              <a:blipFill>
                <a:blip r:embed="rId6"/>
                <a:stretch>
                  <a:fillRect b="-12500"/>
                </a:stretch>
              </a:blipFill>
            </p:spPr>
            <p:txBody>
              <a:bodyPr/>
              <a:lstStyle/>
              <a:p>
                <a:r>
                  <a:rPr lang="zh-CN" altLang="en-US">
                    <a:noFill/>
                  </a:rPr>
                  <a:t> </a:t>
                </a:r>
              </a:p>
            </p:txBody>
          </p:sp>
        </mc:Fallback>
      </mc:AlternateContent>
      <p:pic>
        <p:nvPicPr>
          <p:cNvPr id="17" name="图片 16"/>
          <p:cNvPicPr>
            <a:picLocks noChangeAspect="1"/>
          </p:cNvPicPr>
          <p:nvPr/>
        </p:nvPicPr>
        <p:blipFill>
          <a:blip r:embed="rId7"/>
          <a:stretch>
            <a:fillRect/>
          </a:stretch>
        </p:blipFill>
        <p:spPr>
          <a:xfrm>
            <a:off x="1590721" y="1063489"/>
            <a:ext cx="5814274" cy="590839"/>
          </a:xfrm>
          <a:prstGeom prst="rect">
            <a:avLst/>
          </a:prstGeom>
        </p:spPr>
      </p:pic>
      <mc:AlternateContent xmlns:mc="http://schemas.openxmlformats.org/markup-compatibility/2006" xmlns:a14="http://schemas.microsoft.com/office/drawing/2010/main">
        <mc:Choice Requires="a14">
          <p:sp>
            <p:nvSpPr>
              <p:cNvPr id="25" name="矩形 24"/>
              <p:cNvSpPr/>
              <p:nvPr/>
            </p:nvSpPr>
            <p:spPr>
              <a:xfrm>
                <a:off x="5460030" y="3505104"/>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根蒂</m:t>
                          </m:r>
                          <m:r>
                            <a:rPr lang="en-US" altLang="zh-CN" sz="1600" i="1">
                              <a:latin typeface="Cambria Math" panose="02040503050406030204" pitchFamily="18" charset="0"/>
                            </a:rPr>
                            <m:t>=</m:t>
                          </m:r>
                          <m:r>
                            <a:rPr lang="zh-CN" altLang="en-US" sz="1600" i="1" smtClean="0">
                              <a:latin typeface="Cambria Math" panose="02040503050406030204" pitchFamily="18" charset="0"/>
                            </a:rPr>
                            <m:t>蜷缩</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r>
                        <a:rPr lang="en-US" altLang="zh-CN" sz="1600" b="0" i="1" smtClean="0">
                          <a:latin typeface="Cambria Math" panose="02040503050406030204" pitchFamily="18" charset="0"/>
                        </a:rPr>
                        <m:t>5/8</m:t>
                      </m:r>
                    </m:oMath>
                  </m:oMathPara>
                </a14:m>
                <a:endParaRPr lang="en-US" altLang="zh-CN" sz="1600" dirty="0"/>
              </a:p>
            </p:txBody>
          </p:sp>
        </mc:Choice>
        <mc:Fallback xmlns="">
          <p:sp>
            <p:nvSpPr>
              <p:cNvPr id="25" name="矩形 24"/>
              <p:cNvSpPr>
                <a:spLocks noRot="1" noChangeAspect="1" noMove="1" noResize="1" noEditPoints="1" noAdjustHandles="1" noChangeArrowheads="1" noChangeShapeType="1" noTextEdit="1"/>
              </p:cNvSpPr>
              <p:nvPr/>
            </p:nvSpPr>
            <p:spPr>
              <a:xfrm>
                <a:off x="5460030" y="3505104"/>
                <a:ext cx="3180230" cy="340606"/>
              </a:xfrm>
              <a:prstGeom prst="rect">
                <a:avLst/>
              </a:prstGeom>
              <a:blipFill>
                <a:blip r:embed="rId8"/>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460030" y="3909487"/>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根蒂</m:t>
                          </m:r>
                          <m:r>
                            <a:rPr lang="en-US" altLang="zh-CN" sz="1600" i="1">
                              <a:latin typeface="Cambria Math" panose="02040503050406030204" pitchFamily="18" charset="0"/>
                            </a:rPr>
                            <m:t>=</m:t>
                          </m:r>
                          <m:r>
                            <a:rPr lang="zh-CN" altLang="en-US" sz="1600" i="1">
                              <a:latin typeface="Cambria Math" panose="02040503050406030204" pitchFamily="18" charset="0"/>
                            </a:rPr>
                            <m:t>蜷缩</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否</m:t>
                          </m:r>
                        </m:e>
                      </m:d>
                      <m:r>
                        <a:rPr lang="en-US" altLang="zh-CN" sz="1600" i="1">
                          <a:latin typeface="Cambria Math" panose="02040503050406030204" pitchFamily="18" charset="0"/>
                        </a:rPr>
                        <m:t>=</m:t>
                      </m:r>
                      <m:r>
                        <a:rPr lang="en-US" altLang="zh-CN" sz="1600" b="0" i="1" smtClean="0">
                          <a:latin typeface="Cambria Math" panose="02040503050406030204" pitchFamily="18" charset="0"/>
                        </a:rPr>
                        <m:t>3/9</m:t>
                      </m:r>
                    </m:oMath>
                  </m:oMathPara>
                </a14:m>
                <a:endParaRPr lang="en-US" altLang="zh-CN" sz="1600" dirty="0"/>
              </a:p>
            </p:txBody>
          </p:sp>
        </mc:Choice>
        <mc:Fallback xmlns="">
          <p:sp>
            <p:nvSpPr>
              <p:cNvPr id="26" name="矩形 25"/>
              <p:cNvSpPr>
                <a:spLocks noRot="1" noChangeAspect="1" noMove="1" noResize="1" noEditPoints="1" noAdjustHandles="1" noChangeArrowheads="1" noChangeShapeType="1" noTextEdit="1"/>
              </p:cNvSpPr>
              <p:nvPr/>
            </p:nvSpPr>
            <p:spPr>
              <a:xfrm>
                <a:off x="5460030" y="3909487"/>
                <a:ext cx="3180230" cy="340606"/>
              </a:xfrm>
              <a:prstGeom prst="rect">
                <a:avLst/>
              </a:prstGeom>
              <a:blipFill>
                <a:blip r:embed="rId9"/>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460030" y="4312267"/>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敲声</m:t>
                          </m:r>
                          <m:r>
                            <a:rPr lang="en-US" altLang="zh-CN" sz="1600" i="1">
                              <a:latin typeface="Cambria Math" panose="02040503050406030204" pitchFamily="18" charset="0"/>
                            </a:rPr>
                            <m:t>=</m:t>
                          </m:r>
                          <m:r>
                            <a:rPr lang="zh-CN" altLang="en-US" sz="1600" i="1" smtClean="0">
                              <a:latin typeface="Cambria Math" panose="02040503050406030204" pitchFamily="18" charset="0"/>
                            </a:rPr>
                            <m:t>浊</m:t>
                          </m:r>
                          <m:r>
                            <a:rPr lang="zh-CN" altLang="en-US" sz="1600" i="1">
                              <a:latin typeface="Cambria Math" panose="02040503050406030204" pitchFamily="18" charset="0"/>
                            </a:rPr>
                            <m:t>响</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r>
                        <a:rPr lang="en-US" altLang="zh-CN" sz="1600" b="0" i="1" smtClean="0">
                          <a:latin typeface="Cambria Math" panose="02040503050406030204" pitchFamily="18" charset="0"/>
                        </a:rPr>
                        <m:t>6/8</m:t>
                      </m:r>
                    </m:oMath>
                  </m:oMathPara>
                </a14:m>
                <a:endParaRPr lang="en-US" altLang="zh-CN" sz="1600" dirty="0"/>
              </a:p>
            </p:txBody>
          </p:sp>
        </mc:Choice>
        <mc:Fallback xmlns="">
          <p:sp>
            <p:nvSpPr>
              <p:cNvPr id="27" name="矩形 26"/>
              <p:cNvSpPr>
                <a:spLocks noRot="1" noChangeAspect="1" noMove="1" noResize="1" noEditPoints="1" noAdjustHandles="1" noChangeArrowheads="1" noChangeShapeType="1" noTextEdit="1"/>
              </p:cNvSpPr>
              <p:nvPr/>
            </p:nvSpPr>
            <p:spPr>
              <a:xfrm>
                <a:off x="5460030" y="4312267"/>
                <a:ext cx="3180230" cy="340606"/>
              </a:xfrm>
              <a:prstGeom prst="rect">
                <a:avLst/>
              </a:prstGeom>
              <a:blipFill>
                <a:blip r:embed="rId10"/>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460030" y="4716650"/>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敲声</m:t>
                          </m:r>
                          <m:r>
                            <a:rPr lang="en-US" altLang="zh-CN" sz="1600" i="1">
                              <a:latin typeface="Cambria Math" panose="02040503050406030204" pitchFamily="18" charset="0"/>
                            </a:rPr>
                            <m:t>=</m:t>
                          </m:r>
                          <m:r>
                            <a:rPr lang="zh-CN" altLang="en-US" sz="1600" i="1">
                              <a:latin typeface="Cambria Math" panose="02040503050406030204" pitchFamily="18" charset="0"/>
                            </a:rPr>
                            <m:t>浊响</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否</m:t>
                          </m:r>
                        </m:e>
                      </m:d>
                      <m:r>
                        <a:rPr lang="en-US" altLang="zh-CN" sz="1600" i="1">
                          <a:latin typeface="Cambria Math" panose="02040503050406030204" pitchFamily="18" charset="0"/>
                        </a:rPr>
                        <m:t>=</m:t>
                      </m:r>
                      <m:r>
                        <a:rPr lang="en-US" altLang="zh-CN" sz="1600" b="0" i="1" smtClean="0">
                          <a:latin typeface="Cambria Math" panose="02040503050406030204" pitchFamily="18" charset="0"/>
                        </a:rPr>
                        <m:t>4/9</m:t>
                      </m:r>
                    </m:oMath>
                  </m:oMathPara>
                </a14:m>
                <a:endParaRPr lang="en-US" altLang="zh-CN" sz="1600" dirty="0"/>
              </a:p>
            </p:txBody>
          </p:sp>
        </mc:Choice>
        <mc:Fallback xmlns="">
          <p:sp>
            <p:nvSpPr>
              <p:cNvPr id="28" name="矩形 27"/>
              <p:cNvSpPr>
                <a:spLocks noRot="1" noChangeAspect="1" noMove="1" noResize="1" noEditPoints="1" noAdjustHandles="1" noChangeArrowheads="1" noChangeShapeType="1" noTextEdit="1"/>
              </p:cNvSpPr>
              <p:nvPr/>
            </p:nvSpPr>
            <p:spPr>
              <a:xfrm>
                <a:off x="5460030" y="4716650"/>
                <a:ext cx="3180230" cy="340606"/>
              </a:xfrm>
              <a:prstGeom prst="rect">
                <a:avLst/>
              </a:prstGeom>
              <a:blipFill>
                <a:blip r:embed="rId11"/>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460030" y="5119430"/>
                <a:ext cx="3188245" cy="340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纹理</m:t>
                          </m:r>
                          <m:r>
                            <a:rPr lang="en-US" altLang="zh-CN" sz="1600" i="1">
                              <a:latin typeface="Cambria Math" panose="02040503050406030204" pitchFamily="18" charset="0"/>
                            </a:rPr>
                            <m:t>=</m:t>
                          </m:r>
                          <m:r>
                            <a:rPr lang="zh-CN" altLang="en-US" sz="1600" i="1" smtClean="0">
                              <a:latin typeface="Cambria Math" panose="02040503050406030204" pitchFamily="18" charset="0"/>
                            </a:rPr>
                            <m:t>清晰</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r>
                        <a:rPr lang="en-US" altLang="zh-CN" sz="1600" b="0" i="1" smtClean="0">
                          <a:latin typeface="Cambria Math" panose="02040503050406030204" pitchFamily="18" charset="0"/>
                        </a:rPr>
                        <m:t>7/8</m:t>
                      </m:r>
                    </m:oMath>
                  </m:oMathPara>
                </a14:m>
                <a:endParaRPr lang="en-US" altLang="zh-CN" sz="1600" dirty="0"/>
              </a:p>
            </p:txBody>
          </p:sp>
        </mc:Choice>
        <mc:Fallback xmlns="">
          <p:sp>
            <p:nvSpPr>
              <p:cNvPr id="29" name="矩形 28"/>
              <p:cNvSpPr>
                <a:spLocks noRot="1" noChangeAspect="1" noMove="1" noResize="1" noEditPoints="1" noAdjustHandles="1" noChangeArrowheads="1" noChangeShapeType="1" noTextEdit="1"/>
              </p:cNvSpPr>
              <p:nvPr/>
            </p:nvSpPr>
            <p:spPr>
              <a:xfrm>
                <a:off x="5460030" y="5119430"/>
                <a:ext cx="3188245" cy="340029"/>
              </a:xfrm>
              <a:prstGeom prst="rect">
                <a:avLst/>
              </a:prstGeom>
              <a:blipFill>
                <a:blip r:embed="rId12"/>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5460030" y="5523813"/>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纹理</m:t>
                          </m:r>
                          <m:r>
                            <a:rPr lang="en-US" altLang="zh-CN" sz="1600" i="1">
                              <a:latin typeface="Cambria Math" panose="02040503050406030204" pitchFamily="18" charset="0"/>
                            </a:rPr>
                            <m:t>=</m:t>
                          </m:r>
                          <m:r>
                            <a:rPr lang="zh-CN" altLang="en-US" sz="1600" i="1" smtClean="0">
                              <a:latin typeface="Cambria Math" panose="02040503050406030204" pitchFamily="18" charset="0"/>
                            </a:rPr>
                            <m:t>清晰</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否</m:t>
                          </m:r>
                        </m:e>
                      </m:d>
                      <m:r>
                        <a:rPr lang="en-US" altLang="zh-CN" sz="1600" i="1">
                          <a:latin typeface="Cambria Math" panose="02040503050406030204" pitchFamily="18" charset="0"/>
                        </a:rPr>
                        <m:t>=</m:t>
                      </m:r>
                      <m:r>
                        <a:rPr lang="en-US" altLang="zh-CN" sz="1600" b="0" i="1" smtClean="0">
                          <a:latin typeface="Cambria Math" panose="02040503050406030204" pitchFamily="18" charset="0"/>
                        </a:rPr>
                        <m:t>2/9</m:t>
                      </m:r>
                    </m:oMath>
                  </m:oMathPara>
                </a14:m>
                <a:endParaRPr lang="en-US" altLang="zh-CN" sz="1600" dirty="0"/>
              </a:p>
            </p:txBody>
          </p:sp>
        </mc:Choice>
        <mc:Fallback xmlns="">
          <p:sp>
            <p:nvSpPr>
              <p:cNvPr id="30" name="矩形 29"/>
              <p:cNvSpPr>
                <a:spLocks noRot="1" noChangeAspect="1" noMove="1" noResize="1" noEditPoints="1" noAdjustHandles="1" noChangeArrowheads="1" noChangeShapeType="1" noTextEdit="1"/>
              </p:cNvSpPr>
              <p:nvPr/>
            </p:nvSpPr>
            <p:spPr>
              <a:xfrm>
                <a:off x="5460030" y="5523813"/>
                <a:ext cx="3180230" cy="340606"/>
              </a:xfrm>
              <a:prstGeom prst="rect">
                <a:avLst/>
              </a:prstGeom>
              <a:blipFill>
                <a:blip r:embed="rId13"/>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5460030" y="5926593"/>
                <a:ext cx="3180230" cy="339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脐</m:t>
                          </m:r>
                          <m:r>
                            <a:rPr lang="zh-CN" altLang="en-US" sz="1600" i="1">
                              <a:latin typeface="Cambria Math" panose="02040503050406030204" pitchFamily="18" charset="0"/>
                            </a:rPr>
                            <m:t>部</m:t>
                          </m:r>
                          <m:r>
                            <a:rPr lang="en-US" altLang="zh-CN" sz="1600" i="1">
                              <a:latin typeface="Cambria Math" panose="02040503050406030204" pitchFamily="18" charset="0"/>
                            </a:rPr>
                            <m:t>=</m:t>
                          </m:r>
                          <m:r>
                            <a:rPr lang="zh-CN" altLang="en-US" sz="1600" i="1" smtClean="0">
                              <a:latin typeface="Cambria Math" panose="02040503050406030204" pitchFamily="18" charset="0"/>
                            </a:rPr>
                            <m:t>凹陷</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r>
                        <a:rPr lang="en-US" altLang="zh-CN" sz="1600" b="0" i="1" smtClean="0">
                          <a:latin typeface="Cambria Math" panose="02040503050406030204" pitchFamily="18" charset="0"/>
                        </a:rPr>
                        <m:t>5/8</m:t>
                      </m:r>
                    </m:oMath>
                  </m:oMathPara>
                </a14:m>
                <a:endParaRPr lang="en-US" altLang="zh-CN" sz="1600" dirty="0"/>
              </a:p>
            </p:txBody>
          </p:sp>
        </mc:Choice>
        <mc:Fallback xmlns="">
          <p:sp>
            <p:nvSpPr>
              <p:cNvPr id="31" name="矩形 30"/>
              <p:cNvSpPr>
                <a:spLocks noRot="1" noChangeAspect="1" noMove="1" noResize="1" noEditPoints="1" noAdjustHandles="1" noChangeArrowheads="1" noChangeShapeType="1" noTextEdit="1"/>
              </p:cNvSpPr>
              <p:nvPr/>
            </p:nvSpPr>
            <p:spPr>
              <a:xfrm>
                <a:off x="5460030" y="5926593"/>
                <a:ext cx="3180230" cy="339837"/>
              </a:xfrm>
              <a:prstGeom prst="rect">
                <a:avLst/>
              </a:prstGeom>
              <a:blipFill>
                <a:blip r:embed="rId14"/>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5460030" y="6330974"/>
                <a:ext cx="3180230" cy="34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a:latin typeface="Cambria Math" panose="02040503050406030204" pitchFamily="18" charset="0"/>
                            </a:rPr>
                            <m:t>脐部</m:t>
                          </m:r>
                          <m:r>
                            <a:rPr lang="en-US" altLang="zh-CN" sz="1600" i="1">
                              <a:latin typeface="Cambria Math" panose="02040503050406030204" pitchFamily="18" charset="0"/>
                            </a:rPr>
                            <m:t>=</m:t>
                          </m:r>
                          <m:r>
                            <a:rPr lang="zh-CN" altLang="en-US" sz="1600" i="1">
                              <a:latin typeface="Cambria Math" panose="02040503050406030204" pitchFamily="18" charset="0"/>
                            </a:rPr>
                            <m:t>凹陷</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smtClean="0">
                              <a:latin typeface="Cambria Math" panose="02040503050406030204" pitchFamily="18" charset="0"/>
                            </a:rPr>
                            <m:t>否</m:t>
                          </m:r>
                        </m:e>
                      </m:d>
                      <m:r>
                        <a:rPr lang="en-US" altLang="zh-CN" sz="1600" i="1">
                          <a:latin typeface="Cambria Math" panose="02040503050406030204" pitchFamily="18" charset="0"/>
                        </a:rPr>
                        <m:t>=</m:t>
                      </m:r>
                      <m:r>
                        <a:rPr lang="en-US" altLang="zh-CN" sz="1600" b="0" i="1" smtClean="0">
                          <a:latin typeface="Cambria Math" panose="02040503050406030204" pitchFamily="18" charset="0"/>
                        </a:rPr>
                        <m:t>2/9</m:t>
                      </m:r>
                    </m:oMath>
                  </m:oMathPara>
                </a14:m>
                <a:endParaRPr lang="en-US" altLang="zh-CN" sz="1600" dirty="0"/>
              </a:p>
            </p:txBody>
          </p:sp>
        </mc:Choice>
        <mc:Fallback xmlns="">
          <p:sp>
            <p:nvSpPr>
              <p:cNvPr id="32" name="矩形 31"/>
              <p:cNvSpPr>
                <a:spLocks noRot="1" noChangeAspect="1" noMove="1" noResize="1" noEditPoints="1" noAdjustHandles="1" noChangeArrowheads="1" noChangeShapeType="1" noTextEdit="1"/>
              </p:cNvSpPr>
              <p:nvPr/>
            </p:nvSpPr>
            <p:spPr>
              <a:xfrm>
                <a:off x="5460030" y="6330974"/>
                <a:ext cx="3180230" cy="340606"/>
              </a:xfrm>
              <a:prstGeom prst="rect">
                <a:avLst/>
              </a:prstGeom>
              <a:blipFill>
                <a:blip r:embed="rId15"/>
                <a:stretch>
                  <a:fillRect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211755" y="4844354"/>
                <a:ext cx="4684095" cy="8990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密度</m:t>
                          </m:r>
                          <m:r>
                            <a:rPr lang="en-US" altLang="zh-CN" sz="1600" i="1">
                              <a:latin typeface="Cambria Math" panose="02040503050406030204" pitchFamily="18" charset="0"/>
                            </a:rPr>
                            <m:t>=</m:t>
                          </m:r>
                          <m:r>
                            <a:rPr lang="en-US" altLang="zh-CN" sz="1600" b="0" i="1" smtClean="0">
                              <a:latin typeface="Cambria Math" panose="02040503050406030204" pitchFamily="18" charset="0"/>
                            </a:rPr>
                            <m:t>0.697</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ad>
                            <m:radPr>
                              <m:degHide m:val="on"/>
                              <m:ctrlPr>
                                <a:rPr lang="en-US" altLang="zh-CN" sz="1600" b="0" i="1" smtClean="0">
                                  <a:latin typeface="Cambria Math" panose="02040503050406030204" pitchFamily="18" charset="0"/>
                                </a:rPr>
                              </m:ctrlPr>
                            </m:radPr>
                            <m:deg/>
                            <m:e>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𝜋</m:t>
                              </m:r>
                            </m:e>
                          </m:rad>
                          <m:r>
                            <a:rPr lang="en-US" altLang="zh-CN" sz="1600" i="1">
                              <a:latin typeface="Cambria Math" panose="02040503050406030204" pitchFamily="18" charset="0"/>
                            </a:rPr>
                            <m:t>×</m:t>
                          </m:r>
                          <m:r>
                            <a:rPr lang="en-US" altLang="zh-CN" sz="1600" b="0" i="1" smtClean="0">
                              <a:latin typeface="Cambria Math" panose="02040503050406030204" pitchFamily="18" charset="0"/>
                            </a:rPr>
                            <m:t>0.129</m:t>
                          </m:r>
                        </m:den>
                      </m:f>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exp</m:t>
                          </m:r>
                        </m:fName>
                        <m:e>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d>
                                        <m:dPr>
                                          <m:ctrlPr>
                                            <a:rPr lang="en-US" altLang="zh-CN" sz="1600" b="0" i="1" smtClean="0">
                                              <a:latin typeface="Cambria Math" panose="02040503050406030204" pitchFamily="18" charset="0"/>
                                            </a:rPr>
                                          </m:ctrlPr>
                                        </m:dPr>
                                        <m:e>
                                          <m:r>
                                            <a:rPr lang="en-US" altLang="zh-CN" sz="1600" i="1">
                                              <a:latin typeface="Cambria Math" panose="02040503050406030204" pitchFamily="18" charset="0"/>
                                            </a:rPr>
                                            <m:t>0.697</m:t>
                                          </m:r>
                                          <m:r>
                                            <a:rPr lang="en-US" altLang="zh-CN" sz="1600" b="0" i="1" smtClean="0">
                                              <a:latin typeface="Cambria Math" panose="02040503050406030204" pitchFamily="18" charset="0"/>
                                            </a:rPr>
                                            <m:t>−0.574</m:t>
                                          </m:r>
                                        </m:e>
                                      </m:d>
                                    </m:e>
                                    <m:sup>
                                      <m:r>
                                        <a:rPr lang="en-US" altLang="zh-CN" sz="1600" b="0" i="1" smtClean="0">
                                          <a:latin typeface="Cambria Math" panose="02040503050406030204" pitchFamily="18" charset="0"/>
                                        </a:rPr>
                                        <m:t>2</m:t>
                                      </m:r>
                                    </m:sup>
                                  </m:sSup>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2×0.129</m:t>
                                      </m:r>
                                    </m:e>
                                    <m:sup>
                                      <m:r>
                                        <a:rPr lang="en-US" altLang="zh-CN" sz="1600" b="0" i="1" smtClean="0">
                                          <a:latin typeface="Cambria Math" panose="02040503050406030204" pitchFamily="18" charset="0"/>
                                        </a:rPr>
                                        <m:t>2</m:t>
                                      </m:r>
                                    </m:sup>
                                  </m:sSup>
                                </m:den>
                              </m:f>
                            </m:e>
                          </m:d>
                          <m:r>
                            <a:rPr lang="en-US" altLang="zh-CN" sz="1600" b="0" i="1" smtClean="0">
                              <a:latin typeface="Cambria Math" panose="02040503050406030204" pitchFamily="18" charset="0"/>
                            </a:rPr>
                            <m:t>≈1.959</m:t>
                          </m:r>
                        </m:e>
                      </m:func>
                    </m:oMath>
                  </m:oMathPara>
                </a14:m>
                <a:endParaRPr lang="en-US" altLang="zh-CN" sz="1600" dirty="0"/>
              </a:p>
            </p:txBody>
          </p:sp>
        </mc:Choice>
        <mc:Fallback xmlns="">
          <p:sp>
            <p:nvSpPr>
              <p:cNvPr id="33" name="矩形 32"/>
              <p:cNvSpPr>
                <a:spLocks noRot="1" noChangeAspect="1" noMove="1" noResize="1" noEditPoints="1" noAdjustHandles="1" noChangeArrowheads="1" noChangeShapeType="1" noTextEdit="1"/>
              </p:cNvSpPr>
              <p:nvPr/>
            </p:nvSpPr>
            <p:spPr>
              <a:xfrm>
                <a:off x="211755" y="4844354"/>
                <a:ext cx="4684095" cy="89902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11755" y="5743383"/>
                <a:ext cx="4684095" cy="8990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𝑃</m:t>
                      </m:r>
                      <m:d>
                        <m:dPr>
                          <m:ctrlPr>
                            <a:rPr lang="en-US" altLang="zh-CN" sz="1600" i="1">
                              <a:latin typeface="Cambria Math" panose="02040503050406030204" pitchFamily="18" charset="0"/>
                            </a:rPr>
                          </m:ctrlPr>
                        </m:dPr>
                        <m:e>
                          <m:r>
                            <a:rPr lang="zh-CN" altLang="en-US" sz="1600" i="1" smtClean="0">
                              <a:latin typeface="Cambria Math" panose="02040503050406030204" pitchFamily="18" charset="0"/>
                            </a:rPr>
                            <m:t>密度</m:t>
                          </m:r>
                          <m:r>
                            <a:rPr lang="en-US" altLang="zh-CN" sz="1600" i="1">
                              <a:latin typeface="Cambria Math" panose="02040503050406030204" pitchFamily="18" charset="0"/>
                            </a:rPr>
                            <m:t>=</m:t>
                          </m:r>
                          <m:r>
                            <a:rPr lang="en-US" altLang="zh-CN" sz="1600" b="0" i="1" smtClean="0">
                              <a:latin typeface="Cambria Math" panose="02040503050406030204" pitchFamily="18" charset="0"/>
                            </a:rPr>
                            <m:t>0.697</m:t>
                          </m:r>
                          <m:r>
                            <a:rPr lang="en-US" altLang="zh-CN" sz="1600" i="1">
                              <a:latin typeface="Cambria Math" panose="02040503050406030204" pitchFamily="18" charset="0"/>
                            </a:rPr>
                            <m:t>|</m:t>
                          </m:r>
                          <m:r>
                            <a:rPr lang="zh-CN" altLang="en-US" sz="1600" i="1">
                              <a:latin typeface="Cambria Math" panose="02040503050406030204" pitchFamily="18" charset="0"/>
                            </a:rPr>
                            <m:t>好瓜</m:t>
                          </m:r>
                          <m:r>
                            <a:rPr lang="en-US" altLang="zh-CN" sz="1600" i="1">
                              <a:latin typeface="Cambria Math" panose="02040503050406030204" pitchFamily="18" charset="0"/>
                            </a:rPr>
                            <m:t>=</m:t>
                          </m:r>
                          <m:r>
                            <a:rPr lang="zh-CN" altLang="en-US" sz="1600" i="1">
                              <a:latin typeface="Cambria Math" panose="02040503050406030204" pitchFamily="18" charset="0"/>
                            </a:rPr>
                            <m:t>是</m:t>
                          </m:r>
                        </m:e>
                      </m:d>
                      <m:r>
                        <a:rPr lang="en-US" altLang="zh-CN" sz="1600" i="1">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ad>
                            <m:radPr>
                              <m:degHide m:val="on"/>
                              <m:ctrlPr>
                                <a:rPr lang="en-US" altLang="zh-CN" sz="1600" b="0" i="1" smtClean="0">
                                  <a:latin typeface="Cambria Math" panose="02040503050406030204" pitchFamily="18" charset="0"/>
                                </a:rPr>
                              </m:ctrlPr>
                            </m:radPr>
                            <m:deg/>
                            <m:e>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𝜋</m:t>
                              </m:r>
                            </m:e>
                          </m:rad>
                          <m:r>
                            <a:rPr lang="en-US" altLang="zh-CN" sz="1600" b="0" i="1" smtClean="0">
                              <a:latin typeface="Cambria Math" panose="02040503050406030204" pitchFamily="18" charset="0"/>
                            </a:rPr>
                            <m:t>×0.195</m:t>
                          </m:r>
                        </m:den>
                      </m:f>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exp</m:t>
                          </m:r>
                        </m:fName>
                        <m:e>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d>
                                        <m:dPr>
                                          <m:ctrlPr>
                                            <a:rPr lang="en-US" altLang="zh-CN" sz="1600" b="0" i="1" smtClean="0">
                                              <a:latin typeface="Cambria Math" panose="02040503050406030204" pitchFamily="18" charset="0"/>
                                            </a:rPr>
                                          </m:ctrlPr>
                                        </m:dPr>
                                        <m:e>
                                          <m:r>
                                            <a:rPr lang="en-US" altLang="zh-CN" sz="1600" i="1">
                                              <a:latin typeface="Cambria Math" panose="02040503050406030204" pitchFamily="18" charset="0"/>
                                            </a:rPr>
                                            <m:t>0.697</m:t>
                                          </m:r>
                                          <m:r>
                                            <a:rPr lang="en-US" altLang="zh-CN" sz="1600" b="0" i="1" smtClean="0">
                                              <a:latin typeface="Cambria Math" panose="02040503050406030204" pitchFamily="18" charset="0"/>
                                            </a:rPr>
                                            <m:t>−0.496</m:t>
                                          </m:r>
                                        </m:e>
                                      </m:d>
                                    </m:e>
                                    <m:sup>
                                      <m:r>
                                        <a:rPr lang="en-US" altLang="zh-CN" sz="1600" b="0" i="1" smtClean="0">
                                          <a:latin typeface="Cambria Math" panose="02040503050406030204" pitchFamily="18" charset="0"/>
                                        </a:rPr>
                                        <m:t>2</m:t>
                                      </m:r>
                                    </m:sup>
                                  </m:sSup>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2×0.195</m:t>
                                      </m:r>
                                    </m:e>
                                    <m:sup>
                                      <m:r>
                                        <a:rPr lang="en-US" altLang="zh-CN" sz="1600" b="0" i="1" smtClean="0">
                                          <a:latin typeface="Cambria Math" panose="02040503050406030204" pitchFamily="18" charset="0"/>
                                        </a:rPr>
                                        <m:t>2</m:t>
                                      </m:r>
                                    </m:sup>
                                  </m:sSup>
                                </m:den>
                              </m:f>
                            </m:e>
                          </m:d>
                          <m:r>
                            <a:rPr lang="en-US" altLang="zh-CN" sz="1600" b="0" i="1" smtClean="0">
                              <a:latin typeface="Cambria Math" panose="02040503050406030204" pitchFamily="18" charset="0"/>
                            </a:rPr>
                            <m:t>≈1.203</m:t>
                          </m:r>
                        </m:e>
                      </m:func>
                    </m:oMath>
                  </m:oMathPara>
                </a14:m>
                <a:endParaRPr lang="en-US" altLang="zh-CN" sz="1600" dirty="0"/>
              </a:p>
            </p:txBody>
          </p:sp>
        </mc:Choice>
        <mc:Fallback xmlns="">
          <p:sp>
            <p:nvSpPr>
              <p:cNvPr id="35" name="矩形 34"/>
              <p:cNvSpPr>
                <a:spLocks noRot="1" noChangeAspect="1" noMove="1" noResize="1" noEditPoints="1" noAdjustHandles="1" noChangeArrowheads="1" noChangeShapeType="1" noTextEdit="1"/>
              </p:cNvSpPr>
              <p:nvPr/>
            </p:nvSpPr>
            <p:spPr>
              <a:xfrm>
                <a:off x="211755" y="5743383"/>
                <a:ext cx="4684095" cy="899029"/>
              </a:xfrm>
              <a:prstGeom prst="rect">
                <a:avLst/>
              </a:prstGeom>
              <a:blipFill>
                <a:blip r:embed="rId17"/>
                <a:stretch>
                  <a:fillRect/>
                </a:stretch>
              </a:blipFill>
            </p:spPr>
            <p:txBody>
              <a:bodyPr/>
              <a:lstStyle/>
              <a:p>
                <a:r>
                  <a:rPr lang="zh-CN" altLang="en-US">
                    <a:noFill/>
                  </a:rPr>
                  <a:t> </a:t>
                </a:r>
              </a:p>
            </p:txBody>
          </p:sp>
        </mc:Fallback>
      </mc:AlternateContent>
      <p:sp>
        <p:nvSpPr>
          <p:cNvPr id="39" name="矩形 38"/>
          <p:cNvSpPr/>
          <p:nvPr/>
        </p:nvSpPr>
        <p:spPr>
          <a:xfrm>
            <a:off x="0" y="1120140"/>
            <a:ext cx="9144000" cy="57378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6" name="文本框 35"/>
              <p:cNvSpPr txBox="1"/>
              <p:nvPr/>
            </p:nvSpPr>
            <p:spPr>
              <a:xfrm>
                <a:off x="956061" y="2274961"/>
                <a:ext cx="5501889" cy="1100366"/>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好瓜</m:t>
                          </m:r>
                          <m:r>
                            <a:rPr lang="en-US" altLang="zh-CN" i="1" smtClean="0">
                              <a:latin typeface="Cambria Math" panose="02040503050406030204" pitchFamily="18" charset="0"/>
                            </a:rPr>
                            <m:t>=</m:t>
                          </m:r>
                          <m:r>
                            <a:rPr lang="zh-CN" altLang="en-US" i="1">
                              <a:latin typeface="Cambria Math" panose="02040503050406030204" pitchFamily="18" charset="0"/>
                            </a:rPr>
                            <m:t>是</m:t>
                          </m:r>
                          <m:r>
                            <a:rPr lang="en-US" altLang="zh-CN" i="1" smtClean="0">
                              <a:latin typeface="Cambria Math" panose="02040503050406030204" pitchFamily="18" charset="0"/>
                            </a:rPr>
                            <m:t>|</m:t>
                          </m:r>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好瓜</m:t>
                          </m:r>
                          <m:r>
                            <a:rPr lang="en-US" altLang="zh-CN" i="1" smtClean="0">
                              <a:latin typeface="Cambria Math" panose="02040503050406030204" pitchFamily="18" charset="0"/>
                            </a:rPr>
                            <m:t>=</m:t>
                          </m:r>
                          <m:r>
                            <a:rPr lang="zh-CN" altLang="en-US" i="1">
                              <a:latin typeface="Cambria Math" panose="02040503050406030204" pitchFamily="18" charset="0"/>
                            </a:rPr>
                            <m:t>是</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zh-CN" altLang="en-US" i="1">
                              <a:latin typeface="Cambria Math" panose="02040503050406030204" pitchFamily="18" charset="0"/>
                            </a:rPr>
                            <m:t>青绿</m:t>
                          </m:r>
                          <m:r>
                            <a:rPr lang="en-US" altLang="zh-CN" i="1" smtClean="0">
                              <a:latin typeface="Cambria Math" panose="02040503050406030204" pitchFamily="18" charset="0"/>
                            </a:rPr>
                            <m:t>|</m:t>
                          </m:r>
                          <m:r>
                            <a:rPr lang="zh-CN" altLang="en-US" i="1">
                              <a:latin typeface="Cambria Math" panose="02040503050406030204" pitchFamily="18" charset="0"/>
                            </a:rPr>
                            <m:t>是</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smtClean="0">
                              <a:latin typeface="Cambria Math" panose="02040503050406030204" pitchFamily="18" charset="0"/>
                            </a:rPr>
                            <m:t>蜷缩</m:t>
                          </m:r>
                          <m:r>
                            <a:rPr lang="en-US" altLang="zh-CN" i="1">
                              <a:latin typeface="Cambria Math" panose="02040503050406030204" pitchFamily="18" charset="0"/>
                            </a:rPr>
                            <m:t>|</m:t>
                          </m:r>
                          <m:r>
                            <a:rPr lang="zh-CN" altLang="en-US" i="1">
                              <a:latin typeface="Cambria Math" panose="02040503050406030204" pitchFamily="18" charset="0"/>
                            </a:rPr>
                            <m:t>是</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smtClean="0">
                              <a:latin typeface="Cambria Math" panose="02040503050406030204" pitchFamily="18" charset="0"/>
                            </a:rPr>
                            <m:t>浊</m:t>
                          </m:r>
                          <m:r>
                            <a:rPr lang="zh-CN" altLang="en-US" i="1">
                              <a:latin typeface="Cambria Math" panose="02040503050406030204" pitchFamily="18" charset="0"/>
                            </a:rPr>
                            <m:t>响</m:t>
                          </m:r>
                          <m:r>
                            <a:rPr lang="en-US" altLang="zh-CN" i="1">
                              <a:latin typeface="Cambria Math" panose="02040503050406030204" pitchFamily="18" charset="0"/>
                            </a:rPr>
                            <m:t>|</m:t>
                          </m:r>
                          <m:r>
                            <a:rPr lang="zh-CN" altLang="en-US" i="1">
                              <a:latin typeface="Cambria Math" panose="02040503050406030204" pitchFamily="18" charset="0"/>
                            </a:rPr>
                            <m:t>是</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smtClean="0">
                              <a:latin typeface="Cambria Math" panose="02040503050406030204" pitchFamily="18" charset="0"/>
                            </a:rPr>
                            <m:t>清晰</m:t>
                          </m:r>
                          <m:r>
                            <a:rPr lang="en-US" altLang="zh-CN" i="1">
                              <a:latin typeface="Cambria Math" panose="02040503050406030204" pitchFamily="18" charset="0"/>
                            </a:rPr>
                            <m:t>|</m:t>
                          </m:r>
                          <m:r>
                            <a:rPr lang="zh-CN" altLang="en-US" i="1">
                              <a:latin typeface="Cambria Math" panose="02040503050406030204" pitchFamily="18" charset="0"/>
                            </a:rPr>
                            <m:t>是</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smtClean="0">
                              <a:latin typeface="Cambria Math" panose="02040503050406030204" pitchFamily="18" charset="0"/>
                            </a:rPr>
                            <m:t>凹陷</m:t>
                          </m:r>
                          <m:r>
                            <a:rPr lang="en-US" altLang="zh-CN" i="1">
                              <a:latin typeface="Cambria Math" panose="02040503050406030204" pitchFamily="18" charset="0"/>
                            </a:rPr>
                            <m:t>|</m:t>
                          </m:r>
                          <m:r>
                            <a:rPr lang="zh-CN" altLang="en-US" i="1">
                              <a:latin typeface="Cambria Math" panose="02040503050406030204" pitchFamily="18" charset="0"/>
                            </a:rPr>
                            <m:t>是</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smtClean="0">
                              <a:latin typeface="Cambria Math" panose="02040503050406030204" pitchFamily="18" charset="0"/>
                            </a:rPr>
                            <m:t>硬</m:t>
                          </m:r>
                          <m:r>
                            <a:rPr lang="zh-CN" altLang="en-US" i="1">
                              <a:latin typeface="Cambria Math" panose="02040503050406030204" pitchFamily="18" charset="0"/>
                            </a:rPr>
                            <m:t>滑</m:t>
                          </m:r>
                          <m:r>
                            <a:rPr lang="en-US" altLang="zh-CN" i="1">
                              <a:latin typeface="Cambria Math" panose="02040503050406030204" pitchFamily="18" charset="0"/>
                            </a:rPr>
                            <m:t>|</m:t>
                          </m:r>
                          <m:r>
                            <a:rPr lang="zh-CN" altLang="en-US" i="1">
                              <a:latin typeface="Cambria Math" panose="02040503050406030204" pitchFamily="18" charset="0"/>
                            </a:rPr>
                            <m:t>是</m:t>
                          </m:r>
                        </m:sub>
                      </m:sSub>
                      <m:r>
                        <a:rPr lang="en-US" altLang="zh-CN" b="0" i="1" smtClean="0">
                          <a:solidFill>
                            <a:srgbClr val="FF0000"/>
                          </a:solidFill>
                          <a:latin typeface="Cambria Math" panose="02040503050406030204" pitchFamily="18" charset="0"/>
                        </a:rPr>
                        <m:t>≈0.052</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956061" y="2274961"/>
                <a:ext cx="5501889" cy="1100366"/>
              </a:xfrm>
              <a:prstGeom prst="rect">
                <a:avLst/>
              </a:prstGeom>
              <a:blipFill>
                <a:blip r:embed="rId18"/>
                <a:stretch>
                  <a:fillRect b="-49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956061" y="3644297"/>
                <a:ext cx="5501889" cy="1109791"/>
              </a:xfrm>
              <a:prstGeom prst="rect">
                <a:avLst/>
              </a:prstGeom>
              <a:solidFill>
                <a:schemeClr val="accent6">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好瓜</m:t>
                          </m:r>
                          <m:r>
                            <a:rPr lang="en-US" altLang="zh-CN" i="1" smtClean="0">
                              <a:latin typeface="Cambria Math" panose="02040503050406030204" pitchFamily="18" charset="0"/>
                            </a:rPr>
                            <m:t>=</m:t>
                          </m:r>
                          <m:r>
                            <a:rPr lang="zh-CN" altLang="en-US" i="1">
                              <a:latin typeface="Cambria Math" panose="02040503050406030204" pitchFamily="18" charset="0"/>
                            </a:rPr>
                            <m:t>否</m:t>
                          </m:r>
                          <m:r>
                            <a:rPr lang="en-US" altLang="zh-CN" i="1" smtClean="0">
                              <a:latin typeface="Cambria Math" panose="02040503050406030204" pitchFamily="18" charset="0"/>
                            </a:rPr>
                            <m:t>|</m:t>
                          </m:r>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好瓜</m:t>
                          </m:r>
                          <m:r>
                            <a:rPr lang="en-US" altLang="zh-CN" i="1" smtClean="0">
                              <a:latin typeface="Cambria Math" panose="02040503050406030204" pitchFamily="18" charset="0"/>
                            </a:rPr>
                            <m:t>=</m:t>
                          </m:r>
                          <m:r>
                            <a:rPr lang="zh-CN" altLang="en-US" i="1">
                              <a:latin typeface="Cambria Math" panose="02040503050406030204" pitchFamily="18" charset="0"/>
                            </a:rPr>
                            <m:t>否</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zh-CN" altLang="en-US" i="1">
                              <a:latin typeface="Cambria Math" panose="02040503050406030204" pitchFamily="18" charset="0"/>
                            </a:rPr>
                            <m:t>青绿</m:t>
                          </m:r>
                          <m:r>
                            <a:rPr lang="en-US" altLang="zh-CN" i="1" smtClean="0">
                              <a:latin typeface="Cambria Math" panose="02040503050406030204" pitchFamily="18" charset="0"/>
                            </a:rPr>
                            <m:t>|</m:t>
                          </m:r>
                          <m:r>
                            <a:rPr lang="zh-CN" altLang="en-US" i="1">
                              <a:latin typeface="Cambria Math" panose="02040503050406030204" pitchFamily="18" charset="0"/>
                            </a:rPr>
                            <m:t>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smtClean="0">
                              <a:latin typeface="Cambria Math" panose="02040503050406030204" pitchFamily="18" charset="0"/>
                            </a:rPr>
                            <m:t>蜷缩</m:t>
                          </m:r>
                          <m:r>
                            <a:rPr lang="en-US" altLang="zh-CN" i="1">
                              <a:latin typeface="Cambria Math" panose="02040503050406030204" pitchFamily="18" charset="0"/>
                            </a:rPr>
                            <m:t>|</m:t>
                          </m:r>
                          <m:r>
                            <a:rPr lang="zh-CN" altLang="en-US" i="1">
                              <a:latin typeface="Cambria Math" panose="02040503050406030204" pitchFamily="18" charset="0"/>
                            </a:rPr>
                            <m:t>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smtClean="0">
                              <a:latin typeface="Cambria Math" panose="02040503050406030204" pitchFamily="18" charset="0"/>
                            </a:rPr>
                            <m:t>浊</m:t>
                          </m:r>
                          <m:r>
                            <a:rPr lang="zh-CN" altLang="en-US" i="1">
                              <a:latin typeface="Cambria Math" panose="02040503050406030204" pitchFamily="18" charset="0"/>
                            </a:rPr>
                            <m:t>响</m:t>
                          </m:r>
                          <m:r>
                            <a:rPr lang="en-US" altLang="zh-CN" i="1">
                              <a:latin typeface="Cambria Math" panose="02040503050406030204" pitchFamily="18" charset="0"/>
                            </a:rPr>
                            <m:t>|</m:t>
                          </m:r>
                          <m:r>
                            <a:rPr lang="zh-CN" altLang="en-US" i="1">
                              <a:latin typeface="Cambria Math" panose="02040503050406030204" pitchFamily="18" charset="0"/>
                            </a:rPr>
                            <m:t>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smtClean="0">
                              <a:latin typeface="Cambria Math" panose="02040503050406030204" pitchFamily="18" charset="0"/>
                            </a:rPr>
                            <m:t>清晰</m:t>
                          </m:r>
                          <m:r>
                            <a:rPr lang="en-US" altLang="zh-CN" i="1">
                              <a:latin typeface="Cambria Math" panose="02040503050406030204" pitchFamily="18" charset="0"/>
                            </a:rPr>
                            <m:t>|</m:t>
                          </m:r>
                          <m:r>
                            <a:rPr lang="zh-CN" altLang="en-US" i="1">
                              <a:latin typeface="Cambria Math" panose="02040503050406030204" pitchFamily="18" charset="0"/>
                            </a:rPr>
                            <m:t>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smtClean="0">
                              <a:latin typeface="Cambria Math" panose="02040503050406030204" pitchFamily="18" charset="0"/>
                            </a:rPr>
                            <m:t>凹陷</m:t>
                          </m:r>
                          <m:r>
                            <a:rPr lang="en-US" altLang="zh-CN" i="1">
                              <a:latin typeface="Cambria Math" panose="02040503050406030204" pitchFamily="18" charset="0"/>
                            </a:rPr>
                            <m:t>|</m:t>
                          </m:r>
                          <m:r>
                            <a:rPr lang="zh-CN" altLang="en-US" i="1">
                              <a:latin typeface="Cambria Math" panose="02040503050406030204" pitchFamily="18" charset="0"/>
                            </a:rPr>
                            <m:t>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smtClean="0">
                              <a:latin typeface="Cambria Math" panose="02040503050406030204" pitchFamily="18" charset="0"/>
                            </a:rPr>
                            <m:t>硬</m:t>
                          </m:r>
                          <m:r>
                            <a:rPr lang="zh-CN" altLang="en-US" i="1">
                              <a:latin typeface="Cambria Math" panose="02040503050406030204" pitchFamily="18" charset="0"/>
                            </a:rPr>
                            <m:t>滑</m:t>
                          </m:r>
                          <m:r>
                            <a:rPr lang="en-US" altLang="zh-CN" i="1">
                              <a:latin typeface="Cambria Math" panose="02040503050406030204" pitchFamily="18" charset="0"/>
                            </a:rPr>
                            <m:t>|</m:t>
                          </m:r>
                          <m:r>
                            <a:rPr lang="zh-CN" altLang="en-US" i="1">
                              <a:latin typeface="Cambria Math" panose="02040503050406030204" pitchFamily="18" charset="0"/>
                            </a:rPr>
                            <m:t>否</m:t>
                          </m:r>
                        </m:sub>
                      </m:sSub>
                      <m:r>
                        <a:rPr lang="en-US" altLang="zh-CN" b="0" i="1" smtClean="0">
                          <a:solidFill>
                            <a:srgbClr val="FF0000"/>
                          </a:solidFill>
                          <a:latin typeface="Cambria Math" panose="02040503050406030204" pitchFamily="18" charset="0"/>
                        </a:rPr>
                        <m:t>≈6.80×</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10</m:t>
                          </m:r>
                        </m:e>
                        <m:sup>
                          <m:r>
                            <a:rPr lang="en-US" altLang="zh-CN" b="0" i="1" smtClean="0">
                              <a:solidFill>
                                <a:srgbClr val="FF0000"/>
                              </a:solidFill>
                              <a:latin typeface="Cambria Math" panose="02040503050406030204" pitchFamily="18" charset="0"/>
                            </a:rPr>
                            <m:t>−5</m:t>
                          </m:r>
                        </m:sup>
                      </m:sSup>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956061" y="3644297"/>
                <a:ext cx="5501889" cy="1109791"/>
              </a:xfrm>
              <a:prstGeom prst="rect">
                <a:avLst/>
              </a:prstGeom>
              <a:blipFill>
                <a:blip r:embed="rId19"/>
                <a:stretch>
                  <a:fillRect b="-4396"/>
                </a:stretch>
              </a:blipFill>
            </p:spPr>
            <p:txBody>
              <a:bodyPr/>
              <a:lstStyle/>
              <a:p>
                <a:r>
                  <a:rPr lang="zh-CN" altLang="en-US">
                    <a:noFill/>
                  </a:rPr>
                  <a:t> </a:t>
                </a:r>
              </a:p>
            </p:txBody>
          </p:sp>
        </mc:Fallback>
      </mc:AlternateContent>
      <p:sp>
        <p:nvSpPr>
          <p:cNvPr id="38" name="矩形 37"/>
          <p:cNvSpPr/>
          <p:nvPr/>
        </p:nvSpPr>
        <p:spPr>
          <a:xfrm>
            <a:off x="956061" y="5521633"/>
            <a:ext cx="5501889" cy="369332"/>
          </a:xfrm>
          <a:prstGeom prst="rect">
            <a:avLst/>
          </a:prstGeom>
          <a:solidFill>
            <a:schemeClr val="accent4">
              <a:lumMod val="20000"/>
              <a:lumOff val="80000"/>
            </a:schemeClr>
          </a:solidFill>
        </p:spPr>
        <p:txBody>
          <a:bodyPr wrap="square">
            <a:spAutoFit/>
          </a:bodyPr>
          <a:lstStyle/>
          <a:p>
            <a:pPr algn="ctr"/>
            <a:r>
              <a:rPr lang="zh-CN" altLang="en-US" dirty="0">
                <a:solidFill>
                  <a:srgbClr val="FF0000"/>
                </a:solidFill>
                <a:latin typeface="+mn-ea"/>
              </a:rPr>
              <a:t>测试例“测</a:t>
            </a:r>
            <a:r>
              <a:rPr lang="en-US" altLang="zh-CN" dirty="0">
                <a:solidFill>
                  <a:srgbClr val="FF0000"/>
                </a:solidFill>
                <a:latin typeface="+mn-ea"/>
              </a:rPr>
              <a:t>1</a:t>
            </a:r>
            <a:r>
              <a:rPr lang="zh-CN" altLang="en-US" dirty="0">
                <a:solidFill>
                  <a:srgbClr val="FF0000"/>
                </a:solidFill>
                <a:latin typeface="+mn-ea"/>
              </a:rPr>
              <a:t>”判别为好瓜</a:t>
            </a:r>
            <a:endParaRPr lang="zh-CN" altLang="en-US" dirty="0">
              <a:solidFill>
                <a:srgbClr val="FF0000"/>
              </a:solidFill>
            </a:endParaRPr>
          </a:p>
        </p:txBody>
      </p:sp>
    </p:spTree>
    <p:extLst>
      <p:ext uri="{BB962C8B-B14F-4D97-AF65-F5344CB8AC3E}">
        <p14:creationId xmlns:p14="http://schemas.microsoft.com/office/powerpoint/2010/main" val="4221201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贝叶斯决策论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贝叶斯决策论（</a:t>
                </a:r>
                <a:r>
                  <a:rPr lang="en-US" altLang="zh-CN" dirty="0"/>
                  <a:t>Bayesian decision theory</a:t>
                </a:r>
                <a:r>
                  <a:rPr lang="zh-CN" altLang="en-US" dirty="0"/>
                  <a:t>）是在概率框架下实施决策的基本方法。</a:t>
                </a:r>
              </a:p>
              <a:p>
                <a:pPr lvl="1"/>
                <a:r>
                  <a:rPr lang="zh-CN" altLang="en-US" dirty="0"/>
                  <a:t>在分类问题情况下，在所有相关概率都已知的理想情形下，贝叶斯决策考虑如何基于这些概率和误判损失来选择最优的类别标记。</a:t>
                </a:r>
                <a:endParaRPr lang="en-US" altLang="zh-CN" dirty="0"/>
              </a:p>
              <a:p>
                <a:endParaRPr lang="en-US" altLang="zh-CN" dirty="0"/>
              </a:p>
              <a:p>
                <a:r>
                  <a:rPr lang="zh-CN" altLang="en-US" dirty="0"/>
                  <a:t>假设有</a:t>
                </a:r>
                <a14:m>
                  <m:oMath xmlns:m="http://schemas.openxmlformats.org/officeDocument/2006/math">
                    <m:r>
                      <m:rPr>
                        <m:sty m:val="p"/>
                      </m:rPr>
                      <a:rPr lang="en-US" altLang="zh-CN" i="1" dirty="0">
                        <a:latin typeface="Cambria Math" panose="02040503050406030204" pitchFamily="18" charset="0"/>
                      </a:rPr>
                      <m:t>N</m:t>
                    </m:r>
                  </m:oMath>
                </a14:m>
                <a:r>
                  <a:rPr lang="zh-CN" altLang="en-US" dirty="0"/>
                  <a:t>种可能的类别标记，即</a:t>
                </a:r>
                <a14:m>
                  <m:oMath xmlns:m="http://schemas.openxmlformats.org/officeDocument/2006/math">
                    <m:r>
                      <a:rPr lang="en-US" altLang="zh-CN" b="0" i="1" smtClean="0">
                        <a:latin typeface="Cambria Math" panose="02040503050406030204" pitchFamily="18" charset="0"/>
                      </a:rPr>
                      <m:t>𝒴</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𝑁</m:t>
                            </m:r>
                          </m:sub>
                        </m:sSub>
                      </m:e>
                    </m:d>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𝑖𝑗</m:t>
                        </m:r>
                      </m:sub>
                    </m:sSub>
                  </m:oMath>
                </a14:m>
                <a:r>
                  <a:rPr lang="zh-CN" altLang="en-US" dirty="0"/>
                  <a:t>是将一个真实标记为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zh-CN" altLang="en-US" dirty="0"/>
                  <a:t>的样本误分类为</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𝑗</m:t>
                        </m:r>
                      </m:sub>
                    </m:sSub>
                  </m:oMath>
                </a14:m>
                <a:r>
                  <a:rPr lang="zh-CN" altLang="en-US" dirty="0"/>
                  <a:t>所产生的损失。基于后验概率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e>
                    </m:d>
                  </m:oMath>
                </a14:m>
                <a:r>
                  <a:rPr lang="zh-CN" altLang="en-US" dirty="0"/>
                  <a:t>可获得将样本</a:t>
                </a:r>
                <a14:m>
                  <m:oMath xmlns:m="http://schemas.openxmlformats.org/officeDocument/2006/math">
                    <m:r>
                      <a:rPr lang="en-US" altLang="zh-CN" b="1" i="1" dirty="0" smtClean="0">
                        <a:latin typeface="Cambria Math" panose="02040503050406030204" pitchFamily="18" charset="0"/>
                      </a:rPr>
                      <m:t>𝒙</m:t>
                    </m:r>
                  </m:oMath>
                </a14:m>
                <a:r>
                  <a:rPr lang="zh-CN" altLang="en-US" dirty="0"/>
                  <a:t>分类为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zh-CN" altLang="en-US" dirty="0"/>
                  <a:t>所产生的期望损失（</a:t>
                </a:r>
                <a:r>
                  <a:rPr lang="en-US" altLang="zh-CN" dirty="0"/>
                  <a:t>expected loss</a:t>
                </a:r>
                <a:r>
                  <a:rPr lang="zh-CN" altLang="en-US" dirty="0"/>
                  <a:t>），即在样本上的“条件风险”（</a:t>
                </a:r>
                <a:r>
                  <a:rPr lang="en-US" altLang="zh-CN" dirty="0"/>
                  <a:t>conditional risk</a:t>
                </a:r>
                <a:r>
                  <a:rPr lang="zh-CN" altLang="en-US" dirty="0"/>
                  <a:t>）</a:t>
                </a:r>
              </a:p>
              <a:p>
                <a:pPr marL="0" indent="0">
                  <a:buNone/>
                </a:pPr>
                <a:endParaRPr lang="en-US" altLang="zh-CN" dirty="0"/>
              </a:p>
              <a:p>
                <a:endParaRPr lang="en-US" altLang="zh-CN" dirty="0"/>
              </a:p>
              <a:p>
                <a:endParaRPr lang="en-US" altLang="zh-CN" dirty="0"/>
              </a:p>
              <a:p>
                <a:r>
                  <a:rPr lang="zh-CN" altLang="en-US" dirty="0"/>
                  <a:t>贝叶斯决策论的任务是寻找一个判定准则 </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oMath>
                </a14:m>
                <a:r>
                  <a:rPr lang="zh-CN" altLang="en-US" dirty="0"/>
                  <a:t>以最小化总体风险</a:t>
                </a:r>
                <a:endParaRPr lang="en-US" altLang="zh-CN" dirty="0"/>
              </a:p>
              <a:p>
                <a:pPr marL="0" indent="0">
                  <a:buNone/>
                </a:pP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261544" y="4525169"/>
                <a:ext cx="2620910" cy="902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e>
                        <m:e>
                          <m:r>
                            <a:rPr lang="en-US" altLang="zh-CN" b="1" i="1">
                              <a:latin typeface="Cambria Math" panose="02040503050406030204" pitchFamily="18" charset="0"/>
                            </a:rPr>
                            <m:t>𝒙</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𝑁</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𝑖𝑗</m:t>
                              </m:r>
                            </m:sub>
                          </m:sSub>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𝑗</m:t>
                                  </m:r>
                                </m:sub>
                              </m:sSub>
                            </m:e>
                            <m:e>
                              <m:r>
                                <a:rPr lang="en-US" altLang="zh-CN" b="1" i="1">
                                  <a:latin typeface="Cambria Math" panose="02040503050406030204" pitchFamily="18" charset="0"/>
                                </a:rPr>
                                <m:t>𝒙</m:t>
                              </m:r>
                            </m:e>
                          </m:d>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261544" y="4525169"/>
                <a:ext cx="2620910" cy="9025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345510" y="6045307"/>
                <a:ext cx="24529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𝑥</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e>
                              <m:r>
                                <a:rPr lang="en-US" altLang="zh-CN" b="1" i="1">
                                  <a:latin typeface="Cambria Math" panose="02040503050406030204" pitchFamily="18" charset="0"/>
                                </a:rPr>
                                <m:t>𝒙</m:t>
                              </m:r>
                            </m:e>
                          </m:d>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345510" y="6045307"/>
                <a:ext cx="2452979"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240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拉普拉斯修正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482105"/>
                <a:ext cx="7886700" cy="5297037"/>
              </a:xfrm>
            </p:spPr>
            <p:txBody>
              <a:bodyPr>
                <a:normAutofit/>
              </a:bodyPr>
              <a:lstStyle/>
              <a:p>
                <a:r>
                  <a:rPr lang="zh-CN" altLang="en-US" dirty="0"/>
                  <a:t>若某个属性值在训练集中没有与某个类同时出现过，则直接计算会出现问题。</a:t>
                </a:r>
                <a:r>
                  <a:rPr lang="en-US" altLang="zh-CN" dirty="0"/>
                  <a:t> </a:t>
                </a:r>
              </a:p>
              <a:p>
                <a:pPr lvl="1"/>
                <a:r>
                  <a:rPr lang="zh-CN" altLang="en-US" dirty="0"/>
                  <a:t>比如“</a:t>
                </a:r>
                <a:r>
                  <a:rPr lang="zh-CN" altLang="en-US" dirty="0">
                    <a:solidFill>
                      <a:srgbClr val="FF0000"/>
                    </a:solidFill>
                  </a:rPr>
                  <a:t>敲声</a:t>
                </a:r>
                <a:r>
                  <a:rPr lang="en-US" altLang="zh-CN" dirty="0">
                    <a:solidFill>
                      <a:srgbClr val="FF0000"/>
                    </a:solidFill>
                  </a:rPr>
                  <a:t>=</a:t>
                </a:r>
                <a:r>
                  <a:rPr lang="zh-CN" altLang="en-US" dirty="0">
                    <a:solidFill>
                      <a:srgbClr val="FF0000"/>
                    </a:solidFill>
                  </a:rPr>
                  <a:t>清脆</a:t>
                </a:r>
                <a:r>
                  <a:rPr lang="zh-CN" altLang="en-US" dirty="0"/>
                  <a:t>”测试例，训练集中没有该样例，因此连乘式计算的概率值为</a:t>
                </a:r>
                <a:r>
                  <a:rPr lang="en-US" altLang="zh-CN" dirty="0"/>
                  <a:t>0</a:t>
                </a:r>
                <a:r>
                  <a:rPr lang="zh-CN" altLang="en-US" dirty="0"/>
                  <a:t>，无论其他属性上明显像好瓜，分类结果都是“好瓜</a:t>
                </a:r>
                <a:r>
                  <a:rPr lang="en-US" altLang="zh-CN" dirty="0"/>
                  <a:t>=</a:t>
                </a:r>
                <a:r>
                  <a:rPr lang="zh-CN" altLang="en-US" dirty="0"/>
                  <a:t>否”。</a:t>
                </a:r>
                <a:endParaRPr lang="en-US" altLang="zh-CN" dirty="0"/>
              </a:p>
              <a:p>
                <a:pPr lvl="1"/>
                <a:endParaRPr lang="en-US" altLang="zh-CN" dirty="0"/>
              </a:p>
              <a:p>
                <a:pPr lvl="1"/>
                <a:endParaRPr lang="en-US" altLang="zh-CN" dirty="0"/>
              </a:p>
              <a:p>
                <a:r>
                  <a:rPr lang="zh-CN" altLang="en-US" dirty="0"/>
                  <a:t>为了避免其他属性携带的信息被训练集中未出现的属性值“抹去”，在估计概率值时通常要进行“拉普拉斯修正”</a:t>
                </a:r>
                <a:endParaRPr lang="en-US" altLang="zh-CN" dirty="0"/>
              </a:p>
              <a:p>
                <a:pPr lvl="1"/>
                <a:r>
                  <a:rPr lang="zh-CN" altLang="en-US" dirty="0"/>
                  <a:t>令</a:t>
                </a:r>
                <a14:m>
                  <m:oMath xmlns:m="http://schemas.openxmlformats.org/officeDocument/2006/math">
                    <m:r>
                      <a:rPr lang="en-US" altLang="zh-CN" b="0" i="1" smtClean="0">
                        <a:latin typeface="Cambria Math" panose="02040503050406030204" pitchFamily="18" charset="0"/>
                      </a:rPr>
                      <m:t>𝑁</m:t>
                    </m:r>
                  </m:oMath>
                </a14:m>
                <a:r>
                  <a:rPr lang="zh-CN" altLang="en-US" dirty="0"/>
                  <a:t>表示训练集</a:t>
                </a:r>
                <a14:m>
                  <m:oMath xmlns:m="http://schemas.openxmlformats.org/officeDocument/2006/math">
                    <m:r>
                      <a:rPr lang="en-US" altLang="zh-CN" i="1" dirty="0" smtClean="0">
                        <a:latin typeface="Cambria Math" panose="02040503050406030204" pitchFamily="18" charset="0"/>
                      </a:rPr>
                      <m:t>𝐷</m:t>
                    </m:r>
                  </m:oMath>
                </a14:m>
                <a:r>
                  <a:rPr lang="zh-CN" altLang="en-US" dirty="0"/>
                  <a:t>中可能的类别数，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𝑖</m:t>
                        </m:r>
                      </m:sub>
                    </m:sSub>
                  </m:oMath>
                </a14:m>
                <a:r>
                  <a:rPr lang="zh-CN" altLang="en-US" dirty="0"/>
                  <a:t>表示第</a:t>
                </a:r>
                <a14:m>
                  <m:oMath xmlns:m="http://schemas.openxmlformats.org/officeDocument/2006/math">
                    <m:r>
                      <a:rPr lang="en-US" altLang="zh-CN" i="1" dirty="0" smtClean="0">
                        <a:latin typeface="Cambria Math" panose="02040503050406030204" pitchFamily="18" charset="0"/>
                      </a:rPr>
                      <m:t>𝑖</m:t>
                    </m:r>
                  </m:oMath>
                </a14:m>
                <a:r>
                  <a:rPr lang="zh-CN" altLang="en-US" dirty="0"/>
                  <a:t>个属性可能的取值数</a:t>
                </a:r>
                <a:endParaRPr lang="en-US" altLang="zh-CN" dirty="0"/>
              </a:p>
              <a:p>
                <a:pPr lvl="1"/>
                <a:endParaRPr lang="en-US" altLang="zh-CN" dirty="0"/>
              </a:p>
              <a:p>
                <a:pPr lvl="1"/>
                <a:endParaRPr lang="en-US" altLang="zh-CN" dirty="0"/>
              </a:p>
              <a:p>
                <a:pPr lvl="1"/>
                <a:endParaRPr lang="en-US" altLang="zh-CN" dirty="0"/>
              </a:p>
              <a:p>
                <a:r>
                  <a:rPr lang="zh-CN" altLang="en-US" dirty="0"/>
                  <a:t>现实任务中，朴素贝叶斯分类器的使用：</a:t>
                </a:r>
                <a:endParaRPr lang="en-US" altLang="zh-CN" dirty="0"/>
              </a:p>
              <a:p>
                <a:pPr lvl="1"/>
                <a:r>
                  <a:rPr lang="zh-CN" altLang="en-US" dirty="0"/>
                  <a:t>速度要求高，“查表”；</a:t>
                </a:r>
                <a:endParaRPr lang="en-US" altLang="zh-CN" dirty="0"/>
              </a:p>
              <a:p>
                <a:pPr lvl="1"/>
                <a:r>
                  <a:rPr lang="zh-CN" altLang="en-US" dirty="0"/>
                  <a:t>任务数据更替频繁，“懒惰学习”</a:t>
                </a:r>
                <a:r>
                  <a:rPr lang="en-US" altLang="zh-CN" dirty="0"/>
                  <a:t> (lazy learning)</a:t>
                </a:r>
                <a:r>
                  <a:rPr lang="zh-CN" altLang="en-US" dirty="0"/>
                  <a:t>；</a:t>
                </a:r>
                <a:endParaRPr lang="en-US" altLang="zh-CN" dirty="0"/>
              </a:p>
              <a:p>
                <a:pPr lvl="1"/>
                <a:r>
                  <a:rPr lang="zh-CN" altLang="en-US" dirty="0"/>
                  <a:t>数据不断增加，增量学习。</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482105"/>
                <a:ext cx="7886700" cy="5297037"/>
              </a:xfrm>
              <a:blipFill>
                <a:blip r:embed="rId2"/>
                <a:stretch>
                  <a:fillRect l="-773" t="-1266"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20</a:t>
            </a:fld>
            <a:endParaRPr lang="zh-CN" altLang="en-US"/>
          </a:p>
        </p:txBody>
      </p:sp>
      <p:sp>
        <p:nvSpPr>
          <p:cNvPr id="7" name="矩形 6"/>
          <p:cNvSpPr/>
          <p:nvPr/>
        </p:nvSpPr>
        <p:spPr>
          <a:xfrm>
            <a:off x="6574332" y="2743172"/>
            <a:ext cx="1569660" cy="369332"/>
          </a:xfrm>
          <a:prstGeom prst="rect">
            <a:avLst/>
          </a:prstGeom>
        </p:spPr>
        <p:txBody>
          <a:bodyPr wrap="none">
            <a:spAutoFit/>
          </a:bodyPr>
          <a:lstStyle/>
          <a:p>
            <a:r>
              <a:rPr lang="zh-CN" altLang="en-US" dirty="0">
                <a:solidFill>
                  <a:srgbClr val="FF0000"/>
                </a:solidFill>
              </a:rPr>
              <a:t>这显然不合理</a:t>
            </a:r>
          </a:p>
        </p:txBody>
      </p:sp>
      <mc:AlternateContent xmlns:mc="http://schemas.openxmlformats.org/markup-compatibility/2006" xmlns:a14="http://schemas.microsoft.com/office/drawing/2010/main">
        <mc:Choice Requires="a14">
          <p:sp>
            <p:nvSpPr>
              <p:cNvPr id="8" name="文本框 7"/>
              <p:cNvSpPr txBox="1"/>
              <p:nvPr/>
            </p:nvSpPr>
            <p:spPr>
              <a:xfrm>
                <a:off x="712557" y="4351565"/>
                <a:ext cx="2195878" cy="6744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Sub>
                            </m:e>
                          </m:d>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den>
                      </m:f>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712557" y="4351565"/>
                <a:ext cx="2195878" cy="67448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179427" y="4351565"/>
                <a:ext cx="1851917" cy="721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sub>
                              </m:sSub>
                            </m:e>
                          </m:d>
                        </m:num>
                        <m:den>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𝑐</m:t>
                                  </m:r>
                                </m:sub>
                              </m:sSub>
                            </m:e>
                          </m:d>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5179427" y="4351565"/>
                <a:ext cx="1851917" cy="7219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717233" y="4351565"/>
                <a:ext cx="1039002" cy="664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e>
                          </m:d>
                          <m:r>
                            <a:rPr lang="en-US" altLang="zh-CN" b="0" i="1" smtClean="0">
                              <a:latin typeface="Cambria Math" panose="02040503050406030204" pitchFamily="18" charset="0"/>
                            </a:rPr>
                            <m:t>+1</m:t>
                          </m:r>
                        </m:num>
                        <m:den>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𝐷</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𝑁</m:t>
                          </m:r>
                        </m:den>
                      </m:f>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717233" y="4351565"/>
                <a:ext cx="1039002" cy="66499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245300" y="4351565"/>
                <a:ext cx="1253035" cy="722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sub>
                              </m:sSub>
                            </m:e>
                          </m:d>
                          <m:r>
                            <a:rPr lang="en-US" altLang="zh-CN" i="1" dirty="0">
                              <a:latin typeface="Cambria Math" panose="02040503050406030204" pitchFamily="18" charset="0"/>
                            </a:rPr>
                            <m:t>+1</m:t>
                          </m:r>
                        </m:num>
                        <m:den>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𝑐</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en>
                      </m:f>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7245300" y="4351565"/>
                <a:ext cx="1253035" cy="722057"/>
              </a:xfrm>
              <a:prstGeom prst="rect">
                <a:avLst/>
              </a:prstGeom>
              <a:blipFill>
                <a:blip r:embed="rId6"/>
                <a:stretch>
                  <a:fillRect/>
                </a:stretch>
              </a:blipFill>
            </p:spPr>
            <p:txBody>
              <a:bodyPr/>
              <a:lstStyle/>
              <a:p>
                <a:r>
                  <a:rPr lang="zh-CN" altLang="en-US">
                    <a:noFill/>
                  </a:rPr>
                  <a:t> </a:t>
                </a:r>
              </a:p>
            </p:txBody>
          </p:sp>
        </mc:Fallback>
      </mc:AlternateContent>
      <p:sp>
        <p:nvSpPr>
          <p:cNvPr id="12" name="右箭头 11"/>
          <p:cNvSpPr/>
          <p:nvPr/>
        </p:nvSpPr>
        <p:spPr>
          <a:xfrm>
            <a:off x="2503277" y="4562679"/>
            <a:ext cx="228189" cy="290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7054054" y="4607129"/>
            <a:ext cx="228189" cy="290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548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521069" y="5635869"/>
            <a:ext cx="6260123" cy="659423"/>
          </a:xfrm>
          <a:prstGeom prst="rect">
            <a:avLst/>
          </a:prstGeom>
          <a:solidFill>
            <a:schemeClr val="accent2">
              <a:lumMod val="20000"/>
              <a:lumOff val="80000"/>
            </a:schemeClr>
          </a:solidFill>
          <a:ln w="28575">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latin typeface="Verdana" charset="0"/>
                <a:ea typeface="Verdana" charset="0"/>
                <a:cs typeface="Verdana" charset="0"/>
              </a:rPr>
              <a:t>半朴素贝叶斯分类器</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latin typeface="+mn-ea"/>
                  </a:rPr>
                  <a:t>为了降低贝叶斯公式中估计后验概率的困难，朴素贝叶斯分类器采用的属性条件独立性假设；对属性条件独立假设记性一定程度的放松，由此产生了一类称为“半朴素贝叶斯分类器”</a:t>
                </a:r>
                <a:r>
                  <a:rPr lang="en-US" altLang="zh-CN" sz="2000" dirty="0">
                    <a:latin typeface="+mn-ea"/>
                  </a:rPr>
                  <a:t> (</a:t>
                </a:r>
                <a:r>
                  <a:rPr lang="en-US" altLang="zh-CN" dirty="0">
                    <a:latin typeface="Verdana" charset="0"/>
                    <a:ea typeface="Verdana" charset="0"/>
                    <a:cs typeface="Verdana" charset="0"/>
                  </a:rPr>
                  <a:t>semi-naïve Bayes classifiers</a:t>
                </a:r>
                <a:r>
                  <a:rPr lang="en-US" altLang="zh-CN" sz="2000" dirty="0">
                    <a:latin typeface="+mn-ea"/>
                  </a:rPr>
                  <a:t>)</a:t>
                </a:r>
                <a:endParaRPr lang="zh-CN" altLang="en-US" dirty="0"/>
              </a:p>
              <a:p>
                <a:r>
                  <a:rPr lang="zh-CN" altLang="en-US" dirty="0"/>
                  <a:t>半朴素贝叶斯分类器最常用的一种策略：“独依赖估计”</a:t>
                </a:r>
                <a:r>
                  <a:rPr lang="en-US" altLang="zh-CN" dirty="0"/>
                  <a:t>(One-Dependent Estimator,</a:t>
                </a:r>
                <a:r>
                  <a:rPr lang="zh-CN" altLang="en-US" dirty="0"/>
                  <a:t>简称</a:t>
                </a:r>
                <a:r>
                  <a:rPr lang="en-US" altLang="zh-CN" dirty="0"/>
                  <a:t>ODE)</a:t>
                </a:r>
                <a:r>
                  <a:rPr lang="zh-CN" altLang="en-US" dirty="0"/>
                  <a:t>，假设每个属性在类别之外最多仅依赖一个其他属性，即</a:t>
                </a:r>
                <a:endParaRPr lang="en-US" altLang="zh-CN" dirty="0"/>
              </a:p>
              <a:p>
                <a:endParaRPr lang="en-US" altLang="zh-CN" dirty="0"/>
              </a:p>
              <a:p>
                <a:endParaRPr lang="en-US" altLang="zh-CN" dirty="0"/>
              </a:p>
              <a:p>
                <a:pPr lvl="1"/>
                <a:r>
                  <a:rPr lang="zh-CN" altLang="en-US" dirty="0"/>
                  <a:t>其中</a:t>
                </a:r>
                <a14:m>
                  <m:oMath xmlns:m="http://schemas.openxmlformats.org/officeDocument/2006/math">
                    <m:r>
                      <a:rPr lang="en-US" altLang="zh-CN" b="0" i="1" smtClean="0">
                        <a:latin typeface="Cambria Math" panose="02040503050406030204" pitchFamily="18" charset="0"/>
                      </a:rPr>
                      <m:t>𝑝</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为属性</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oMath>
                </a14:m>
                <a:r>
                  <a:rPr lang="zh-CN" altLang="en-US" dirty="0"/>
                  <a:t>所依赖的属性，称为</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oMath>
                </a14:m>
                <a:r>
                  <a:rPr lang="zh-CN" altLang="en-US" dirty="0"/>
                  <a:t>的父属性</a:t>
                </a:r>
                <a:endParaRPr lang="en-US" altLang="zh-CN" dirty="0"/>
              </a:p>
              <a:p>
                <a:pPr lvl="1"/>
                <a:endParaRPr lang="en-US" altLang="zh-CN" dirty="0"/>
              </a:p>
              <a:p>
                <a:r>
                  <a:rPr lang="zh-CN" altLang="en-US" dirty="0"/>
                  <a:t>对每个属性</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oMath>
                </a14:m>
                <a:r>
                  <a:rPr lang="zh-CN" altLang="en-US" dirty="0"/>
                  <a:t>，若其父属性 </a:t>
                </a:r>
                <a14:m>
                  <m:oMath xmlns:m="http://schemas.openxmlformats.org/officeDocument/2006/math">
                    <m:r>
                      <a:rPr lang="en-US" altLang="zh-CN" i="1">
                        <a:latin typeface="Cambria Math" panose="02040503050406030204" pitchFamily="18" charset="0"/>
                      </a:rPr>
                      <m:t>𝑝</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oMath>
                </a14:m>
                <a:r>
                  <a:rPr lang="zh-CN" altLang="en-US" dirty="0"/>
                  <a:t>已知，则可估计概值</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e>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𝑝</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e>
                    </m:d>
                  </m:oMath>
                </a14:m>
                <a:r>
                  <a:rPr lang="zh-CN" altLang="en-US" dirty="0"/>
                  <a:t>，</a:t>
                </a:r>
                <a:endParaRPr lang="en-US" altLang="zh-CN" dirty="0"/>
              </a:p>
              <a:p>
                <a:endParaRPr lang="en-US" altLang="zh-CN" dirty="0"/>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236" r="-432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967201" y="3579632"/>
                <a:ext cx="3209597" cy="8769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d>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𝑑</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e>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𝑝</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e>
                          </m:d>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967201" y="3579632"/>
                <a:ext cx="3209597" cy="876907"/>
              </a:xfrm>
              <a:prstGeom prst="rect">
                <a:avLst/>
              </a:prstGeom>
              <a:blipFill>
                <a:blip r:embed="rId3"/>
                <a:stretch>
                  <a:fillRect/>
                </a:stretch>
              </a:blipFill>
            </p:spPr>
            <p:txBody>
              <a:bodyPr/>
              <a:lstStyle/>
              <a:p>
                <a:r>
                  <a:rPr lang="zh-CN" altLang="en-US">
                    <a:noFill/>
                  </a:rPr>
                  <a:t> </a:t>
                </a:r>
              </a:p>
            </p:txBody>
          </p:sp>
        </mc:Fallback>
      </mc:AlternateContent>
      <p:sp>
        <p:nvSpPr>
          <p:cNvPr id="8" name="矩形 7"/>
          <p:cNvSpPr/>
          <p:nvPr/>
        </p:nvSpPr>
        <p:spPr>
          <a:xfrm>
            <a:off x="1738317" y="5768308"/>
            <a:ext cx="5743937" cy="415498"/>
          </a:xfrm>
          <a:prstGeom prst="rect">
            <a:avLst/>
          </a:prstGeom>
        </p:spPr>
        <p:txBody>
          <a:bodyPr wrap="square">
            <a:spAutoFit/>
          </a:bodyPr>
          <a:lstStyle/>
          <a:p>
            <a:r>
              <a:rPr lang="zh-CN" altLang="en-US" sz="2100" dirty="0"/>
              <a:t>问题的关键转化为如何确定每个属性的父属性</a:t>
            </a:r>
          </a:p>
        </p:txBody>
      </p:sp>
    </p:spTree>
    <p:extLst>
      <p:ext uri="{BB962C8B-B14F-4D97-AF65-F5344CB8AC3E}">
        <p14:creationId xmlns:p14="http://schemas.microsoft.com/office/powerpoint/2010/main" val="425664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Verdana" charset="0"/>
                <a:ea typeface="Verdana" charset="0"/>
                <a:cs typeface="Verdana" charset="0"/>
              </a:rPr>
              <a:t>半朴素贝叶斯分类器</a:t>
            </a:r>
            <a:endParaRPr lang="zh-CN" altLang="en-US" dirty="0"/>
          </a:p>
        </p:txBody>
      </p:sp>
      <p:sp>
        <p:nvSpPr>
          <p:cNvPr id="3" name="内容占位符 2"/>
          <p:cNvSpPr>
            <a:spLocks noGrp="1"/>
          </p:cNvSpPr>
          <p:nvPr>
            <p:ph idx="1"/>
          </p:nvPr>
        </p:nvSpPr>
        <p:spPr/>
        <p:txBody>
          <a:bodyPr/>
          <a:lstStyle/>
          <a:p>
            <a:pPr marL="171450" lvl="1">
              <a:spcBef>
                <a:spcPts val="750"/>
              </a:spcBef>
            </a:pPr>
            <a:r>
              <a:rPr lang="zh-CN" altLang="en-US" sz="2200" dirty="0">
                <a:latin typeface="+mn-ea"/>
                <a:cs typeface="Times"/>
              </a:rPr>
              <a:t>最直接的做法是假设所有属性都依赖于同一属性，称为“超父” </a:t>
            </a:r>
            <a:r>
              <a:rPr lang="en-US" altLang="zh-CN" sz="2200" dirty="0">
                <a:latin typeface="+mn-ea"/>
                <a:cs typeface="Times"/>
              </a:rPr>
              <a:t>(super-</a:t>
            </a:r>
            <a:r>
              <a:rPr lang="en-US" altLang="zh-CN" sz="2200" dirty="0" err="1">
                <a:latin typeface="+mn-ea"/>
                <a:cs typeface="Times"/>
              </a:rPr>
              <a:t>parenet</a:t>
            </a:r>
            <a:r>
              <a:rPr lang="en-US" altLang="zh-CN" sz="2200" dirty="0">
                <a:latin typeface="+mn-ea"/>
                <a:cs typeface="Times"/>
              </a:rPr>
              <a:t>)</a:t>
            </a:r>
            <a:r>
              <a:rPr lang="zh-CN" altLang="en-US" sz="2200" dirty="0">
                <a:latin typeface="+mn-ea"/>
                <a:cs typeface="Times"/>
              </a:rPr>
              <a:t>，然后通过交叉验证等模型选择方法来确定超父属性，由此形成了</a:t>
            </a:r>
            <a:r>
              <a:rPr lang="en-US" altLang="zh-CN" sz="2200" dirty="0">
                <a:latin typeface="+mn-ea"/>
                <a:cs typeface="Times"/>
              </a:rPr>
              <a:t>SPODE</a:t>
            </a:r>
            <a:r>
              <a:rPr lang="zh-CN" altLang="en-US" sz="2200" dirty="0">
                <a:latin typeface="+mn-ea"/>
                <a:cs typeface="Times"/>
              </a:rPr>
              <a:t> </a:t>
            </a:r>
            <a:r>
              <a:rPr lang="en-US" altLang="zh-CN" sz="2200" dirty="0">
                <a:latin typeface="+mn-ea"/>
                <a:cs typeface="Times"/>
              </a:rPr>
              <a:t>(Super-Parent ODE)</a:t>
            </a:r>
            <a:r>
              <a:rPr lang="zh-CN" altLang="en-US" sz="2200" dirty="0">
                <a:latin typeface="+mn-ea"/>
                <a:cs typeface="Times"/>
              </a:rPr>
              <a:t>方法。</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22</a:t>
            </a:fld>
            <a:endParaRPr lang="zh-CN" altLang="en-US"/>
          </a:p>
        </p:txBody>
      </p:sp>
      <p:pic>
        <p:nvPicPr>
          <p:cNvPr id="7" name="图片 6"/>
          <p:cNvPicPr>
            <a:picLocks noChangeAspect="1"/>
          </p:cNvPicPr>
          <p:nvPr/>
        </p:nvPicPr>
        <p:blipFill rotWithShape="1">
          <a:blip r:embed="rId2"/>
          <a:srcRect r="35681"/>
          <a:stretch/>
        </p:blipFill>
        <p:spPr>
          <a:xfrm>
            <a:off x="2153041" y="2884104"/>
            <a:ext cx="4748927" cy="1777276"/>
          </a:xfrm>
          <a:prstGeom prst="rect">
            <a:avLst/>
          </a:prstGeom>
        </p:spPr>
      </p:pic>
      <p:sp>
        <p:nvSpPr>
          <p:cNvPr id="9" name="圆角矩形标注 8"/>
          <p:cNvSpPr/>
          <p:nvPr/>
        </p:nvSpPr>
        <p:spPr>
          <a:xfrm>
            <a:off x="3802640" y="4549443"/>
            <a:ext cx="1266092" cy="495684"/>
          </a:xfrm>
          <a:prstGeom prst="wedgeRoundRectCallout">
            <a:avLst>
              <a:gd name="adj1" fmla="val 28472"/>
              <a:gd name="adj2" fmla="val -1151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899272" y="4614251"/>
            <a:ext cx="1107996" cy="369332"/>
          </a:xfrm>
          <a:prstGeom prst="rect">
            <a:avLst/>
          </a:prstGeom>
        </p:spPr>
        <p:txBody>
          <a:bodyPr wrap="none">
            <a:spAutoFit/>
          </a:bodyPr>
          <a:lstStyle/>
          <a:p>
            <a:pPr marL="0" lvl="2">
              <a:spcBef>
                <a:spcPts val="1000"/>
              </a:spcBef>
              <a:buSzPct val="120000"/>
            </a:pPr>
            <a:r>
              <a:rPr lang="zh-CN" altLang="en-US" dirty="0">
                <a:latin typeface="+mn-ea"/>
                <a:cs typeface="Times"/>
              </a:rPr>
              <a:t>超父属性</a:t>
            </a:r>
          </a:p>
        </p:txBody>
      </p:sp>
    </p:spTree>
    <p:extLst>
      <p:ext uri="{BB962C8B-B14F-4D97-AF65-F5344CB8AC3E}">
        <p14:creationId xmlns:p14="http://schemas.microsoft.com/office/powerpoint/2010/main" val="302099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Verdana" charset="0"/>
                <a:ea typeface="Verdana" charset="0"/>
                <a:cs typeface="Verdana" charset="0"/>
              </a:rPr>
              <a:t>半朴素贝叶斯分类器</a:t>
            </a:r>
            <a:endParaRPr lang="zh-CN" altLang="en-US" dirty="0"/>
          </a:p>
        </p:txBody>
      </p:sp>
      <p:sp>
        <p:nvSpPr>
          <p:cNvPr id="3" name="内容占位符 2"/>
          <p:cNvSpPr>
            <a:spLocks noGrp="1"/>
          </p:cNvSpPr>
          <p:nvPr>
            <p:ph idx="1"/>
          </p:nvPr>
        </p:nvSpPr>
        <p:spPr/>
        <p:txBody>
          <a:bodyPr/>
          <a:lstStyle/>
          <a:p>
            <a:r>
              <a:rPr lang="en-US" altLang="zh-CN" sz="2000" dirty="0">
                <a:latin typeface="+mn-ea"/>
                <a:cs typeface="Times"/>
              </a:rPr>
              <a:t>TAN (Tree augmented Naïve Bayes) [Friedman et al., 1997]</a:t>
            </a:r>
            <a:r>
              <a:rPr lang="zh-CN" altLang="en-US" sz="2000" dirty="0">
                <a:latin typeface="+mn-ea"/>
                <a:cs typeface="Times"/>
              </a:rPr>
              <a:t> 则在最大带权生成树 </a:t>
            </a:r>
            <a:r>
              <a:rPr lang="en-US" altLang="zh-CN" sz="2000" dirty="0">
                <a:latin typeface="+mn-ea"/>
                <a:cs typeface="Times"/>
              </a:rPr>
              <a:t>(Maximum</a:t>
            </a:r>
            <a:r>
              <a:rPr lang="zh-CN" altLang="en-US" sz="2000" dirty="0">
                <a:latin typeface="+mn-ea"/>
                <a:cs typeface="Times"/>
              </a:rPr>
              <a:t> </a:t>
            </a:r>
            <a:r>
              <a:rPr lang="en-US" altLang="zh-CN" sz="2000" dirty="0">
                <a:latin typeface="+mn-ea"/>
                <a:cs typeface="Times"/>
              </a:rPr>
              <a:t>weighted</a:t>
            </a:r>
            <a:r>
              <a:rPr lang="zh-CN" altLang="en-US" sz="2000" dirty="0">
                <a:latin typeface="+mn-ea"/>
                <a:cs typeface="Times"/>
              </a:rPr>
              <a:t> </a:t>
            </a:r>
            <a:r>
              <a:rPr lang="en-US" altLang="zh-CN" sz="2000" dirty="0">
                <a:latin typeface="+mn-ea"/>
                <a:cs typeface="Times"/>
              </a:rPr>
              <a:t>spanning tree)</a:t>
            </a:r>
            <a:r>
              <a:rPr lang="zh-CN" altLang="en-US" sz="2000" dirty="0">
                <a:latin typeface="+mn-ea"/>
                <a:cs typeface="Times"/>
              </a:rPr>
              <a:t> 算法 </a:t>
            </a:r>
            <a:r>
              <a:rPr lang="en-US" altLang="zh-CN" sz="2000" dirty="0">
                <a:latin typeface="+mn-ea"/>
                <a:cs typeface="Times"/>
              </a:rPr>
              <a:t>[Chow and  Liu, 1968]</a:t>
            </a:r>
            <a:r>
              <a:rPr lang="zh-CN" altLang="en-US" sz="2000" dirty="0">
                <a:latin typeface="+mn-ea"/>
                <a:cs typeface="Times"/>
              </a:rPr>
              <a:t> 的基础上，通过以下步骤将属性间依赖关系简约为</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23</a:t>
            </a:fld>
            <a:endParaRPr lang="zh-CN" altLang="en-US"/>
          </a:p>
        </p:txBody>
      </p:sp>
      <p:pic>
        <p:nvPicPr>
          <p:cNvPr id="7" name="图片 6"/>
          <p:cNvPicPr>
            <a:picLocks noChangeAspect="1"/>
          </p:cNvPicPr>
          <p:nvPr/>
        </p:nvPicPr>
        <p:blipFill rotWithShape="1">
          <a:blip r:embed="rId2"/>
          <a:srcRect r="69842"/>
          <a:stretch/>
        </p:blipFill>
        <p:spPr>
          <a:xfrm>
            <a:off x="2249756" y="2584949"/>
            <a:ext cx="2226720" cy="1777276"/>
          </a:xfrm>
          <a:prstGeom prst="rect">
            <a:avLst/>
          </a:prstGeom>
        </p:spPr>
      </p:pic>
      <p:pic>
        <p:nvPicPr>
          <p:cNvPr id="8" name="图片 7"/>
          <p:cNvPicPr>
            <a:picLocks noChangeAspect="1"/>
          </p:cNvPicPr>
          <p:nvPr/>
        </p:nvPicPr>
        <p:blipFill rotWithShape="1">
          <a:blip r:embed="rId2"/>
          <a:srcRect l="67815"/>
          <a:stretch/>
        </p:blipFill>
        <p:spPr>
          <a:xfrm>
            <a:off x="4668715" y="2584949"/>
            <a:ext cx="2376329" cy="1777276"/>
          </a:xfrm>
          <a:prstGeom prst="rect">
            <a:avLst/>
          </a:prstGeom>
        </p:spPr>
      </p:pic>
      <p:sp>
        <p:nvSpPr>
          <p:cNvPr id="10" name="矩形 9"/>
          <p:cNvSpPr/>
          <p:nvPr/>
        </p:nvSpPr>
        <p:spPr>
          <a:xfrm>
            <a:off x="1245296" y="4503769"/>
            <a:ext cx="7121770" cy="2086725"/>
          </a:xfrm>
          <a:prstGeom prst="rect">
            <a:avLst/>
          </a:prstGeom>
        </p:spPr>
        <p:txBody>
          <a:bodyPr wrap="square">
            <a:spAutoFit/>
          </a:bodyPr>
          <a:lstStyle/>
          <a:p>
            <a:pPr marL="285750" lvl="1" indent="-285750">
              <a:lnSpc>
                <a:spcPct val="120000"/>
              </a:lnSpc>
              <a:buFont typeface="Arial" panose="020B0604020202020204" pitchFamily="34" charset="0"/>
              <a:buChar char="•"/>
            </a:pPr>
            <a:r>
              <a:rPr lang="zh-CN" altLang="en-US" dirty="0">
                <a:latin typeface="+mn-ea"/>
                <a:cs typeface="Times"/>
              </a:rPr>
              <a:t>计算任意两个属性之间的条件互信息</a:t>
            </a:r>
          </a:p>
          <a:p>
            <a:pPr marL="0" lvl="1">
              <a:lnSpc>
                <a:spcPct val="120000"/>
              </a:lnSpc>
            </a:pPr>
            <a:endParaRPr lang="en-US" altLang="zh-CN" dirty="0">
              <a:latin typeface="+mn-ea"/>
              <a:cs typeface="宋体"/>
            </a:endParaRPr>
          </a:p>
          <a:p>
            <a:pPr marL="285750" lvl="1" indent="-285750">
              <a:lnSpc>
                <a:spcPct val="120000"/>
              </a:lnSpc>
              <a:buFont typeface="Arial" panose="020B0604020202020204" pitchFamily="34" charset="0"/>
              <a:buChar char="•"/>
            </a:pPr>
            <a:endParaRPr lang="en-US" altLang="zh-CN" dirty="0">
              <a:latin typeface="+mn-ea"/>
              <a:cs typeface="宋体"/>
            </a:endParaRPr>
          </a:p>
          <a:p>
            <a:pPr marL="285750" lvl="1" indent="-285750">
              <a:lnSpc>
                <a:spcPct val="120000"/>
              </a:lnSpc>
              <a:buFont typeface="Arial" panose="020B0604020202020204" pitchFamily="34" charset="0"/>
              <a:buChar char="•"/>
            </a:pPr>
            <a:r>
              <a:rPr lang="zh-CN" altLang="en-US" dirty="0">
                <a:latin typeface="+mn-ea"/>
                <a:cs typeface="宋体"/>
              </a:rPr>
              <a:t>以属性为结点构建完全图，任意两个结点之间边的权重</a:t>
            </a:r>
            <a:r>
              <a:rPr lang="zh-CN" altLang="en-US">
                <a:latin typeface="+mn-ea"/>
                <a:cs typeface="宋体"/>
              </a:rPr>
              <a:t>设为互信息</a:t>
            </a:r>
            <a:endParaRPr lang="zh-CN" altLang="en-US" dirty="0">
              <a:latin typeface="+mn-ea"/>
              <a:cs typeface="宋体"/>
            </a:endParaRPr>
          </a:p>
          <a:p>
            <a:pPr marL="285750" lvl="1" indent="-285750">
              <a:lnSpc>
                <a:spcPct val="120000"/>
              </a:lnSpc>
              <a:buFont typeface="Arial" panose="020B0604020202020204" pitchFamily="34" charset="0"/>
              <a:buChar char="•"/>
            </a:pPr>
            <a:r>
              <a:rPr lang="zh-CN" altLang="en-US" dirty="0"/>
              <a:t>构建此完全图的最大带权生成树，挑选根变量，将边设为有向；</a:t>
            </a:r>
          </a:p>
          <a:p>
            <a:pPr marL="285750" lvl="1" indent="-285750">
              <a:lnSpc>
                <a:spcPct val="120000"/>
              </a:lnSpc>
              <a:buFont typeface="Arial" panose="020B0604020202020204" pitchFamily="34" charset="0"/>
              <a:buChar char="•"/>
            </a:pPr>
            <a:r>
              <a:rPr lang="zh-CN" altLang="en-US" dirty="0"/>
              <a:t>加入类别节点</a:t>
            </a:r>
            <a:r>
              <a:rPr lang="en-US" altLang="zh-CN" dirty="0"/>
              <a:t>y</a:t>
            </a:r>
            <a:r>
              <a:rPr lang="zh-CN" altLang="en-US" dirty="0"/>
              <a:t>，增加从</a:t>
            </a:r>
            <a:r>
              <a:rPr lang="en-US" altLang="zh-CN" dirty="0"/>
              <a:t>y</a:t>
            </a:r>
            <a:r>
              <a:rPr lang="zh-CN" altLang="en-US" dirty="0"/>
              <a:t>到每个属性的有向边。</a:t>
            </a:r>
            <a:endParaRPr lang="en-US" altLang="zh-CN" dirty="0"/>
          </a:p>
        </p:txBody>
      </p:sp>
      <mc:AlternateContent xmlns:mc="http://schemas.openxmlformats.org/markup-compatibility/2006" xmlns:a14="http://schemas.microsoft.com/office/drawing/2010/main">
        <mc:Choice Requires="a14">
          <p:sp>
            <p:nvSpPr>
              <p:cNvPr id="11" name="文本框 10"/>
              <p:cNvSpPr txBox="1"/>
              <p:nvPr/>
            </p:nvSpPr>
            <p:spPr>
              <a:xfrm>
                <a:off x="2099024" y="4802579"/>
                <a:ext cx="5797934" cy="662489"/>
              </a:xfrm>
              <a:prstGeom prst="rect">
                <a:avLst/>
              </a:prstGeom>
              <a:noFill/>
            </p:spPr>
            <p:txBody>
              <a:bodyPr wrap="square" rtlCol="0">
                <a:spAutoFit/>
              </a:bodyPr>
              <a:lstStyle/>
              <a:p>
                <a:r>
                  <a:rPr lang="en-US" altLang="zh-CN" b="0" dirty="0"/>
                  <a:t> </a:t>
                </a:r>
                <a14:m>
                  <m:oMath xmlns:m="http://schemas.openxmlformats.org/officeDocument/2006/math">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𝒴</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e>
                    </m:nary>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e>
                                <m:r>
                                  <a:rPr lang="en-US" altLang="zh-CN" b="0" i="1" smtClean="0">
                                    <a:latin typeface="Cambria Math" panose="02040503050406030204" pitchFamily="18" charset="0"/>
                                  </a:rPr>
                                  <m:t>𝑐</m:t>
                                </m:r>
                              </m:e>
                            </m:d>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𝑐</m:t>
                                </m:r>
                              </m:e>
                            </m:d>
                          </m:den>
                        </m:f>
                      </m:e>
                    </m:func>
                  </m:oMath>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099024" y="4802579"/>
                <a:ext cx="5797934" cy="66248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239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Verdana" charset="0"/>
                <a:ea typeface="Verdana" charset="0"/>
                <a:cs typeface="Verdana" charset="0"/>
              </a:rPr>
              <a:t>半朴素贝叶斯分类器</a:t>
            </a:r>
            <a:endParaRPr lang="zh-CN" altLang="en-US" dirty="0"/>
          </a:p>
        </p:txBody>
      </p:sp>
      <p:sp>
        <p:nvSpPr>
          <p:cNvPr id="3" name="内容占位符 2"/>
          <p:cNvSpPr>
            <a:spLocks noGrp="1"/>
          </p:cNvSpPr>
          <p:nvPr>
            <p:ph idx="1"/>
          </p:nvPr>
        </p:nvSpPr>
        <p:spPr/>
        <p:txBody>
          <a:bodyPr/>
          <a:lstStyle/>
          <a:p>
            <a:pPr marL="171450" lvl="1">
              <a:spcBef>
                <a:spcPts val="750"/>
              </a:spcBef>
            </a:pPr>
            <a:r>
              <a:rPr lang="en-US" altLang="zh-CN" sz="2200">
                <a:latin typeface="Verdana" charset="0"/>
                <a:ea typeface="Verdana" charset="0"/>
                <a:cs typeface="Verdana" charset="0"/>
              </a:rPr>
              <a:t>AODE (Averaged One-Dependent Estimator) [Webb et al. 2005]</a:t>
            </a:r>
            <a:r>
              <a:rPr lang="zh-CN" altLang="en-US" sz="2200">
                <a:latin typeface="Verdana" charset="0"/>
                <a:ea typeface="Verdana" charset="0"/>
                <a:cs typeface="Verdana" charset="0"/>
              </a:rPr>
              <a:t> 是一种基于集成学习机制、更为强大的分类器。</a:t>
            </a:r>
            <a:endParaRPr kumimoji="1" lang="zh-CN" altLang="en-US" sz="2200"/>
          </a:p>
          <a:p>
            <a:pPr lvl="1"/>
            <a:r>
              <a:rPr lang="zh-CN" altLang="en-US"/>
              <a:t>尝试将每个属性作为超父构建 </a:t>
            </a:r>
            <a:r>
              <a:rPr lang="en-US" altLang="zh-CN"/>
              <a:t>SPODE</a:t>
            </a:r>
            <a:endParaRPr lang="zh-CN" altLang="en-US"/>
          </a:p>
          <a:p>
            <a:pPr lvl="1"/>
            <a:r>
              <a:rPr lang="zh-CN" altLang="en-US"/>
              <a:t>将具有足够训练数据支撑的</a:t>
            </a:r>
            <a:r>
              <a:rPr lang="en-US" altLang="zh-CN"/>
              <a:t>SPODE</a:t>
            </a:r>
            <a:r>
              <a:rPr lang="zh-CN" altLang="en-US"/>
              <a:t>集群起来作为最终结果</a:t>
            </a:r>
          </a:p>
          <a:p>
            <a:pPr lvl="1"/>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24</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383414" y="2921296"/>
                <a:ext cx="4218911" cy="10270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e>
                          <m:r>
                            <a:rPr lang="en-US" altLang="zh-CN" b="1" i="1">
                              <a:latin typeface="Cambria Math" panose="02040503050406030204" pitchFamily="18" charset="0"/>
                            </a:rPr>
                            <m:t>𝒙</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m:t>
                              </m:r>
                            </m:sup>
                          </m:sSup>
                        </m:sub>
                        <m:sup>
                          <m:r>
                            <a:rPr lang="en-US" altLang="zh-CN" i="1">
                              <a:latin typeface="Cambria Math" panose="02040503050406030204" pitchFamily="18" charset="0"/>
                            </a:rPr>
                            <m:t>𝑑</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𝑐</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𝑗</m:t>
                              </m:r>
                            </m:sub>
                            <m:sup>
                              <m:r>
                                <a:rPr lang="en-US" altLang="zh-CN" i="1">
                                  <a:latin typeface="Cambria Math" panose="02040503050406030204" pitchFamily="18" charset="0"/>
                                </a:rPr>
                                <m:t>𝑑</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e>
                                  <m:r>
                                    <a:rPr lang="en-US" altLang="zh-CN" i="1">
                                      <a:latin typeface="Cambria Math" panose="02040503050406030204" pitchFamily="18" charset="0"/>
                                    </a:rPr>
                                    <m:t>𝑐</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nary>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383414" y="2921296"/>
                <a:ext cx="4218911" cy="102707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018549" y="4049863"/>
                <a:ext cx="6682155" cy="396519"/>
              </a:xfrm>
              <a:prstGeom prst="rect">
                <a:avLst/>
              </a:prstGeom>
            </p:spPr>
            <p:txBody>
              <a:bodyPr wrap="square">
                <a:spAutoFit/>
              </a:bodyPr>
              <a:lstStyle/>
              <a:p>
                <a:pPr marL="0" lvl="1" indent="0">
                  <a:buNone/>
                </a:pPr>
                <a:r>
                  <a:rPr lang="zh-CN" altLang="en-US" dirty="0"/>
                  <a:t>其中，</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𝐷</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sub>
                    </m:sSub>
                  </m:oMath>
                </a14:m>
                <a:r>
                  <a:rPr lang="zh-CN" altLang="en-US" dirty="0"/>
                  <a:t>是在第</a:t>
                </a:r>
                <a14:m>
                  <m:oMath xmlns:m="http://schemas.openxmlformats.org/officeDocument/2006/math">
                    <m:r>
                      <a:rPr lang="en-US" altLang="zh-CN" b="0" i="1" dirty="0" smtClean="0">
                        <a:latin typeface="Cambria Math" panose="02040503050406030204" pitchFamily="18" charset="0"/>
                      </a:rPr>
                      <m:t>𝑖</m:t>
                    </m:r>
                  </m:oMath>
                </a14:m>
                <a:r>
                  <a:rPr lang="zh-CN" altLang="en-US" dirty="0"/>
                  <a:t>个属性上取值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的样本的集合，</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m:t>
                        </m:r>
                      </m:sup>
                    </m:sSup>
                  </m:oMath>
                </a14:m>
                <a:r>
                  <a:rPr lang="zh-CN" altLang="en-US" dirty="0"/>
                  <a:t>为阈值常数</a:t>
                </a:r>
              </a:p>
            </p:txBody>
          </p:sp>
        </mc:Choice>
        <mc:Fallback xmlns="">
          <p:sp>
            <p:nvSpPr>
              <p:cNvPr id="8" name="矩形 7"/>
              <p:cNvSpPr>
                <a:spLocks noRot="1" noChangeAspect="1" noMove="1" noResize="1" noEditPoints="1" noAdjustHandles="1" noChangeArrowheads="1" noChangeShapeType="1" noTextEdit="1"/>
              </p:cNvSpPr>
              <p:nvPr/>
            </p:nvSpPr>
            <p:spPr>
              <a:xfrm>
                <a:off x="1018549" y="4049863"/>
                <a:ext cx="6682155" cy="396519"/>
              </a:xfrm>
              <a:prstGeom prst="rect">
                <a:avLst/>
              </a:prstGeom>
              <a:blipFill>
                <a:blip r:embed="rId3"/>
                <a:stretch>
                  <a:fillRect l="-730" t="-7692"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521068" y="4543892"/>
                <a:ext cx="2533386" cy="722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sub>
                              </m:sSub>
                            </m:e>
                          </m:d>
                          <m:r>
                            <a:rPr lang="en-US" altLang="zh-CN" i="1" dirty="0">
                              <a:latin typeface="Cambria Math" panose="02040503050406030204" pitchFamily="18" charset="0"/>
                            </a:rPr>
                            <m:t>+1</m:t>
                          </m:r>
                        </m:num>
                        <m:den>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𝐷</m:t>
                              </m:r>
                            </m:e>
                          </m:d>
                          <m:r>
                            <a:rPr lang="en-US" altLang="zh-CN" i="1">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en>
                      </m:f>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521068" y="4543892"/>
                <a:ext cx="2533386" cy="72205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492869" y="4470636"/>
                <a:ext cx="2763769" cy="8685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𝑗</m:t>
                                      </m:r>
                                    </m:sub>
                                  </m:sSub>
                                </m:sub>
                              </m:sSub>
                            </m:e>
                          </m:d>
                          <m:r>
                            <a:rPr lang="en-US" altLang="zh-CN" i="1" dirty="0">
                              <a:latin typeface="Cambria Math" panose="02040503050406030204" pitchFamily="18" charset="0"/>
                            </a:rPr>
                            <m:t>+1</m:t>
                          </m:r>
                        </m:num>
                        <m:den>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𝑗</m:t>
                              </m:r>
                            </m:sub>
                          </m:sSub>
                        </m:den>
                      </m:f>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492869" y="4470636"/>
                <a:ext cx="2763769" cy="86857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56999" y="5439944"/>
                <a:ext cx="8026518" cy="728533"/>
              </a:xfrm>
              <a:prstGeom prst="rect">
                <a:avLst/>
              </a:prstGeom>
            </p:spPr>
            <p:txBody>
              <a:bodyPr wrap="square">
                <a:spAutoFit/>
              </a:bodyPr>
              <a:lstStyle/>
              <a:p>
                <a:pPr marL="0" lvl="1" indent="0">
                  <a:buNone/>
                </a:pP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𝑖</m:t>
                        </m:r>
                      </m:sub>
                    </m:sSub>
                  </m:oMath>
                </a14:m>
                <a:r>
                  <a:rPr lang="zh-CN" altLang="en-US" dirty="0"/>
                  <a:t>是在第</a:t>
                </a:r>
                <a14:m>
                  <m:oMath xmlns:m="http://schemas.openxmlformats.org/officeDocument/2006/math">
                    <m:r>
                      <a:rPr lang="en-US" altLang="zh-CN" b="0" i="1" dirty="0" smtClean="0">
                        <a:latin typeface="Cambria Math" panose="02040503050406030204" pitchFamily="18" charset="0"/>
                      </a:rPr>
                      <m:t>𝑖</m:t>
                    </m:r>
                  </m:oMath>
                </a14:m>
                <a:r>
                  <a:rPr lang="zh-CN" altLang="en-US" dirty="0"/>
                  <a:t>个属性上取值数，</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sub>
                    </m:sSub>
                  </m:oMath>
                </a14:m>
                <a:r>
                  <a:rPr lang="zh-CN" altLang="en-US" dirty="0"/>
                  <a:t>是类别为 </a:t>
                </a:r>
                <a14:m>
                  <m:oMath xmlns:m="http://schemas.openxmlformats.org/officeDocument/2006/math">
                    <m:r>
                      <a:rPr lang="en-US" altLang="zh-CN" b="0" i="1" dirty="0" smtClean="0">
                        <a:latin typeface="Cambria Math" panose="02040503050406030204" pitchFamily="18" charset="0"/>
                      </a:rPr>
                      <m:t>𝑐</m:t>
                    </m:r>
                  </m:oMath>
                </a14:m>
                <a:r>
                  <a:rPr lang="zh-CN" altLang="en-US" dirty="0"/>
                  <a:t>且在第</a:t>
                </a:r>
                <a14:m>
                  <m:oMath xmlns:m="http://schemas.openxmlformats.org/officeDocument/2006/math">
                    <m:r>
                      <a:rPr lang="en-US" altLang="zh-CN" b="0" i="1" smtClean="0">
                        <a:latin typeface="Cambria Math" panose="02040503050406030204" pitchFamily="18" charset="0"/>
                      </a:rPr>
                      <m:t>𝑖</m:t>
                    </m:r>
                  </m:oMath>
                </a14:m>
                <a:r>
                  <a:rPr lang="zh-CN" altLang="en-US" dirty="0"/>
                  <a:t>个属性上取值为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oMath>
                </a14:m>
                <a:r>
                  <a:rPr lang="zh-CN" altLang="en-US" dirty="0"/>
                  <a:t> 的样本集合，</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𝑐</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𝑗</m:t>
                            </m:r>
                          </m:sub>
                        </m:sSub>
                      </m:sub>
                    </m:sSub>
                  </m:oMath>
                </a14:m>
                <a:r>
                  <a:rPr lang="zh-CN" altLang="en-US" dirty="0"/>
                  <a:t>是类别为 </a:t>
                </a:r>
                <a14:m>
                  <m:oMath xmlns:m="http://schemas.openxmlformats.org/officeDocument/2006/math">
                    <m:r>
                      <a:rPr lang="en-US" altLang="zh-CN" i="1" dirty="0">
                        <a:latin typeface="Cambria Math" panose="02040503050406030204" pitchFamily="18" charset="0"/>
                      </a:rPr>
                      <m:t>𝑐</m:t>
                    </m:r>
                  </m:oMath>
                </a14:m>
                <a:r>
                  <a:rPr lang="zh-CN" altLang="en-US" dirty="0"/>
                  <a:t>且在第</a:t>
                </a:r>
                <a14:m>
                  <m:oMath xmlns:m="http://schemas.openxmlformats.org/officeDocument/2006/math">
                    <m:r>
                      <a:rPr lang="en-US" altLang="zh-CN" i="1">
                        <a:latin typeface="Cambria Math" panose="02040503050406030204" pitchFamily="18" charset="0"/>
                      </a:rPr>
                      <m:t>𝑖</m:t>
                    </m:r>
                  </m:oMath>
                </a14:m>
                <a:r>
                  <a:rPr lang="zh-CN" altLang="en-US" dirty="0"/>
                  <a:t>和第</a:t>
                </a:r>
                <a14:m>
                  <m:oMath xmlns:m="http://schemas.openxmlformats.org/officeDocument/2006/math">
                    <m:r>
                      <a:rPr lang="en-US" altLang="zh-CN" i="1" dirty="0" smtClean="0">
                        <a:latin typeface="Cambria Math" panose="02040503050406030204" pitchFamily="18" charset="0"/>
                      </a:rPr>
                      <m:t>𝑗</m:t>
                    </m:r>
                  </m:oMath>
                </a14:m>
                <a:r>
                  <a:rPr lang="zh-CN" altLang="en-US" dirty="0"/>
                  <a:t>个属性上取值分别为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𝑗</m:t>
                        </m:r>
                      </m:sub>
                    </m:sSub>
                  </m:oMath>
                </a14:m>
                <a:r>
                  <a:rPr lang="zh-CN" altLang="en-US" dirty="0"/>
                  <a:t>的样本集合</a:t>
                </a:r>
              </a:p>
            </p:txBody>
          </p:sp>
        </mc:Choice>
        <mc:Fallback xmlns="">
          <p:sp>
            <p:nvSpPr>
              <p:cNvPr id="16" name="矩形 15"/>
              <p:cNvSpPr>
                <a:spLocks noRot="1" noChangeAspect="1" noMove="1" noResize="1" noEditPoints="1" noAdjustHandles="1" noChangeArrowheads="1" noChangeShapeType="1" noTextEdit="1"/>
              </p:cNvSpPr>
              <p:nvPr/>
            </p:nvSpPr>
            <p:spPr>
              <a:xfrm>
                <a:off x="756999" y="5439944"/>
                <a:ext cx="8026518" cy="728533"/>
              </a:xfrm>
              <a:prstGeom prst="rect">
                <a:avLst/>
              </a:prstGeom>
              <a:blipFill>
                <a:blip r:embed="rId6"/>
                <a:stretch>
                  <a:fillRect l="-607" t="-4167" b="-4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536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贝叶斯网</a:t>
            </a:r>
          </a:p>
        </p:txBody>
      </p:sp>
      <p:sp>
        <p:nvSpPr>
          <p:cNvPr id="3" name="内容占位符 2"/>
          <p:cNvSpPr>
            <a:spLocks noGrp="1"/>
          </p:cNvSpPr>
          <p:nvPr>
            <p:ph idx="1"/>
          </p:nvPr>
        </p:nvSpPr>
        <p:spPr/>
        <p:txBody>
          <a:bodyPr/>
          <a:lstStyle/>
          <a:p>
            <a:r>
              <a:rPr lang="zh-CN" altLang="en-US" sz="2000" dirty="0">
                <a:latin typeface="+mn-ea"/>
                <a:cs typeface="宋体"/>
              </a:rPr>
              <a:t>贝叶斯网 </a:t>
            </a:r>
            <a:r>
              <a:rPr lang="en-US" altLang="zh-CN" sz="2000" dirty="0">
                <a:latin typeface="+mn-ea"/>
                <a:cs typeface="宋体"/>
              </a:rPr>
              <a:t>(</a:t>
            </a:r>
            <a:r>
              <a:rPr lang="en-US" altLang="zh-CN" dirty="0">
                <a:latin typeface="Verdana" charset="0"/>
                <a:ea typeface="Verdana" charset="0"/>
                <a:cs typeface="Verdana" charset="0"/>
              </a:rPr>
              <a:t>Bayesian network</a:t>
            </a:r>
            <a:r>
              <a:rPr lang="en-US" altLang="zh-CN" sz="2000" dirty="0">
                <a:latin typeface="+mn-ea"/>
                <a:cs typeface="宋体"/>
              </a:rPr>
              <a:t>)</a:t>
            </a:r>
            <a:r>
              <a:rPr lang="zh-CN" altLang="en-US" sz="2000" dirty="0">
                <a:latin typeface="+mn-ea"/>
                <a:cs typeface="宋体"/>
              </a:rPr>
              <a:t>亦称“信念网”</a:t>
            </a:r>
            <a:r>
              <a:rPr lang="en-US" altLang="zh-CN" sz="2000" dirty="0">
                <a:latin typeface="+mn-ea"/>
                <a:cs typeface="宋体"/>
              </a:rPr>
              <a:t>(</a:t>
            </a:r>
            <a:r>
              <a:rPr lang="en-US" altLang="zh-CN" dirty="0">
                <a:latin typeface="Verdana" charset="0"/>
                <a:ea typeface="Verdana" charset="0"/>
                <a:cs typeface="Verdana" charset="0"/>
              </a:rPr>
              <a:t>brief network</a:t>
            </a:r>
            <a:r>
              <a:rPr lang="en-US" altLang="zh-CN" sz="2000" dirty="0">
                <a:latin typeface="+mn-ea"/>
                <a:cs typeface="宋体"/>
              </a:rPr>
              <a:t>)</a:t>
            </a:r>
            <a:r>
              <a:rPr lang="zh-CN" altLang="en-US" sz="2000" dirty="0">
                <a:latin typeface="+mn-ea"/>
                <a:cs typeface="宋体"/>
              </a:rPr>
              <a:t>，它借助有向无环图 </a:t>
            </a:r>
            <a:r>
              <a:rPr lang="en-US" altLang="zh-CN" sz="2000" dirty="0">
                <a:latin typeface="+mn-ea"/>
                <a:cs typeface="宋体"/>
              </a:rPr>
              <a:t>(</a:t>
            </a:r>
            <a:r>
              <a:rPr lang="en-US" altLang="zh-CN" dirty="0">
                <a:latin typeface="Verdana" charset="0"/>
                <a:ea typeface="Verdana" charset="0"/>
                <a:cs typeface="Verdana" charset="0"/>
              </a:rPr>
              <a:t>Directed Acyclic Graph, DAG</a:t>
            </a:r>
            <a:r>
              <a:rPr lang="en-US" altLang="zh-CN" sz="2000" dirty="0">
                <a:latin typeface="+mn-ea"/>
                <a:cs typeface="宋体"/>
              </a:rPr>
              <a:t>)</a:t>
            </a:r>
            <a:r>
              <a:rPr lang="zh-CN" altLang="en-US" sz="2000" dirty="0">
                <a:latin typeface="+mn-ea"/>
                <a:cs typeface="宋体"/>
              </a:rPr>
              <a:t>来刻画属性间的依赖关系，并使用条件概率表 </a:t>
            </a:r>
            <a:r>
              <a:rPr lang="en-US" altLang="zh-CN" sz="2000" dirty="0">
                <a:latin typeface="+mn-ea"/>
                <a:cs typeface="宋体"/>
              </a:rPr>
              <a:t>(</a:t>
            </a:r>
            <a:r>
              <a:rPr lang="en-US" altLang="zh-CN" dirty="0">
                <a:latin typeface="Verdana" charset="0"/>
                <a:ea typeface="Verdana" charset="0"/>
                <a:cs typeface="Verdana" charset="0"/>
              </a:rPr>
              <a:t>Conditional Probability Table, CPT</a:t>
            </a:r>
            <a:r>
              <a:rPr lang="en-US" altLang="zh-CN" sz="2000" dirty="0">
                <a:latin typeface="+mn-ea"/>
                <a:cs typeface="宋体"/>
              </a:rPr>
              <a:t>)</a:t>
            </a:r>
            <a:r>
              <a:rPr lang="zh-CN" altLang="en-US" sz="2000" dirty="0">
                <a:latin typeface="+mn-ea"/>
                <a:cs typeface="宋体"/>
              </a:rPr>
              <a:t>来表述属性的联合概率分布。</a:t>
            </a:r>
            <a:endParaRPr lang="en-US" altLang="zh-CN" sz="2000" dirty="0">
              <a:latin typeface="+mn-ea"/>
              <a:cs typeface="宋体"/>
            </a:endParaRPr>
          </a:p>
          <a:p>
            <a:endParaRPr lang="en-US" altLang="zh-CN" sz="2000" dirty="0">
              <a:latin typeface="+mn-ea"/>
              <a:cs typeface="宋体"/>
            </a:endParaRPr>
          </a:p>
          <a:p>
            <a:endParaRPr lang="en-US" altLang="zh-CN" sz="2000" dirty="0">
              <a:latin typeface="+mn-ea"/>
              <a:cs typeface="宋体"/>
            </a:endParaRPr>
          </a:p>
          <a:p>
            <a:endParaRPr lang="en-US" altLang="zh-CN" sz="2000" dirty="0">
              <a:latin typeface="+mn-ea"/>
              <a:cs typeface="宋体"/>
            </a:endParaRPr>
          </a:p>
          <a:p>
            <a:endParaRPr lang="en-US" altLang="zh-CN" sz="2000" dirty="0">
              <a:latin typeface="+mn-ea"/>
              <a:cs typeface="宋体"/>
            </a:endParaRPr>
          </a:p>
          <a:p>
            <a:endParaRPr lang="en-US" altLang="zh-CN" sz="2000" dirty="0">
              <a:latin typeface="+mn-ea"/>
              <a:cs typeface="宋体"/>
            </a:endParaRPr>
          </a:p>
          <a:p>
            <a:endParaRPr lang="en-US" altLang="zh-CN" sz="2000" dirty="0">
              <a:latin typeface="+mn-ea"/>
              <a:cs typeface="宋体"/>
            </a:endParaRPr>
          </a:p>
          <a:p>
            <a:endParaRPr lang="en-US" altLang="zh-CN" sz="2000" dirty="0">
              <a:latin typeface="+mn-ea"/>
              <a:cs typeface="宋体"/>
            </a:endParaRPr>
          </a:p>
          <a:p>
            <a:r>
              <a:rPr lang="zh-CN" altLang="en-US" sz="2000" dirty="0">
                <a:latin typeface="+mn-ea"/>
                <a:cs typeface="宋体"/>
              </a:rPr>
              <a:t>从网络图结构可以看出</a:t>
            </a:r>
            <a:r>
              <a:rPr lang="en-US" altLang="zh-CN" sz="2000" dirty="0">
                <a:latin typeface="+mn-ea"/>
                <a:cs typeface="宋体"/>
              </a:rPr>
              <a:t> -&gt; </a:t>
            </a:r>
            <a:r>
              <a:rPr lang="zh-CN" altLang="en-US" sz="2000" dirty="0">
                <a:latin typeface="+mn-ea"/>
                <a:cs typeface="宋体"/>
              </a:rPr>
              <a:t>“色泽”直接依赖于“好瓜”和“甜度”</a:t>
            </a:r>
          </a:p>
          <a:p>
            <a:r>
              <a:rPr lang="zh-CN" altLang="en-US" sz="2000" dirty="0">
                <a:latin typeface="+mn-ea"/>
                <a:cs typeface="宋体"/>
              </a:rPr>
              <a:t>从条件概率表可以得到</a:t>
            </a:r>
            <a:r>
              <a:rPr lang="en-US" altLang="zh-CN" sz="2000" dirty="0">
                <a:latin typeface="+mn-ea"/>
                <a:cs typeface="宋体"/>
              </a:rPr>
              <a:t> -&gt; </a:t>
            </a:r>
            <a:r>
              <a:rPr lang="zh-CN" altLang="en-US" sz="2000" dirty="0">
                <a:latin typeface="+mn-ea"/>
                <a:cs typeface="宋体"/>
              </a:rPr>
              <a:t>“根蒂”对“甜度”的量化依赖关系</a:t>
            </a:r>
            <a:r>
              <a:rPr lang="en-US" altLang="zh-CN" sz="2000" dirty="0">
                <a:latin typeface="+mn-ea"/>
                <a:cs typeface="宋体"/>
              </a:rPr>
              <a:t> </a:t>
            </a:r>
            <a:r>
              <a:rPr lang="en-US" altLang="zh-CN" sz="2000" dirty="0">
                <a:latin typeface="+mn-ea"/>
                <a:cs typeface="Times"/>
              </a:rPr>
              <a:t>P</a:t>
            </a:r>
            <a:r>
              <a:rPr lang="en-US" altLang="zh-CN" sz="2000" dirty="0">
                <a:latin typeface="+mn-ea"/>
                <a:cs typeface="宋体"/>
              </a:rPr>
              <a:t>(</a:t>
            </a:r>
            <a:r>
              <a:rPr lang="zh-CN" altLang="en-US" sz="2000" dirty="0">
                <a:latin typeface="+mn-ea"/>
                <a:cs typeface="宋体"/>
              </a:rPr>
              <a:t>根蒂＝硬挺</a:t>
            </a:r>
            <a:r>
              <a:rPr lang="en-US" altLang="zh-CN" sz="2000" dirty="0">
                <a:latin typeface="+mn-ea"/>
                <a:cs typeface="宋体"/>
              </a:rPr>
              <a:t>|</a:t>
            </a:r>
            <a:r>
              <a:rPr lang="zh-CN" altLang="en-US" sz="2000" dirty="0">
                <a:latin typeface="+mn-ea"/>
                <a:cs typeface="宋体"/>
              </a:rPr>
              <a:t>甜度＝高</a:t>
            </a:r>
            <a:r>
              <a:rPr lang="en-US" altLang="zh-CN" sz="2000" dirty="0">
                <a:latin typeface="+mn-ea"/>
                <a:cs typeface="宋体"/>
              </a:rPr>
              <a:t>)</a:t>
            </a:r>
            <a:r>
              <a:rPr lang="zh-CN" altLang="en-US" sz="2000" dirty="0">
                <a:latin typeface="+mn-ea"/>
                <a:cs typeface="宋体"/>
              </a:rPr>
              <a:t>＝</a:t>
            </a:r>
            <a:r>
              <a:rPr lang="en-US" altLang="zh-CN" sz="2000" dirty="0">
                <a:latin typeface="+mn-ea"/>
                <a:cs typeface="宋体"/>
              </a:rPr>
              <a:t>0.1</a:t>
            </a:r>
            <a:endParaRPr lang="zh-CN" altLang="en-US" sz="2000" dirty="0">
              <a:latin typeface="+mn-ea"/>
              <a:cs typeface="宋体"/>
            </a:endParaRP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25</a:t>
            </a:fld>
            <a:endParaRPr lang="zh-CN" altLang="en-US"/>
          </a:p>
        </p:txBody>
      </p:sp>
      <p:pic>
        <p:nvPicPr>
          <p:cNvPr id="7" name="Picture 3"/>
          <p:cNvPicPr>
            <a:picLocks noChangeAspect="1"/>
          </p:cNvPicPr>
          <p:nvPr/>
        </p:nvPicPr>
        <p:blipFill>
          <a:blip r:embed="rId2"/>
          <a:stretch>
            <a:fillRect/>
          </a:stretch>
        </p:blipFill>
        <p:spPr>
          <a:xfrm>
            <a:off x="1238967" y="2894415"/>
            <a:ext cx="6666065" cy="1655406"/>
          </a:xfrm>
          <a:prstGeom prst="rect">
            <a:avLst/>
          </a:prstGeom>
        </p:spPr>
      </p:pic>
      <p:sp>
        <p:nvSpPr>
          <p:cNvPr id="8" name="矩形 7"/>
          <p:cNvSpPr/>
          <p:nvPr/>
        </p:nvSpPr>
        <p:spPr>
          <a:xfrm>
            <a:off x="1643063" y="4549821"/>
            <a:ext cx="5172436" cy="307777"/>
          </a:xfrm>
          <a:prstGeom prst="rect">
            <a:avLst/>
          </a:prstGeom>
        </p:spPr>
        <p:txBody>
          <a:bodyPr wrap="square">
            <a:spAutoFit/>
          </a:bodyPr>
          <a:lstStyle/>
          <a:p>
            <a:pPr algn="ctr"/>
            <a:r>
              <a:rPr lang="zh-CN" altLang="en-US" sz="1400" dirty="0">
                <a:latin typeface="+mn-ea"/>
                <a:cs typeface="宋体"/>
              </a:rPr>
              <a:t>西瓜问题的一种贝叶斯网结构以及属性“根蒂”的条件概率表</a:t>
            </a:r>
          </a:p>
        </p:txBody>
      </p:sp>
    </p:spTree>
    <p:extLst>
      <p:ext uri="{BB962C8B-B14F-4D97-AF65-F5344CB8AC3E}">
        <p14:creationId xmlns:p14="http://schemas.microsoft.com/office/powerpoint/2010/main" val="328608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贝叶斯网</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latin typeface="+mn-ea"/>
                    <a:cs typeface="宋体"/>
                  </a:rPr>
                  <a:t>贝叶斯网有效地表达了属性间的条件独立性。给定父结集，贝叶斯网假设每个属性与他的非后裔属性独立。</a:t>
                </a:r>
                <a:endParaRPr lang="en-US" altLang="zh-CN" sz="2000" dirty="0">
                  <a:latin typeface="+mn-ea"/>
                  <a:cs typeface="宋体"/>
                </a:endParaRPr>
              </a:p>
              <a:p>
                <a:r>
                  <a:rPr lang="en-US" altLang="zh-CN" sz="2000" dirty="0">
                    <a:latin typeface="+mn-ea"/>
                    <a:cs typeface="宋体"/>
                  </a:rPr>
                  <a:t> </a:t>
                </a:r>
                <a14:m>
                  <m:oMath xmlns:m="http://schemas.openxmlformats.org/officeDocument/2006/math">
                    <m:r>
                      <a:rPr lang="en-US" altLang="zh-CN" sz="2000" b="0" i="1" smtClean="0">
                        <a:latin typeface="Cambria Math" panose="02040503050406030204" pitchFamily="18" charset="0"/>
                        <a:cs typeface="宋体"/>
                      </a:rPr>
                      <m:t>𝐵</m:t>
                    </m:r>
                    <m:r>
                      <a:rPr lang="en-US" altLang="zh-CN" sz="2000" b="0" i="1" smtClean="0">
                        <a:latin typeface="Cambria Math" panose="02040503050406030204" pitchFamily="18" charset="0"/>
                        <a:cs typeface="宋体"/>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Θ</m:t>
                        </m:r>
                      </m:e>
                    </m:d>
                  </m:oMath>
                </a14:m>
                <a:r>
                  <a:rPr lang="zh-CN" altLang="en-US" sz="2000" dirty="0">
                    <a:latin typeface="+mn-ea"/>
                    <a:cs typeface="宋体"/>
                  </a:rPr>
                  <a:t>将属性</a:t>
                </a:r>
                <a:r>
                  <a:rPr lang="en-US" altLang="zh-CN" sz="2000" dirty="0">
                    <a:latin typeface="+mn-ea"/>
                    <a:cs typeface="宋体"/>
                  </a:rPr>
                  <a:t> </a:t>
                </a:r>
                <a14:m>
                  <m:oMath xmlns:m="http://schemas.openxmlformats.org/officeDocument/2006/math">
                    <m:sSub>
                      <m:sSubPr>
                        <m:ctrlPr>
                          <a:rPr lang="en-US" altLang="zh-CN" sz="2000" b="0" i="1" dirty="0" smtClean="0">
                            <a:latin typeface="Cambria Math" panose="02040503050406030204" pitchFamily="18" charset="0"/>
                            <a:cs typeface="宋体"/>
                          </a:rPr>
                        </m:ctrlPr>
                      </m:sSubPr>
                      <m:e>
                        <m:r>
                          <a:rPr lang="en-US" altLang="zh-CN" sz="2000" b="0" i="1" dirty="0" smtClean="0">
                            <a:latin typeface="Cambria Math" panose="02040503050406030204" pitchFamily="18" charset="0"/>
                            <a:cs typeface="宋体"/>
                          </a:rPr>
                          <m:t>𝑥</m:t>
                        </m:r>
                      </m:e>
                      <m:sub>
                        <m:r>
                          <a:rPr lang="en-US" altLang="zh-CN" sz="2000" b="0" i="1" dirty="0" smtClean="0">
                            <a:latin typeface="Cambria Math" panose="02040503050406030204" pitchFamily="18" charset="0"/>
                            <a:cs typeface="宋体"/>
                          </a:rPr>
                          <m:t>1</m:t>
                        </m:r>
                      </m:sub>
                    </m:sSub>
                    <m:r>
                      <a:rPr lang="en-US" altLang="zh-CN" sz="2000" b="0" i="1" dirty="0" smtClean="0">
                        <a:latin typeface="Cambria Math" panose="02040503050406030204" pitchFamily="18" charset="0"/>
                        <a:cs typeface="宋体"/>
                      </a:rPr>
                      <m:t>,</m:t>
                    </m:r>
                    <m:sSub>
                      <m:sSubPr>
                        <m:ctrlPr>
                          <a:rPr lang="en-US" altLang="zh-CN" sz="2000" b="0" i="1" dirty="0" smtClean="0">
                            <a:latin typeface="Cambria Math" panose="02040503050406030204" pitchFamily="18" charset="0"/>
                            <a:cs typeface="宋体"/>
                          </a:rPr>
                        </m:ctrlPr>
                      </m:sSubPr>
                      <m:e>
                        <m:r>
                          <a:rPr lang="en-US" altLang="zh-CN" sz="2000" b="0" i="1" dirty="0" smtClean="0">
                            <a:latin typeface="Cambria Math" panose="02040503050406030204" pitchFamily="18" charset="0"/>
                            <a:cs typeface="宋体"/>
                          </a:rPr>
                          <m:t>𝑥</m:t>
                        </m:r>
                      </m:e>
                      <m:sub>
                        <m:r>
                          <a:rPr lang="en-US" altLang="zh-CN" sz="2000" b="0" i="1" dirty="0" smtClean="0">
                            <a:latin typeface="Cambria Math" panose="02040503050406030204" pitchFamily="18" charset="0"/>
                            <a:cs typeface="宋体"/>
                          </a:rPr>
                          <m:t>2</m:t>
                        </m:r>
                      </m:sub>
                    </m:sSub>
                    <m:r>
                      <a:rPr lang="en-US" altLang="zh-CN" sz="2000" b="0" i="1" dirty="0" smtClean="0">
                        <a:latin typeface="Cambria Math" panose="02040503050406030204" pitchFamily="18" charset="0"/>
                        <a:cs typeface="宋体"/>
                      </a:rPr>
                      <m:t>,⋯,</m:t>
                    </m:r>
                    <m:sSub>
                      <m:sSubPr>
                        <m:ctrlPr>
                          <a:rPr lang="en-US" altLang="zh-CN" sz="2000" b="0" i="1" dirty="0" smtClean="0">
                            <a:latin typeface="Cambria Math" panose="02040503050406030204" pitchFamily="18" charset="0"/>
                            <a:cs typeface="宋体"/>
                          </a:rPr>
                        </m:ctrlPr>
                      </m:sSubPr>
                      <m:e>
                        <m:r>
                          <a:rPr lang="en-US" altLang="zh-CN" sz="2000" b="0" i="1" dirty="0" smtClean="0">
                            <a:latin typeface="Cambria Math" panose="02040503050406030204" pitchFamily="18" charset="0"/>
                            <a:cs typeface="宋体"/>
                          </a:rPr>
                          <m:t>𝑥</m:t>
                        </m:r>
                      </m:e>
                      <m:sub>
                        <m:r>
                          <a:rPr lang="en-US" altLang="zh-CN" sz="2000" b="0" i="1" dirty="0" smtClean="0">
                            <a:latin typeface="Cambria Math" panose="02040503050406030204" pitchFamily="18" charset="0"/>
                            <a:cs typeface="宋体"/>
                          </a:rPr>
                          <m:t>𝑑</m:t>
                        </m:r>
                      </m:sub>
                    </m:sSub>
                  </m:oMath>
                </a14:m>
                <a:r>
                  <a:rPr lang="zh-CN" altLang="en-US" sz="2000" dirty="0">
                    <a:latin typeface="+mn-ea"/>
                    <a:cs typeface="宋体"/>
                  </a:rPr>
                  <a:t>的联合概率分布定义为</a:t>
                </a:r>
                <a:endParaRPr lang="en-US" altLang="zh-CN" sz="2000" dirty="0">
                  <a:latin typeface="+mn-ea"/>
                  <a:cs typeface="宋体"/>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96" t="-123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26</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011116" y="2493734"/>
                <a:ext cx="5213838" cy="10075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𝑃</m:t>
                          </m:r>
                        </m:e>
                        <m:sub>
                          <m:r>
                            <a:rPr lang="en-US" altLang="zh-CN" sz="2100" i="1">
                              <a:latin typeface="Cambria Math" panose="02040503050406030204" pitchFamily="18" charset="0"/>
                            </a:rPr>
                            <m:t>𝐵</m:t>
                          </m:r>
                        </m:sub>
                      </m:sSub>
                      <m:d>
                        <m:dPr>
                          <m:ctrlPr>
                            <a:rPr lang="en-US" altLang="zh-CN" sz="2100" i="1">
                              <a:latin typeface="Cambria Math" panose="02040503050406030204" pitchFamily="18" charset="0"/>
                            </a:rPr>
                          </m:ctrlPr>
                        </m:dPr>
                        <m:e>
                          <m:sSub>
                            <m:sSubPr>
                              <m:ctrlPr>
                                <a:rPr lang="en-US" altLang="zh-CN" sz="2100" i="1" dirty="0">
                                  <a:latin typeface="Cambria Math" panose="02040503050406030204" pitchFamily="18" charset="0"/>
                                  <a:cs typeface="宋体"/>
                                </a:rPr>
                              </m:ctrlPr>
                            </m:sSubPr>
                            <m:e>
                              <m:r>
                                <a:rPr lang="en-US" altLang="zh-CN" sz="2100" i="1" dirty="0">
                                  <a:latin typeface="Cambria Math" panose="02040503050406030204" pitchFamily="18" charset="0"/>
                                  <a:cs typeface="宋体"/>
                                </a:rPr>
                                <m:t>𝑥</m:t>
                              </m:r>
                            </m:e>
                            <m:sub>
                              <m:r>
                                <a:rPr lang="en-US" altLang="zh-CN" sz="2100" i="1" dirty="0">
                                  <a:latin typeface="Cambria Math" panose="02040503050406030204" pitchFamily="18" charset="0"/>
                                  <a:cs typeface="宋体"/>
                                </a:rPr>
                                <m:t>1</m:t>
                              </m:r>
                            </m:sub>
                          </m:sSub>
                          <m:r>
                            <a:rPr lang="en-US" altLang="zh-CN" sz="2100" i="1" dirty="0">
                              <a:latin typeface="Cambria Math" panose="02040503050406030204" pitchFamily="18" charset="0"/>
                              <a:cs typeface="宋体"/>
                            </a:rPr>
                            <m:t>,</m:t>
                          </m:r>
                          <m:sSub>
                            <m:sSubPr>
                              <m:ctrlPr>
                                <a:rPr lang="en-US" altLang="zh-CN" sz="2100" i="1" dirty="0">
                                  <a:latin typeface="Cambria Math" panose="02040503050406030204" pitchFamily="18" charset="0"/>
                                  <a:cs typeface="宋体"/>
                                </a:rPr>
                              </m:ctrlPr>
                            </m:sSubPr>
                            <m:e>
                              <m:r>
                                <a:rPr lang="en-US" altLang="zh-CN" sz="2100" i="1" dirty="0">
                                  <a:latin typeface="Cambria Math" panose="02040503050406030204" pitchFamily="18" charset="0"/>
                                  <a:cs typeface="宋体"/>
                                </a:rPr>
                                <m:t>𝑥</m:t>
                              </m:r>
                            </m:e>
                            <m:sub>
                              <m:r>
                                <a:rPr lang="en-US" altLang="zh-CN" sz="2100" i="1" dirty="0">
                                  <a:latin typeface="Cambria Math" panose="02040503050406030204" pitchFamily="18" charset="0"/>
                                  <a:cs typeface="宋体"/>
                                </a:rPr>
                                <m:t>2</m:t>
                              </m:r>
                            </m:sub>
                          </m:sSub>
                          <m:r>
                            <a:rPr lang="en-US" altLang="zh-CN" sz="2100" i="1" dirty="0">
                              <a:latin typeface="Cambria Math" panose="02040503050406030204" pitchFamily="18" charset="0"/>
                              <a:cs typeface="宋体"/>
                            </a:rPr>
                            <m:t>,⋯,</m:t>
                          </m:r>
                          <m:sSub>
                            <m:sSubPr>
                              <m:ctrlPr>
                                <a:rPr lang="en-US" altLang="zh-CN" sz="2100" i="1" dirty="0">
                                  <a:latin typeface="Cambria Math" panose="02040503050406030204" pitchFamily="18" charset="0"/>
                                  <a:cs typeface="宋体"/>
                                </a:rPr>
                              </m:ctrlPr>
                            </m:sSubPr>
                            <m:e>
                              <m:r>
                                <a:rPr lang="en-US" altLang="zh-CN" sz="2100" i="1" dirty="0">
                                  <a:latin typeface="Cambria Math" panose="02040503050406030204" pitchFamily="18" charset="0"/>
                                  <a:cs typeface="宋体"/>
                                </a:rPr>
                                <m:t>𝑥</m:t>
                              </m:r>
                            </m:e>
                            <m:sub>
                              <m:r>
                                <a:rPr lang="en-US" altLang="zh-CN" sz="2100" i="1" dirty="0">
                                  <a:latin typeface="Cambria Math" panose="02040503050406030204" pitchFamily="18" charset="0"/>
                                  <a:cs typeface="宋体"/>
                                </a:rPr>
                                <m:t>𝑑</m:t>
                              </m:r>
                            </m:sub>
                          </m:sSub>
                        </m:e>
                      </m:d>
                      <m:r>
                        <a:rPr lang="en-US" altLang="zh-CN" sz="2100" i="1">
                          <a:latin typeface="Cambria Math" panose="02040503050406030204" pitchFamily="18" charset="0"/>
                        </a:rPr>
                        <m:t>=</m:t>
                      </m:r>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𝑑</m:t>
                          </m:r>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𝑃</m:t>
                              </m:r>
                            </m:e>
                            <m:sub>
                              <m:r>
                                <a:rPr lang="en-US" altLang="zh-CN" sz="2100" i="1">
                                  <a:latin typeface="Cambria Math" panose="02040503050406030204" pitchFamily="18" charset="0"/>
                                </a:rPr>
                                <m:t>𝐵</m:t>
                              </m:r>
                            </m:sub>
                          </m:sSub>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𝑖</m:t>
                                  </m:r>
                                </m:sub>
                              </m:sSub>
                            </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𝜋</m:t>
                                  </m:r>
                                </m:e>
                                <m:sub>
                                  <m:r>
                                    <a:rPr lang="en-US" altLang="zh-CN" sz="2100" i="1">
                                      <a:latin typeface="Cambria Math" panose="02040503050406030204" pitchFamily="18" charset="0"/>
                                    </a:rPr>
                                    <m:t>𝑖</m:t>
                                  </m:r>
                                </m:sub>
                              </m:sSub>
                            </m:e>
                          </m:d>
                        </m:e>
                      </m:nary>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011116" y="2493734"/>
                <a:ext cx="5213838" cy="10075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416063" y="2773936"/>
                <a:ext cx="1689950" cy="471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m:t>
                      </m:r>
                      <m:sSubSup>
                        <m:sSubSupPr>
                          <m:ctrlPr>
                            <a:rPr lang="en-US" altLang="zh-CN" sz="2100" i="1">
                              <a:latin typeface="Cambria Math" panose="02040503050406030204" pitchFamily="18" charset="0"/>
                            </a:rPr>
                          </m:ctrlPr>
                        </m:sSubSupPr>
                        <m:e>
                          <m:r>
                            <a:rPr lang="en-US" altLang="zh-CN" sz="2100" i="1">
                              <a:latin typeface="Cambria Math" panose="02040503050406030204" pitchFamily="18" charset="0"/>
                            </a:rPr>
                            <m:t>∏</m:t>
                          </m:r>
                        </m:e>
                        <m:sub>
                          <m:r>
                            <a:rPr lang="en-US" altLang="zh-CN" sz="2100" i="1">
                              <a:latin typeface="Cambria Math" panose="02040503050406030204" pitchFamily="18" charset="0"/>
                            </a:rPr>
                            <m:t>𝑖</m:t>
                          </m:r>
                          <m:r>
                            <a:rPr lang="en-US" altLang="zh-CN" sz="2100" i="1">
                              <a:latin typeface="Cambria Math" panose="02040503050406030204" pitchFamily="18" charset="0"/>
                            </a:rPr>
                            <m:t>=1</m:t>
                          </m:r>
                        </m:sub>
                        <m:sup>
                          <m:r>
                            <a:rPr lang="en-US" altLang="zh-CN" sz="2100" i="1">
                              <a:latin typeface="Cambria Math" panose="02040503050406030204" pitchFamily="18" charset="0"/>
                            </a:rPr>
                            <m:t>𝑑</m:t>
                          </m:r>
                        </m:sup>
                      </m:sSubSup>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𝜃</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𝜋</m:t>
                              </m:r>
                            </m:e>
                            <m:sub>
                              <m:r>
                                <a:rPr lang="en-US" altLang="zh-CN" sz="2100" i="1">
                                  <a:latin typeface="Cambria Math" panose="02040503050406030204" pitchFamily="18" charset="0"/>
                                </a:rPr>
                                <m:t>𝑖</m:t>
                              </m:r>
                            </m:sub>
                          </m:sSub>
                        </m:sub>
                      </m:sSub>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5416063" y="2773936"/>
                <a:ext cx="1689950" cy="471860"/>
              </a:xfrm>
              <a:prstGeom prst="rect">
                <a:avLst/>
              </a:prstGeom>
              <a:blipFill>
                <a:blip r:embed="rId4"/>
                <a:stretch>
                  <a:fillRect b="-10390"/>
                </a:stretch>
              </a:blipFill>
            </p:spPr>
            <p:txBody>
              <a:bodyPr/>
              <a:lstStyle/>
              <a:p>
                <a:r>
                  <a:rPr lang="zh-CN" altLang="en-US">
                    <a:noFill/>
                  </a:rPr>
                  <a:t> </a:t>
                </a:r>
              </a:p>
            </p:txBody>
          </p:sp>
        </mc:Fallback>
      </mc:AlternateContent>
      <p:pic>
        <p:nvPicPr>
          <p:cNvPr id="9" name="Picture 3"/>
          <p:cNvPicPr>
            <a:picLocks noChangeAspect="1"/>
          </p:cNvPicPr>
          <p:nvPr/>
        </p:nvPicPr>
        <p:blipFill>
          <a:blip r:embed="rId5"/>
          <a:stretch>
            <a:fillRect/>
          </a:stretch>
        </p:blipFill>
        <p:spPr>
          <a:xfrm>
            <a:off x="1411306" y="3637223"/>
            <a:ext cx="6666065" cy="1655406"/>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1411306" y="5499390"/>
                <a:ext cx="64338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3</m:t>
                              </m:r>
                            </m:sub>
                          </m:sSub>
                          <m:r>
                            <a:rPr lang="en-US" altLang="zh-CN" i="1" dirty="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4</m:t>
                              </m:r>
                            </m:sub>
                          </m:sSub>
                          <m:r>
                            <a:rPr lang="en-US" altLang="zh-CN" b="0" i="1" dirty="0" smtClean="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5</m:t>
                              </m:r>
                            </m:sub>
                          </m:sSub>
                        </m:e>
                      </m:d>
                      <m:r>
                        <a:rPr lang="en-US" altLang="zh-CN" i="1">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𝑃</m:t>
                      </m:r>
                      <m:d>
                        <m:dPr>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5</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411306" y="5499390"/>
                <a:ext cx="6433877" cy="369332"/>
              </a:xfrm>
              <a:prstGeom prst="rect">
                <a:avLst/>
              </a:prstGeom>
              <a:blipFill>
                <a:blip r:embed="rId6"/>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5391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355762" y="1732822"/>
            <a:ext cx="4461956" cy="1655406"/>
            <a:chOff x="1138745" y="1718754"/>
            <a:chExt cx="4461956" cy="1655406"/>
          </a:xfrm>
        </p:grpSpPr>
        <p:pic>
          <p:nvPicPr>
            <p:cNvPr id="21" name="Picture 3"/>
            <p:cNvPicPr>
              <a:picLocks noChangeAspect="1"/>
            </p:cNvPicPr>
            <p:nvPr/>
          </p:nvPicPr>
          <p:blipFill rotWithShape="1">
            <a:blip r:embed="rId2"/>
            <a:srcRect r="33065"/>
            <a:stretch/>
          </p:blipFill>
          <p:spPr>
            <a:xfrm>
              <a:off x="1138745" y="1718754"/>
              <a:ext cx="4461956" cy="1655406"/>
            </a:xfrm>
            <a:prstGeom prst="rect">
              <a:avLst/>
            </a:prstGeom>
          </p:spPr>
        </p:pic>
        <p:sp>
          <p:nvSpPr>
            <p:cNvPr id="22" name="矩形 21"/>
            <p:cNvSpPr/>
            <p:nvPr/>
          </p:nvSpPr>
          <p:spPr>
            <a:xfrm>
              <a:off x="5026484" y="1938359"/>
              <a:ext cx="569454" cy="86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zh-CN" altLang="en-US" dirty="0"/>
              <a:t>贝叶斯网</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27</a:t>
            </a:fld>
            <a:endParaRPr lang="zh-CN" altLang="en-US"/>
          </a:p>
        </p:txBody>
      </p:sp>
      <mc:AlternateContent xmlns:mc="http://schemas.openxmlformats.org/markup-compatibility/2006" xmlns:a14="http://schemas.microsoft.com/office/drawing/2010/main">
        <mc:Choice Requires="a14">
          <p:sp>
            <p:nvSpPr>
              <p:cNvPr id="8" name="矩形 7"/>
              <p:cNvSpPr/>
              <p:nvPr/>
            </p:nvSpPr>
            <p:spPr>
              <a:xfrm>
                <a:off x="1045617" y="1191841"/>
                <a:ext cx="64338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3</m:t>
                              </m:r>
                            </m:sub>
                          </m:sSub>
                          <m:r>
                            <a:rPr lang="en-US" altLang="zh-CN" i="1" dirty="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4</m:t>
                              </m:r>
                            </m:sub>
                          </m:sSub>
                          <m:r>
                            <a:rPr lang="en-US" altLang="zh-CN" b="0" i="1" dirty="0" smtClean="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5</m:t>
                              </m:r>
                            </m:sub>
                          </m:sSub>
                        </m:e>
                      </m:d>
                      <m:r>
                        <a:rPr lang="en-US" altLang="zh-CN" i="1">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𝑃</m:t>
                      </m:r>
                      <m:d>
                        <m:dPr>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5</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045617" y="1191841"/>
                <a:ext cx="6433877" cy="369332"/>
              </a:xfrm>
              <a:prstGeom prst="rect">
                <a:avLst/>
              </a:prstGeom>
              <a:blipFill>
                <a:blip r:embed="rId3"/>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927102" y="3510157"/>
                <a:ext cx="4607993" cy="722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3</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4</m:t>
                              </m:r>
                            </m:sub>
                          </m:sSub>
                          <m:r>
                            <a:rPr lang="en-US" altLang="zh-CN" b="0" i="1" dirty="0" smtClean="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1</m:t>
                              </m:r>
                            </m:sub>
                          </m:sSub>
                        </m:e>
                      </m:d>
                      <m:r>
                        <a:rPr lang="en-US" altLang="zh-CN" b="0" i="1" dirty="0" smtClean="0">
                          <a:latin typeface="Cambria Math" panose="02040503050406030204" pitchFamily="18" charset="0"/>
                          <a:cs typeface="宋体"/>
                        </a:rPr>
                        <m:t>=</m:t>
                      </m:r>
                      <m:f>
                        <m:fPr>
                          <m:ctrlPr>
                            <a:rPr lang="en-US" altLang="zh-CN" b="0" i="1" dirty="0" smtClean="0">
                              <a:latin typeface="Cambria Math" panose="02040503050406030204" pitchFamily="18" charset="0"/>
                              <a:cs typeface="宋体"/>
                            </a:rPr>
                          </m:ctrlPr>
                        </m:fPr>
                        <m:num>
                          <m:nary>
                            <m:naryPr>
                              <m:chr m:val="∑"/>
                              <m:supHide m:val="on"/>
                              <m:ctrlPr>
                                <a:rPr lang="en-US" altLang="zh-CN" b="0" i="1" dirty="0" smtClean="0">
                                  <a:latin typeface="Cambria Math" panose="02040503050406030204" pitchFamily="18" charset="0"/>
                                  <a:cs typeface="宋体"/>
                                </a:rPr>
                              </m:ctrlPr>
                            </m:naryPr>
                            <m: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5</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3</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4</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5</m:t>
                                      </m:r>
                                    </m:sub>
                                  </m:sSub>
                                </m:e>
                              </m:d>
                            </m:e>
                          </m:nary>
                        </m:num>
                        <m:den>
                          <m:nary>
                            <m:naryPr>
                              <m:chr m:val="∑"/>
                              <m:supHide m:val="on"/>
                              <m:ctrlPr>
                                <a:rPr lang="en-US" altLang="zh-CN" b="0" i="1" dirty="0" smtClean="0">
                                  <a:latin typeface="Cambria Math" panose="02040503050406030204" pitchFamily="18" charset="0"/>
                                  <a:cs typeface="宋体"/>
                                </a:rPr>
                              </m:ctrlPr>
                            </m:naryPr>
                            <m:sub>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2</m:t>
                                  </m:r>
                                </m:sub>
                              </m:sSub>
                              <m:r>
                                <a:rPr lang="en-US" altLang="zh-CN" b="0" i="1" dirty="0" smtClean="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3</m:t>
                                  </m:r>
                                </m:sub>
                              </m:sSub>
                              <m:r>
                                <a:rPr lang="en-US" altLang="zh-CN" b="0" i="1" dirty="0" smtClean="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4</m:t>
                                  </m:r>
                                </m:sub>
                              </m:sSub>
                              <m:r>
                                <a:rPr lang="en-US" altLang="zh-CN" b="0" i="1" dirty="0" smtClean="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5</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3</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4</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5</m:t>
                                      </m:r>
                                    </m:sub>
                                  </m:sSub>
                                </m:e>
                              </m:d>
                            </m:e>
                          </m:nary>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927102" y="3510157"/>
                <a:ext cx="4607993" cy="7226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127503" y="4300295"/>
                <a:ext cx="5586273" cy="7211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宋体"/>
                        </a:rPr>
                        <m:t>=</m:t>
                      </m:r>
                      <m:f>
                        <m:fPr>
                          <m:ctrlPr>
                            <a:rPr lang="en-US" altLang="zh-CN" i="1" dirty="0">
                              <a:latin typeface="Cambria Math" panose="02040503050406030204" pitchFamily="18" charset="0"/>
                            </a:rPr>
                          </m:ctrlPr>
                        </m:fPr>
                        <m:num>
                          <m:nary>
                            <m:naryPr>
                              <m:chr m:val="∑"/>
                              <m:supHide m:val="on"/>
                              <m:ctrlPr>
                                <a:rPr lang="en-US" altLang="zh-CN" i="1" dirty="0">
                                  <a:latin typeface="Cambria Math" panose="02040503050406030204" pitchFamily="18" charset="0"/>
                                </a:rPr>
                              </m:ctrlPr>
                            </m:naryPr>
                            <m: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5</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5</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e>
                          </m:nary>
                        </m:num>
                        <m:den>
                          <m:nary>
                            <m:naryPr>
                              <m:chr m:val="∑"/>
                              <m:supHide m:val="on"/>
                              <m:ctrlPr>
                                <a:rPr lang="en-US" altLang="zh-CN" i="1" dirty="0">
                                  <a:latin typeface="Cambria Math" panose="02040503050406030204" pitchFamily="18" charset="0"/>
                                </a:rPr>
                              </m:ctrlPr>
                            </m:naryPr>
                            <m:sub>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3</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4</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5</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5</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e>
                          </m:nary>
                        </m:den>
                      </m:f>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127503" y="4300295"/>
                <a:ext cx="5586273" cy="72115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127503" y="5088894"/>
                <a:ext cx="4046108" cy="684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宋体"/>
                        </a:rPr>
                        <m:t>=</m:t>
                      </m:r>
                      <m:f>
                        <m:fPr>
                          <m:ctrlPr>
                            <a:rPr lang="en-US" altLang="zh-CN" i="1" dirty="0">
                              <a:latin typeface="Cambria Math" panose="02040503050406030204" pitchFamily="18" charset="0"/>
                            </a:rPr>
                          </m:ctrlPr>
                        </m:fPr>
                        <m:num>
                          <m:nary>
                            <m:naryPr>
                              <m:chr m:val="∑"/>
                              <m:supHide m:val="on"/>
                              <m:ctrlPr>
                                <a:rPr lang="en-US" altLang="zh-CN" b="0" i="1" dirty="0" smtClean="0">
                                  <a:latin typeface="Cambria Math" panose="02040503050406030204" pitchFamily="18" charset="0"/>
                                </a:rPr>
                              </m:ctrlPr>
                            </m:naryPr>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e>
                          </m:nary>
                        </m:num>
                        <m:den>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den>
                      </m:f>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3127503" y="5088894"/>
                <a:ext cx="4046108" cy="68461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127503" y="5753024"/>
                <a:ext cx="2772426" cy="675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宋体"/>
                        </a:rPr>
                        <m:t>=</m:t>
                      </m:r>
                      <m:f>
                        <m:fPr>
                          <m:ctrlPr>
                            <a:rPr lang="en-US" altLang="zh-CN" i="1" dirty="0">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num>
                        <m:den>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den>
                      </m:f>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3127503" y="5753024"/>
                <a:ext cx="2772426" cy="6751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42125" y="5593921"/>
                <a:ext cx="35608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b="0" i="0" smtClean="0">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42125" y="5593921"/>
                <a:ext cx="3560885" cy="369332"/>
              </a:xfrm>
              <a:prstGeom prst="rect">
                <a:avLst/>
              </a:prstGeom>
              <a:blipFill>
                <a:blip r:embed="rId8"/>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899929" y="5905950"/>
                <a:ext cx="22093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宋体"/>
                        </a:rPr>
                        <m:t>=</m:t>
                      </m:r>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5899929" y="5905950"/>
                <a:ext cx="2209323" cy="369332"/>
              </a:xfrm>
              <a:prstGeom prst="rect">
                <a:avLst/>
              </a:prstGeom>
              <a:blipFill>
                <a:blip r:embed="rId9"/>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231098" y="6446931"/>
                <a:ext cx="3173241" cy="369332"/>
              </a:xfrm>
              <a:prstGeom prst="rect">
                <a:avLst/>
              </a:prstGeom>
            </p:spPr>
            <p:txBody>
              <a:bodyPr wrap="none">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oMath>
                </a14:m>
                <a:r>
                  <a:rPr lang="zh-CN" altLang="en-US" dirty="0"/>
                  <a:t>在给定</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a14:m>
                <a:r>
                  <a:rPr lang="zh-CN" altLang="en-US" dirty="0"/>
                  <a:t>的取值时独立</a:t>
                </a:r>
              </a:p>
            </p:txBody>
          </p:sp>
        </mc:Choice>
        <mc:Fallback xmlns="">
          <p:sp>
            <p:nvSpPr>
              <p:cNvPr id="16" name="矩形 15"/>
              <p:cNvSpPr>
                <a:spLocks noRot="1" noChangeAspect="1" noMove="1" noResize="1" noEditPoints="1" noAdjustHandles="1" noChangeArrowheads="1" noChangeShapeType="1" noTextEdit="1"/>
              </p:cNvSpPr>
              <p:nvPr/>
            </p:nvSpPr>
            <p:spPr>
              <a:xfrm>
                <a:off x="4231098" y="6446931"/>
                <a:ext cx="3173241" cy="369332"/>
              </a:xfrm>
              <a:prstGeom prst="rect">
                <a:avLst/>
              </a:prstGeom>
              <a:blipFill>
                <a:blip r:embed="rId10"/>
                <a:stretch>
                  <a:fillRect t="-10000" r="-1152"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920639" y="3141700"/>
                <a:ext cx="3173241" cy="369332"/>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5</m:t>
                        </m:r>
                      </m:sub>
                    </m:sSub>
                  </m:oMath>
                </a14:m>
                <a:r>
                  <a:rPr lang="zh-CN" altLang="en-US" dirty="0"/>
                  <a:t>在给定</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a14:m>
                <a:r>
                  <a:rPr lang="zh-CN" altLang="en-US" dirty="0"/>
                  <a:t>的取值时独立</a:t>
                </a:r>
              </a:p>
            </p:txBody>
          </p:sp>
        </mc:Choice>
        <mc:Fallback xmlns="">
          <p:sp>
            <p:nvSpPr>
              <p:cNvPr id="17" name="矩形 16"/>
              <p:cNvSpPr>
                <a:spLocks noRot="1" noChangeAspect="1" noMove="1" noResize="1" noEditPoints="1" noAdjustHandles="1" noChangeArrowheads="1" noChangeShapeType="1" noTextEdit="1"/>
              </p:cNvSpPr>
              <p:nvPr/>
            </p:nvSpPr>
            <p:spPr>
              <a:xfrm>
                <a:off x="5920639" y="3141700"/>
                <a:ext cx="3173241" cy="369332"/>
              </a:xfrm>
              <a:prstGeom prst="rect">
                <a:avLst/>
              </a:prstGeom>
              <a:blipFill>
                <a:blip r:embed="rId11"/>
                <a:stretch>
                  <a:fillRect t="-8197" r="-1344"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7570177" y="6446931"/>
                <a:ext cx="1311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4</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7570177" y="6446931"/>
                <a:ext cx="1311239" cy="369332"/>
              </a:xfrm>
              <a:prstGeom prst="rect">
                <a:avLst/>
              </a:prstGeom>
              <a:blipFill>
                <a:blip r:embed="rId12"/>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7349807" y="3588296"/>
                <a:ext cx="1311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5</m:t>
                          </m:r>
                        </m:sub>
                      </m:sSub>
                      <m:r>
                        <a:rPr lang="en-US" altLang="zh-CN" i="1">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4</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7349807" y="3588296"/>
                <a:ext cx="1311239" cy="369332"/>
              </a:xfrm>
              <a:prstGeom prst="rect">
                <a:avLst/>
              </a:prstGeom>
              <a:blipFill>
                <a:blip r:embed="rId13"/>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778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p:bldP spid="1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贝叶斯网</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28</a:t>
            </a:fld>
            <a:endParaRPr lang="zh-CN" altLang="en-US"/>
          </a:p>
        </p:txBody>
      </p:sp>
      <mc:AlternateContent xmlns:mc="http://schemas.openxmlformats.org/markup-compatibility/2006" xmlns:a14="http://schemas.microsoft.com/office/drawing/2010/main">
        <mc:Choice Requires="a14">
          <p:sp>
            <p:nvSpPr>
              <p:cNvPr id="8" name="矩形 7"/>
              <p:cNvSpPr/>
              <p:nvPr/>
            </p:nvSpPr>
            <p:spPr>
              <a:xfrm>
                <a:off x="1045617" y="1191841"/>
                <a:ext cx="64338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3</m:t>
                              </m:r>
                            </m:sub>
                          </m:sSub>
                          <m:r>
                            <a:rPr lang="en-US" altLang="zh-CN" i="1" dirty="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4</m:t>
                              </m:r>
                            </m:sub>
                          </m:sSub>
                          <m:r>
                            <a:rPr lang="en-US" altLang="zh-CN" b="0" i="1" dirty="0" smtClean="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5</m:t>
                              </m:r>
                            </m:sub>
                          </m:sSub>
                        </m:e>
                      </m:d>
                      <m:r>
                        <a:rPr lang="en-US" altLang="zh-CN" i="1">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𝑃</m:t>
                      </m:r>
                      <m:d>
                        <m:dPr>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5</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045617" y="1191841"/>
                <a:ext cx="6433877" cy="369332"/>
              </a:xfrm>
              <a:prstGeom prst="rect">
                <a:avLst/>
              </a:prstGeom>
              <a:blipFill>
                <a:blip r:embed="rId2"/>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863423" y="3423535"/>
                <a:ext cx="2976456" cy="798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cs typeface="宋体"/>
                        </a:rPr>
                        <m:t>=</m:t>
                      </m:r>
                      <m:nary>
                        <m:naryPr>
                          <m:chr m:val="∑"/>
                          <m:supHide m:val="on"/>
                          <m:ctrlPr>
                            <a:rPr lang="en-US" altLang="zh-CN" i="1" dirty="0">
                              <a:latin typeface="Cambria Math" panose="02040503050406030204" pitchFamily="18" charset="0"/>
                              <a:cs typeface="宋体"/>
                            </a:rPr>
                          </m:ctrlPr>
                        </m:naryPr>
                        <m: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3</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4</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5</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3</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4</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5</m:t>
                                  </m:r>
                                </m:sub>
                              </m:sSub>
                            </m:e>
                          </m:d>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863423" y="3423535"/>
                <a:ext cx="2976456" cy="79887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863423" y="5238664"/>
                <a:ext cx="16111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宋体"/>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863423" y="5238664"/>
                <a:ext cx="161114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863423" y="4261862"/>
                <a:ext cx="5199308" cy="798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cs typeface="宋体"/>
                        </a:rPr>
                        <m:t>=</m:t>
                      </m:r>
                      <m:nary>
                        <m:naryPr>
                          <m:chr m:val="∑"/>
                          <m:supHide m:val="on"/>
                          <m:ctrlPr>
                            <a:rPr lang="en-US" altLang="zh-CN" i="1" dirty="0">
                              <a:latin typeface="Cambria Math" panose="02040503050406030204" pitchFamily="18" charset="0"/>
                              <a:cs typeface="宋体"/>
                            </a:rPr>
                          </m:ctrlPr>
                        </m:naryPr>
                        <m: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3</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4</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5</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5</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863423" y="4261862"/>
                <a:ext cx="5199308" cy="79887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358902" y="5948437"/>
                <a:ext cx="1790555" cy="369332"/>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a14:m>
                <a:r>
                  <a:rPr lang="zh-CN" altLang="en-US" dirty="0"/>
                  <a:t>相互独立</a:t>
                </a:r>
              </a:p>
            </p:txBody>
          </p:sp>
        </mc:Choice>
        <mc:Fallback xmlns="">
          <p:sp>
            <p:nvSpPr>
              <p:cNvPr id="20" name="矩形 19"/>
              <p:cNvSpPr>
                <a:spLocks noRot="1" noChangeAspect="1" noMove="1" noResize="1" noEditPoints="1" noAdjustHandles="1" noChangeArrowheads="1" noChangeShapeType="1" noTextEdit="1"/>
              </p:cNvSpPr>
              <p:nvPr/>
            </p:nvSpPr>
            <p:spPr>
              <a:xfrm>
                <a:off x="2358902" y="5948437"/>
                <a:ext cx="1790555" cy="369332"/>
              </a:xfrm>
              <a:prstGeom prst="rect">
                <a:avLst/>
              </a:prstGeom>
              <a:blipFill>
                <a:blip r:embed="rId6"/>
                <a:stretch>
                  <a:fillRect t="-10000" r="-2381"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4474570" y="5948437"/>
                <a:ext cx="1311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4474570" y="5948437"/>
                <a:ext cx="1311239" cy="369332"/>
              </a:xfrm>
              <a:prstGeom prst="rect">
                <a:avLst/>
              </a:prstGeom>
              <a:blipFill>
                <a:blip r:embed="rId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798620" y="3573165"/>
                <a:ext cx="11205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1798620" y="3573165"/>
                <a:ext cx="1120563" cy="369332"/>
              </a:xfrm>
              <a:prstGeom prst="rect">
                <a:avLst/>
              </a:prstGeom>
              <a:blipFill>
                <a:blip r:embed="rId8"/>
                <a:stretch>
                  <a:fillRect/>
                </a:stretch>
              </a:blipFill>
            </p:spPr>
            <p:txBody>
              <a:bodyPr/>
              <a:lstStyle/>
              <a:p>
                <a:r>
                  <a:rPr lang="zh-CN" altLang="en-US">
                    <a:noFill/>
                  </a:rPr>
                  <a:t> </a:t>
                </a:r>
              </a:p>
            </p:txBody>
          </p:sp>
        </mc:Fallback>
      </mc:AlternateContent>
      <p:sp>
        <p:nvSpPr>
          <p:cNvPr id="22" name="文本框 21"/>
          <p:cNvSpPr txBox="1"/>
          <p:nvPr/>
        </p:nvSpPr>
        <p:spPr>
          <a:xfrm>
            <a:off x="6110922" y="5920489"/>
            <a:ext cx="2034681" cy="369332"/>
          </a:xfrm>
          <a:prstGeom prst="rect">
            <a:avLst/>
          </a:prstGeom>
          <a:noFill/>
        </p:spPr>
        <p:txBody>
          <a:bodyPr wrap="square" rtlCol="0">
            <a:spAutoFit/>
          </a:bodyPr>
          <a:lstStyle/>
          <a:p>
            <a:r>
              <a:rPr lang="zh-CN" altLang="en-US" dirty="0"/>
              <a:t>称为边际独立性</a:t>
            </a:r>
          </a:p>
        </p:txBody>
      </p:sp>
      <p:grpSp>
        <p:nvGrpSpPr>
          <p:cNvPr id="23" name="组合 22"/>
          <p:cNvGrpSpPr/>
          <p:nvPr/>
        </p:nvGrpSpPr>
        <p:grpSpPr>
          <a:xfrm>
            <a:off x="2153041" y="1782044"/>
            <a:ext cx="4461956" cy="1655406"/>
            <a:chOff x="1138745" y="1718754"/>
            <a:chExt cx="4461956" cy="1655406"/>
          </a:xfrm>
        </p:grpSpPr>
        <p:pic>
          <p:nvPicPr>
            <p:cNvPr id="24" name="Picture 3"/>
            <p:cNvPicPr>
              <a:picLocks noChangeAspect="1"/>
            </p:cNvPicPr>
            <p:nvPr/>
          </p:nvPicPr>
          <p:blipFill rotWithShape="1">
            <a:blip r:embed="rId9"/>
            <a:srcRect r="33065"/>
            <a:stretch/>
          </p:blipFill>
          <p:spPr>
            <a:xfrm>
              <a:off x="1138745" y="1718754"/>
              <a:ext cx="4461956" cy="1655406"/>
            </a:xfrm>
            <a:prstGeom prst="rect">
              <a:avLst/>
            </a:prstGeom>
          </p:spPr>
        </p:pic>
        <p:sp>
          <p:nvSpPr>
            <p:cNvPr id="25" name="矩形 24"/>
            <p:cNvSpPr/>
            <p:nvPr/>
          </p:nvSpPr>
          <p:spPr>
            <a:xfrm>
              <a:off x="5026484" y="1938359"/>
              <a:ext cx="569454" cy="86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2669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3"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贝叶斯网</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29</a:t>
            </a:fld>
            <a:endParaRPr lang="zh-CN" altLang="en-US"/>
          </a:p>
        </p:txBody>
      </p:sp>
      <mc:AlternateContent xmlns:mc="http://schemas.openxmlformats.org/markup-compatibility/2006" xmlns:a14="http://schemas.microsoft.com/office/drawing/2010/main">
        <mc:Choice Requires="a14">
          <p:sp>
            <p:nvSpPr>
              <p:cNvPr id="8" name="矩形 7"/>
              <p:cNvSpPr/>
              <p:nvPr/>
            </p:nvSpPr>
            <p:spPr>
              <a:xfrm>
                <a:off x="1045617" y="1191841"/>
                <a:ext cx="64338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3</m:t>
                              </m:r>
                            </m:sub>
                          </m:sSub>
                          <m:r>
                            <a:rPr lang="en-US" altLang="zh-CN" i="1" dirty="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4</m:t>
                              </m:r>
                            </m:sub>
                          </m:sSub>
                          <m:r>
                            <a:rPr lang="en-US" altLang="zh-CN" b="0" i="1" dirty="0" smtClean="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5</m:t>
                              </m:r>
                            </m:sub>
                          </m:sSub>
                        </m:e>
                      </m:d>
                      <m:r>
                        <a:rPr lang="en-US" altLang="zh-CN" i="1">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𝑃</m:t>
                      </m:r>
                      <m:d>
                        <m:dPr>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5</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045617" y="1191841"/>
                <a:ext cx="6433877" cy="369332"/>
              </a:xfrm>
              <a:prstGeom prst="rect">
                <a:avLst/>
              </a:prstGeom>
              <a:blipFill>
                <a:blip r:embed="rId2"/>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567765" y="3524174"/>
                <a:ext cx="3363420" cy="722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cs typeface="宋体"/>
                        </a:rPr>
                        <m:t>=</m:t>
                      </m:r>
                      <m:f>
                        <m:fPr>
                          <m:ctrlPr>
                            <a:rPr lang="en-US" altLang="zh-CN" b="0" i="1" dirty="0" smtClean="0">
                              <a:latin typeface="Cambria Math" panose="02040503050406030204" pitchFamily="18" charset="0"/>
                              <a:cs typeface="宋体"/>
                            </a:rPr>
                          </m:ctrlPr>
                        </m:fPr>
                        <m:num>
                          <m:nary>
                            <m:naryPr>
                              <m:chr m:val="∑"/>
                              <m:supHide m:val="on"/>
                              <m:ctrlPr>
                                <a:rPr lang="en-US" altLang="zh-CN" i="1" dirty="0">
                                  <a:latin typeface="Cambria Math" panose="02040503050406030204" pitchFamily="18" charset="0"/>
                                  <a:cs typeface="宋体"/>
                                </a:rPr>
                              </m:ctrlPr>
                            </m:naryPr>
                            <m: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3</m:t>
                                  </m:r>
                                </m:sub>
                              </m:sSub>
                              <m:r>
                                <a:rPr lang="en-US" altLang="zh-CN" i="1" dirty="0">
                                  <a:latin typeface="Cambria Math" panose="02040503050406030204" pitchFamily="18" charset="0"/>
                                </a:rPr>
                                <m:t>,</m:t>
                              </m:r>
                              <m:r>
                                <a:rPr lang="en-US" altLang="zh-CN" i="1" dirty="0" smtClean="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5</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3</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4</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5</m:t>
                                      </m:r>
                                    </m:sub>
                                  </m:sSub>
                                </m:e>
                              </m:d>
                            </m:e>
                          </m:nary>
                        </m:num>
                        <m:den>
                          <m:nary>
                            <m:naryPr>
                              <m:chr m:val="∑"/>
                              <m:supHide m:val="on"/>
                              <m:ctrlPr>
                                <a:rPr lang="en-US" altLang="zh-CN" i="1" dirty="0">
                                  <a:latin typeface="Cambria Math" panose="02040503050406030204" pitchFamily="18" charset="0"/>
                                  <a:cs typeface="宋体"/>
                                </a:rPr>
                              </m:ctrlPr>
                            </m:naryPr>
                            <m:sub>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1</m:t>
                                  </m:r>
                                </m:sub>
                              </m:sSub>
                              <m:r>
                                <a:rPr lang="en-US" altLang="zh-CN" b="0" i="1" dirty="0" smtClean="0">
                                  <a:latin typeface="Cambria Math" panose="02040503050406030204" pitchFamily="18" charset="0"/>
                                  <a:cs typeface="宋体"/>
                                </a:rPr>
                                <m:t>,</m:t>
                              </m:r>
                              <m:sSub>
                                <m:sSubPr>
                                  <m:ctrlPr>
                                    <a:rPr lang="en-US" altLang="zh-CN" b="0" i="1" dirty="0" smtClean="0">
                                      <a:latin typeface="Cambria Math" panose="02040503050406030204" pitchFamily="18" charset="0"/>
                                      <a:cs typeface="宋体"/>
                                    </a:rPr>
                                  </m:ctrlPr>
                                </m:sSubPr>
                                <m:e>
                                  <m:r>
                                    <a:rPr lang="en-US" altLang="zh-CN" b="0" i="1" dirty="0" smtClean="0">
                                      <a:latin typeface="Cambria Math" panose="02040503050406030204" pitchFamily="18" charset="0"/>
                                      <a:cs typeface="宋体"/>
                                    </a:rPr>
                                    <m:t>𝑥</m:t>
                                  </m:r>
                                </m:e>
                                <m:sub>
                                  <m:r>
                                    <a:rPr lang="en-US" altLang="zh-CN" b="0" i="1" dirty="0" smtClean="0">
                                      <a:latin typeface="Cambria Math" panose="02040503050406030204" pitchFamily="18" charset="0"/>
                                      <a:cs typeface="宋体"/>
                                    </a:rPr>
                                    <m:t>2</m:t>
                                  </m:r>
                                </m:sub>
                              </m:sSub>
                              <m:r>
                                <a:rPr lang="en-US" altLang="zh-CN" b="0" i="1" dirty="0" smtClean="0">
                                  <a:latin typeface="Cambria Math" panose="02040503050406030204" pitchFamily="18" charset="0"/>
                                  <a:cs typeface="宋体"/>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3</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5</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3</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4</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5</m:t>
                                      </m:r>
                                    </m:sub>
                                  </m:sSub>
                                </m:e>
                              </m:d>
                            </m:e>
                          </m:nary>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567765" y="3524174"/>
                <a:ext cx="3363420" cy="7226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567765" y="4268089"/>
                <a:ext cx="5586273" cy="722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宋体"/>
                        </a:rPr>
                        <m:t>=</m:t>
                      </m:r>
                      <m:f>
                        <m:fPr>
                          <m:ctrlPr>
                            <a:rPr lang="en-US" altLang="zh-CN" b="0" i="1" dirty="0" smtClean="0">
                              <a:latin typeface="Cambria Math" panose="02040503050406030204" pitchFamily="18" charset="0"/>
                              <a:cs typeface="宋体"/>
                            </a:rPr>
                          </m:ctrlPr>
                        </m:fPr>
                        <m:num>
                          <m:nary>
                            <m:naryPr>
                              <m:chr m:val="∑"/>
                              <m:supHide m:val="on"/>
                              <m:ctrlPr>
                                <a:rPr lang="en-US" altLang="zh-CN" i="1" dirty="0">
                                  <a:latin typeface="Cambria Math" panose="02040503050406030204" pitchFamily="18" charset="0"/>
                                  <a:cs typeface="宋体"/>
                                </a:rPr>
                              </m:ctrlPr>
                            </m:naryPr>
                            <m: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3</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5</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5</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e>
                          </m:nary>
                        </m:num>
                        <m:den>
                          <m:nary>
                            <m:naryPr>
                              <m:chr m:val="∑"/>
                              <m:supHide m:val="on"/>
                              <m:ctrlPr>
                                <a:rPr lang="en-US" altLang="zh-CN" i="1" dirty="0">
                                  <a:latin typeface="Cambria Math" panose="02040503050406030204" pitchFamily="18" charset="0"/>
                                  <a:cs typeface="宋体"/>
                                </a:rPr>
                              </m:ctrlPr>
                            </m:naryPr>
                            <m:sub>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3</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5</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5</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e>
                          </m:nary>
                        </m:den>
                      </m:f>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567765" y="4268089"/>
                <a:ext cx="5586273" cy="7226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5160370" y="5996348"/>
                <a:ext cx="1311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4</m:t>
                          </m:r>
                        </m:sub>
                      </m:sSub>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160370" y="5996348"/>
                <a:ext cx="1311239" cy="369332"/>
              </a:xfrm>
              <a:prstGeom prst="rect">
                <a:avLst/>
              </a:prstGeom>
              <a:blipFill>
                <a:blip r:embed="rId5"/>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67765" y="5027378"/>
                <a:ext cx="347659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宋体"/>
                        </a:rPr>
                        <m:t>=</m:t>
                      </m:r>
                      <m:f>
                        <m:fPr>
                          <m:ctrlPr>
                            <a:rPr lang="en-US" altLang="zh-CN" b="0" i="1" dirty="0" smtClean="0">
                              <a:latin typeface="Cambria Math" panose="02040503050406030204" pitchFamily="18" charset="0"/>
                              <a:cs typeface="宋体"/>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num>
                        <m:den>
                          <m:nary>
                            <m:naryPr>
                              <m:chr m:val="∑"/>
                              <m:supHide m:val="on"/>
                              <m:ctrlPr>
                                <a:rPr lang="en-US" altLang="zh-CN" i="1" dirty="0">
                                  <a:latin typeface="Cambria Math" panose="02040503050406030204" pitchFamily="18" charset="0"/>
                                  <a:cs typeface="宋体"/>
                                </a:rPr>
                              </m:ctrlPr>
                            </m:naryPr>
                            <m:sub>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smtClean="0">
                                  <a:latin typeface="Cambria Math" panose="02040503050406030204" pitchFamily="18" charset="0"/>
                                </a:rPr>
                                <m:t> </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e>
                          </m:nary>
                        </m:den>
                      </m:f>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567765" y="5027378"/>
                <a:ext cx="3476593" cy="71019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044358" y="5044882"/>
                <a:ext cx="1672894" cy="675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宋体"/>
                        </a:rPr>
                        <m:t>=</m:t>
                      </m:r>
                      <m:f>
                        <m:fPr>
                          <m:ctrlPr>
                            <a:rPr lang="en-US" altLang="zh-CN" b="0" i="1" dirty="0" smtClean="0">
                              <a:latin typeface="Cambria Math" panose="02040503050406030204" pitchFamily="18" charset="0"/>
                              <a:cs typeface="宋体"/>
                            </a:rPr>
                          </m:ctrlPr>
                        </m:fPr>
                        <m:num>
                          <m:r>
                            <a:rPr lang="en-US" altLang="zh-CN" i="1">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num>
                        <m:den>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den>
                      </m:f>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044358" y="5044882"/>
                <a:ext cx="1672894" cy="6751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538513" y="5963010"/>
                <a:ext cx="3404073" cy="369332"/>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a14:m>
                <a:r>
                  <a:rPr lang="zh-CN" altLang="en-US" dirty="0"/>
                  <a:t>在给定</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sub>
                    </m:sSub>
                  </m:oMath>
                </a14:m>
                <a:r>
                  <a:rPr lang="zh-CN" altLang="en-US" dirty="0"/>
                  <a:t>的取值时不独立</a:t>
                </a:r>
              </a:p>
            </p:txBody>
          </p:sp>
        </mc:Choice>
        <mc:Fallback xmlns="">
          <p:sp>
            <p:nvSpPr>
              <p:cNvPr id="16" name="矩形 15"/>
              <p:cNvSpPr>
                <a:spLocks noRot="1" noChangeAspect="1" noMove="1" noResize="1" noEditPoints="1" noAdjustHandles="1" noChangeArrowheads="1" noChangeShapeType="1" noTextEdit="1"/>
              </p:cNvSpPr>
              <p:nvPr/>
            </p:nvSpPr>
            <p:spPr>
              <a:xfrm>
                <a:off x="1538513" y="5963010"/>
                <a:ext cx="3404073" cy="369332"/>
              </a:xfrm>
              <a:prstGeom prst="rect">
                <a:avLst/>
              </a:prstGeom>
              <a:blipFill>
                <a:blip r:embed="rId8"/>
                <a:stretch>
                  <a:fillRect t="-8197" r="-894" b="-24590"/>
                </a:stretch>
              </a:blipFill>
            </p:spPr>
            <p:txBody>
              <a:bodyPr/>
              <a:lstStyle/>
              <a:p>
                <a:r>
                  <a:rPr lang="zh-CN" altLang="en-US">
                    <a:noFill/>
                  </a:rPr>
                  <a:t> </a:t>
                </a:r>
              </a:p>
            </p:txBody>
          </p:sp>
        </mc:Fallback>
      </mc:AlternateContent>
      <p:cxnSp>
        <p:nvCxnSpPr>
          <p:cNvPr id="11" name="直接连接符 10"/>
          <p:cNvCxnSpPr/>
          <p:nvPr/>
        </p:nvCxnSpPr>
        <p:spPr>
          <a:xfrm flipH="1">
            <a:off x="5595937" y="6147676"/>
            <a:ext cx="126206" cy="66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3"/>
              <p:cNvSpPr/>
              <p:nvPr/>
            </p:nvSpPr>
            <p:spPr>
              <a:xfrm>
                <a:off x="1273151" y="3696226"/>
                <a:ext cx="14228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1</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2</m:t>
                              </m:r>
                            </m:sub>
                          </m:sSub>
                          <m:r>
                            <a:rPr lang="en-US" altLang="zh-CN" i="1" dirty="0">
                              <a:latin typeface="Cambria Math" panose="02040503050406030204" pitchFamily="18" charset="0"/>
                              <a:cs typeface="宋体"/>
                            </a:rPr>
                            <m:t>|</m:t>
                          </m:r>
                          <m:sSub>
                            <m:sSubPr>
                              <m:ctrlPr>
                                <a:rPr lang="en-US" altLang="zh-CN" i="1" dirty="0">
                                  <a:latin typeface="Cambria Math" panose="02040503050406030204" pitchFamily="18" charset="0"/>
                                  <a:cs typeface="宋体"/>
                                </a:rPr>
                              </m:ctrlPr>
                            </m:sSubPr>
                            <m:e>
                              <m:r>
                                <a:rPr lang="en-US" altLang="zh-CN" i="1" dirty="0">
                                  <a:latin typeface="Cambria Math" panose="02040503050406030204" pitchFamily="18" charset="0"/>
                                  <a:cs typeface="宋体"/>
                                </a:rPr>
                                <m:t>𝑥</m:t>
                              </m:r>
                            </m:e>
                            <m:sub>
                              <m:r>
                                <a:rPr lang="en-US" altLang="zh-CN" i="1" dirty="0">
                                  <a:latin typeface="Cambria Math" panose="02040503050406030204" pitchFamily="18" charset="0"/>
                                  <a:cs typeface="宋体"/>
                                </a:rPr>
                                <m:t>4</m:t>
                              </m:r>
                            </m:sub>
                          </m:sSub>
                        </m:e>
                      </m:d>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1273151" y="3696226"/>
                <a:ext cx="1422825" cy="369332"/>
              </a:xfrm>
              <a:prstGeom prst="rect">
                <a:avLst/>
              </a:prstGeom>
              <a:blipFill>
                <a:blip r:embed="rId9"/>
                <a:stretch>
                  <a:fillRect b="-14754"/>
                </a:stretch>
              </a:blipFill>
            </p:spPr>
            <p:txBody>
              <a:bodyPr/>
              <a:lstStyle/>
              <a:p>
                <a:r>
                  <a:rPr lang="zh-CN" altLang="en-US">
                    <a:noFill/>
                  </a:rPr>
                  <a:t> </a:t>
                </a:r>
              </a:p>
            </p:txBody>
          </p:sp>
        </mc:Fallback>
      </mc:AlternateContent>
      <p:grpSp>
        <p:nvGrpSpPr>
          <p:cNvPr id="26" name="组合 25"/>
          <p:cNvGrpSpPr/>
          <p:nvPr/>
        </p:nvGrpSpPr>
        <p:grpSpPr>
          <a:xfrm>
            <a:off x="2153041" y="1782044"/>
            <a:ext cx="4461956" cy="1655406"/>
            <a:chOff x="1138745" y="1718754"/>
            <a:chExt cx="4461956" cy="1655406"/>
          </a:xfrm>
        </p:grpSpPr>
        <p:pic>
          <p:nvPicPr>
            <p:cNvPr id="7" name="Picture 3"/>
            <p:cNvPicPr>
              <a:picLocks noChangeAspect="1"/>
            </p:cNvPicPr>
            <p:nvPr/>
          </p:nvPicPr>
          <p:blipFill rotWithShape="1">
            <a:blip r:embed="rId10"/>
            <a:srcRect r="33065"/>
            <a:stretch/>
          </p:blipFill>
          <p:spPr>
            <a:xfrm>
              <a:off x="1138745" y="1718754"/>
              <a:ext cx="4461956" cy="1655406"/>
            </a:xfrm>
            <a:prstGeom prst="rect">
              <a:avLst/>
            </a:prstGeom>
          </p:spPr>
        </p:pic>
        <p:sp>
          <p:nvSpPr>
            <p:cNvPr id="25" name="矩形 24"/>
            <p:cNvSpPr/>
            <p:nvPr/>
          </p:nvSpPr>
          <p:spPr>
            <a:xfrm>
              <a:off x="5026484" y="1938359"/>
              <a:ext cx="569454" cy="86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8450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21" grpId="0"/>
      <p:bldP spid="13"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贝叶斯决策论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482106"/>
                <a:ext cx="7886700" cy="5297036"/>
              </a:xfrm>
            </p:spPr>
            <p:txBody>
              <a:bodyPr>
                <a:normAutofit/>
              </a:bodyPr>
              <a:lstStyle/>
              <a:p>
                <a:r>
                  <a:rPr lang="zh-CN" altLang="en-US" dirty="0"/>
                  <a:t>寻找一个判定准则 </a:t>
                </a:r>
                <a14:m>
                  <m:oMath xmlns:m="http://schemas.openxmlformats.org/officeDocument/2006/math">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oMath>
                </a14:m>
                <a:r>
                  <a:rPr lang="zh-CN" altLang="en-US" dirty="0"/>
                  <a:t>以最小化总体风险</a:t>
                </a:r>
                <a:endParaRPr lang="en-US" altLang="zh-CN" dirty="0"/>
              </a:p>
              <a:p>
                <a:pPr marL="0" indent="0">
                  <a:buNone/>
                </a:pP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𝑥</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e>
                              <m:r>
                                <a:rPr lang="en-US" altLang="zh-CN" b="1" i="1">
                                  <a:latin typeface="Cambria Math" panose="02040503050406030204" pitchFamily="18" charset="0"/>
                                </a:rPr>
                                <m:t>𝒙</m:t>
                              </m:r>
                            </m:e>
                          </m:d>
                        </m:e>
                      </m:d>
                    </m:oMath>
                  </m:oMathPara>
                </a14:m>
                <a:endParaRPr lang="en-US" altLang="zh-CN" dirty="0"/>
              </a:p>
              <a:p>
                <a:endParaRPr lang="en-US" altLang="zh-CN" dirty="0"/>
              </a:p>
              <a:p>
                <a:r>
                  <a:rPr lang="zh-CN" altLang="en-US" dirty="0"/>
                  <a:t>显然，对每个样本</a:t>
                </a:r>
                <a14:m>
                  <m:oMath xmlns:m="http://schemas.openxmlformats.org/officeDocument/2006/math">
                    <m:r>
                      <a:rPr lang="en-US" altLang="zh-CN" b="1" i="1" dirty="0" smtClean="0">
                        <a:latin typeface="Cambria Math" panose="02040503050406030204" pitchFamily="18" charset="0"/>
                      </a:rPr>
                      <m:t>𝒙</m:t>
                    </m:r>
                  </m:oMath>
                </a14:m>
                <a:r>
                  <a:rPr lang="zh-CN" altLang="en-US" dirty="0"/>
                  <a:t>，若</a:t>
                </a:r>
                <a14:m>
                  <m:oMath xmlns:m="http://schemas.openxmlformats.org/officeDocument/2006/math">
                    <m:r>
                      <a:rPr lang="en-US" altLang="zh-CN" b="1" i="1" dirty="0" smtClean="0">
                        <a:latin typeface="Cambria Math" panose="02040503050406030204" pitchFamily="18" charset="0"/>
                      </a:rPr>
                      <m:t>𝒙</m:t>
                    </m:r>
                  </m:oMath>
                </a14:m>
                <a:r>
                  <a:rPr lang="zh-CN" altLang="en-US" dirty="0"/>
                  <a:t>能最小化条件风险</a:t>
                </a:r>
                <a14:m>
                  <m:oMath xmlns:m="http://schemas.openxmlformats.org/officeDocument/2006/math">
                    <m:r>
                      <a:rPr lang="en-US" altLang="zh-CN" b="0" i="1" dirty="0" smtClean="0">
                        <a:latin typeface="Cambria Math" panose="02040503050406030204" pitchFamily="18" charset="0"/>
                      </a:rPr>
                      <m:t>𝑅</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h</m:t>
                        </m:r>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𝒙</m:t>
                            </m:r>
                          </m:e>
                        </m:d>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𝒙</m:t>
                        </m:r>
                      </m:e>
                    </m:d>
                  </m:oMath>
                </a14:m>
                <a:r>
                  <a:rPr lang="zh-CN" altLang="en-US" dirty="0"/>
                  <a:t>，则总体风险</a:t>
                </a:r>
                <a14:m>
                  <m:oMath xmlns:m="http://schemas.openxmlformats.org/officeDocument/2006/math">
                    <m:r>
                      <a:rPr lang="en-US" altLang="zh-CN" b="0" i="1" dirty="0" smtClean="0">
                        <a:latin typeface="Cambria Math" panose="02040503050406030204" pitchFamily="18" charset="0"/>
                      </a:rPr>
                      <m:t>𝑅</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h</m:t>
                        </m:r>
                      </m:e>
                    </m:d>
                    <m:r>
                      <a:rPr lang="en-US" altLang="zh-CN" b="0" i="1" dirty="0" smtClean="0">
                        <a:latin typeface="Cambria Math" panose="02040503050406030204" pitchFamily="18" charset="0"/>
                      </a:rPr>
                      <m:t> </m:t>
                    </m:r>
                  </m:oMath>
                </a14:m>
                <a:r>
                  <a:rPr lang="zh-CN" altLang="en-US" dirty="0"/>
                  <a:t>也将被最小化</a:t>
                </a:r>
                <a:endParaRPr lang="en-US" altLang="zh-CN" dirty="0"/>
              </a:p>
              <a:p>
                <a:pPr marL="0" indent="0">
                  <a:buNone/>
                </a:pPr>
                <a:endParaRPr lang="en-US" altLang="zh-CN" dirty="0"/>
              </a:p>
              <a:p>
                <a:r>
                  <a:rPr lang="zh-CN" altLang="en-US" dirty="0"/>
                  <a:t>这就产生了贝叶斯判定准则（</a:t>
                </a:r>
                <a:r>
                  <a:rPr lang="en-US" altLang="zh-CN" dirty="0"/>
                  <a:t>Bayes decision rule</a:t>
                </a:r>
                <a:r>
                  <a:rPr lang="zh-CN" altLang="en-US" dirty="0"/>
                  <a:t>）： 为最小化总体风险，只需在每个样本上选择那个能使条件风险 </a:t>
                </a:r>
                <a14:m>
                  <m:oMath xmlns:m="http://schemas.openxmlformats.org/officeDocument/2006/math">
                    <m:r>
                      <a:rPr lang="en-US" altLang="zh-CN" b="0" i="1" dirty="0" smtClean="0">
                        <a:latin typeface="Cambria Math" panose="02040503050406030204" pitchFamily="18" charset="0"/>
                      </a:rPr>
                      <m:t>𝑅</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𝑐</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𝒙</m:t>
                        </m:r>
                      </m:e>
                    </m:d>
                  </m:oMath>
                </a14:m>
                <a:r>
                  <a:rPr lang="zh-CN" altLang="en-US" dirty="0"/>
                  <a:t>最小的类别标记，即</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𝒴</m:t>
                                  </m:r>
                                </m:lim>
                              </m:limLow>
                            </m:fName>
                            <m:e>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1" i="1" smtClean="0">
                                      <a:latin typeface="Cambria Math" panose="02040503050406030204" pitchFamily="18" charset="0"/>
                                    </a:rPr>
                                    <m:t>𝒙</m:t>
                                  </m:r>
                                </m:e>
                              </m:d>
                            </m:e>
                          </m:func>
                        </m:e>
                      </m:func>
                    </m:oMath>
                  </m:oMathPara>
                </a14:m>
                <a:endParaRPr lang="zh-CN" altLang="en-US" dirty="0"/>
              </a:p>
              <a:p>
                <a:pPr lvl="1"/>
                <a:r>
                  <a:rPr lang="zh-CN" altLang="en-US" dirty="0"/>
                  <a:t>被称为贝叶斯最优分类器</a:t>
                </a:r>
                <a:r>
                  <a:rPr lang="en-US" altLang="zh-CN" dirty="0"/>
                  <a:t>(Bayes optimal classifier)</a:t>
                </a:r>
                <a:r>
                  <a:rPr lang="zh-CN" altLang="en-US" dirty="0"/>
                  <a:t>，与之对应的总体风险</a:t>
                </a:r>
                <a14:m>
                  <m:oMath xmlns:m="http://schemas.openxmlformats.org/officeDocument/2006/math">
                    <m:r>
                      <a:rPr lang="en-US" altLang="zh-CN" i="1" dirty="0">
                        <a:latin typeface="Cambria Math" panose="02040503050406030204" pitchFamily="18" charset="0"/>
                      </a:rPr>
                      <m:t>𝑅</m:t>
                    </m:r>
                    <m:d>
                      <m:dPr>
                        <m:ctrlPr>
                          <a:rPr lang="en-US" altLang="zh-CN" i="1" dirty="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h</m:t>
                            </m:r>
                          </m:e>
                          <m:sup>
                            <m:r>
                              <a:rPr lang="en-US" altLang="zh-CN" b="0" i="1" dirty="0" smtClean="0">
                                <a:latin typeface="Cambria Math" panose="02040503050406030204" pitchFamily="18" charset="0"/>
                              </a:rPr>
                              <m:t>⋆</m:t>
                            </m:r>
                          </m:sup>
                        </m:sSup>
                      </m:e>
                    </m:d>
                  </m:oMath>
                </a14:m>
                <a:r>
                  <a:rPr lang="zh-CN" altLang="en-US" dirty="0"/>
                  <a:t>称为贝叶斯风险 </a:t>
                </a:r>
                <a:r>
                  <a:rPr lang="en-US" altLang="zh-CN" dirty="0"/>
                  <a:t>(Bayes</a:t>
                </a:r>
                <a:r>
                  <a:rPr lang="zh-CN" altLang="en-US" dirty="0"/>
                  <a:t> </a:t>
                </a:r>
                <a:r>
                  <a:rPr lang="en-US" altLang="zh-CN" dirty="0"/>
                  <a:t>risk)</a:t>
                </a:r>
                <a:endParaRPr lang="zh-CN" altLang="en-US" dirty="0"/>
              </a:p>
              <a:p>
                <a:pPr lvl="1"/>
                <a:r>
                  <a:rPr lang="zh-CN" altLang="en-US" dirty="0"/>
                  <a:t> 反映了分类起所能达到的最好性能，即通过机器学习所能产生的模型精度的理论上限。</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482106"/>
                <a:ext cx="7886700" cy="5297036"/>
              </a:xfrm>
              <a:blipFill>
                <a:blip r:embed="rId2"/>
                <a:stretch>
                  <a:fillRect l="-773" t="-1266" r="-54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6374806" y="1930998"/>
                <a:ext cx="2620910" cy="902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e>
                        <m:e>
                          <m:r>
                            <a:rPr lang="en-US" altLang="zh-CN" b="1" i="1">
                              <a:latin typeface="Cambria Math" panose="02040503050406030204" pitchFamily="18" charset="0"/>
                            </a:rPr>
                            <m:t>𝒙</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𝑁</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𝑖𝑗</m:t>
                              </m:r>
                            </m:sub>
                          </m:sSub>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𝑗</m:t>
                                  </m:r>
                                </m:sub>
                              </m:sSub>
                            </m:e>
                            <m:e>
                              <m:r>
                                <a:rPr lang="en-US" altLang="zh-CN" b="1" i="1">
                                  <a:latin typeface="Cambria Math" panose="02040503050406030204" pitchFamily="18" charset="0"/>
                                </a:rPr>
                                <m:t>𝒙</m:t>
                              </m:r>
                            </m:e>
                          </m:d>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374806" y="1930998"/>
                <a:ext cx="2620910" cy="90255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900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贝叶斯网</a:t>
            </a:r>
          </a:p>
        </p:txBody>
      </p:sp>
      <p:sp>
        <p:nvSpPr>
          <p:cNvPr id="3" name="内容占位符 2"/>
          <p:cNvSpPr>
            <a:spLocks noGrp="1"/>
          </p:cNvSpPr>
          <p:nvPr>
            <p:ph idx="1"/>
          </p:nvPr>
        </p:nvSpPr>
        <p:spPr/>
        <p:txBody>
          <a:bodyPr/>
          <a:lstStyle/>
          <a:p>
            <a:r>
              <a:rPr lang="zh-CN" altLang="en-US" sz="2000" dirty="0">
                <a:latin typeface="+mn-ea"/>
                <a:cs typeface="宋体"/>
              </a:rPr>
              <a:t>贝叶斯网中三个变量之间的典型依赖关系：</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30</a:t>
            </a:fld>
            <a:endParaRPr lang="zh-CN" altLang="en-US"/>
          </a:p>
        </p:txBody>
      </p:sp>
      <p:grpSp>
        <p:nvGrpSpPr>
          <p:cNvPr id="7" name="组合 36"/>
          <p:cNvGrpSpPr/>
          <p:nvPr/>
        </p:nvGrpSpPr>
        <p:grpSpPr>
          <a:xfrm>
            <a:off x="1902339" y="2021923"/>
            <a:ext cx="1216958" cy="1520486"/>
            <a:chOff x="1003637" y="765522"/>
            <a:chExt cx="1408938" cy="1760349"/>
          </a:xfrm>
        </p:grpSpPr>
        <p:cxnSp>
          <p:nvCxnSpPr>
            <p:cNvPr id="8" name="直接箭头连接符 37"/>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9" name="椭圆 8"/>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10" name="直接箭头连接符 39"/>
            <p:cNvCxnSpPr/>
            <p:nvPr/>
          </p:nvCxnSpPr>
          <p:spPr>
            <a:xfrm>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11" name="组合 40"/>
            <p:cNvGrpSpPr/>
            <p:nvPr/>
          </p:nvGrpSpPr>
          <p:grpSpPr>
            <a:xfrm>
              <a:off x="1003637" y="1640380"/>
              <a:ext cx="1408938" cy="488569"/>
              <a:chOff x="1003637" y="1754680"/>
              <a:chExt cx="1408938" cy="488569"/>
            </a:xfrm>
          </p:grpSpPr>
          <p:sp>
            <p:nvSpPr>
              <p:cNvPr id="14" name="椭圆 13"/>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15" name="椭圆 14"/>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16" name="对象 15"/>
              <p:cNvGraphicFramePr>
                <a:graphicFrameLocks noChangeAspect="1"/>
              </p:cNvGraphicFramePr>
              <p:nvPr/>
            </p:nvGraphicFramePr>
            <p:xfrm>
              <a:off x="1105819" y="1881461"/>
              <a:ext cx="317500" cy="288925"/>
            </p:xfrm>
            <a:graphic>
              <a:graphicData uri="http://schemas.openxmlformats.org/presentationml/2006/ole">
                <mc:AlternateContent xmlns:mc="http://schemas.openxmlformats.org/markup-compatibility/2006">
                  <mc:Choice xmlns:v="urn:schemas-microsoft-com:vml" Requires="v">
                    <p:oleObj spid="_x0000_s1755" name="Formula" r:id="rId3" imgW="142560" imgH="131040" progId="Equation.Ribbit">
                      <p:embed/>
                    </p:oleObj>
                  </mc:Choice>
                  <mc:Fallback>
                    <p:oleObj name="Formula" r:id="rId3" imgW="142560" imgH="131040" progId="Equation.Ribbit">
                      <p:embed/>
                      <p:pic>
                        <p:nvPicPr>
                          <p:cNvPr id="14" name="对象 13"/>
                          <p:cNvPicPr/>
                          <p:nvPr/>
                        </p:nvPicPr>
                        <p:blipFill>
                          <a:blip r:embed="rId4"/>
                          <a:stretch>
                            <a:fillRect/>
                          </a:stretch>
                        </p:blipFill>
                        <p:spPr>
                          <a:xfrm>
                            <a:off x="1105819" y="1881461"/>
                            <a:ext cx="317500" cy="288925"/>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2036763" y="1876425"/>
              <a:ext cx="315912" cy="288925"/>
            </p:xfrm>
            <a:graphic>
              <a:graphicData uri="http://schemas.openxmlformats.org/presentationml/2006/ole">
                <mc:AlternateContent xmlns:mc="http://schemas.openxmlformats.org/markup-compatibility/2006">
                  <mc:Choice xmlns:v="urn:schemas-microsoft-com:vml" Requires="v">
                    <p:oleObj spid="_x0000_s1756" name="Formula" r:id="rId5" imgW="143640" imgH="131040" progId="Equation.Ribbit">
                      <p:embed/>
                    </p:oleObj>
                  </mc:Choice>
                  <mc:Fallback>
                    <p:oleObj name="Formula" r:id="rId5" imgW="143640" imgH="131040" progId="Equation.Ribbit">
                      <p:embed/>
                      <p:pic>
                        <p:nvPicPr>
                          <p:cNvPr id="15" name="对象 14"/>
                          <p:cNvPicPr/>
                          <p:nvPr/>
                        </p:nvPicPr>
                        <p:blipFill>
                          <a:blip r:embed="rId6"/>
                          <a:stretch>
                            <a:fillRect/>
                          </a:stretch>
                        </p:blipFill>
                        <p:spPr>
                          <a:xfrm>
                            <a:off x="2036763" y="1876425"/>
                            <a:ext cx="315912" cy="288925"/>
                          </a:xfrm>
                          <a:prstGeom prst="rect">
                            <a:avLst/>
                          </a:prstGeom>
                        </p:spPr>
                      </p:pic>
                    </p:oleObj>
                  </mc:Fallback>
                </mc:AlternateContent>
              </a:graphicData>
            </a:graphic>
          </p:graphicFrame>
        </p:grpSp>
        <p:sp>
          <p:nvSpPr>
            <p:cNvPr id="12" name="文本框 11"/>
            <p:cNvSpPr txBox="1"/>
            <p:nvPr/>
          </p:nvSpPr>
          <p:spPr>
            <a:xfrm>
              <a:off x="1162794" y="2125761"/>
              <a:ext cx="121058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同父结构</a:t>
              </a:r>
            </a:p>
          </p:txBody>
        </p:sp>
        <p:graphicFrame>
          <p:nvGraphicFramePr>
            <p:cNvPr id="13" name="对象 12"/>
            <p:cNvGraphicFramePr>
              <a:graphicFrameLocks noChangeAspect="1"/>
            </p:cNvGraphicFramePr>
            <p:nvPr/>
          </p:nvGraphicFramePr>
          <p:xfrm>
            <a:off x="1601972" y="893111"/>
            <a:ext cx="301752" cy="288288"/>
          </p:xfrm>
          <a:graphic>
            <a:graphicData uri="http://schemas.openxmlformats.org/presentationml/2006/ole">
              <mc:AlternateContent xmlns:mc="http://schemas.openxmlformats.org/markup-compatibility/2006">
                <mc:Choice xmlns:v="urn:schemas-microsoft-com:vml" Requires="v">
                  <p:oleObj spid="_x0000_s1757" name="Formula" r:id="rId7" imgW="137160" imgH="131040" progId="Equation.Ribbit">
                    <p:embed/>
                  </p:oleObj>
                </mc:Choice>
                <mc:Fallback>
                  <p:oleObj name="Formula" r:id="rId7" imgW="137160" imgH="131040" progId="Equation.Ribbit">
                    <p:embed/>
                    <p:pic>
                      <p:nvPicPr>
                        <p:cNvPr id="11" name="对象 10"/>
                        <p:cNvPicPr/>
                        <p:nvPr/>
                      </p:nvPicPr>
                      <p:blipFill>
                        <a:blip r:embed="rId8"/>
                        <a:stretch>
                          <a:fillRect/>
                        </a:stretch>
                      </p:blipFill>
                      <p:spPr>
                        <a:xfrm>
                          <a:off x="1601972" y="893111"/>
                          <a:ext cx="301752" cy="288288"/>
                        </a:xfrm>
                        <a:prstGeom prst="rect">
                          <a:avLst/>
                        </a:prstGeom>
                      </p:spPr>
                    </p:pic>
                  </p:oleObj>
                </mc:Fallback>
              </mc:AlternateContent>
            </a:graphicData>
          </a:graphic>
        </p:graphicFrame>
      </p:grpSp>
      <p:grpSp>
        <p:nvGrpSpPr>
          <p:cNvPr id="18" name="组合 47"/>
          <p:cNvGrpSpPr/>
          <p:nvPr/>
        </p:nvGrpSpPr>
        <p:grpSpPr>
          <a:xfrm>
            <a:off x="3673327" y="2065967"/>
            <a:ext cx="1201797" cy="1481109"/>
            <a:chOff x="1942480" y="84630"/>
            <a:chExt cx="1408938" cy="1736391"/>
          </a:xfrm>
        </p:grpSpPr>
        <p:cxnSp>
          <p:nvCxnSpPr>
            <p:cNvPr id="19" name="直接箭头连接符 48"/>
            <p:cNvCxnSpPr/>
            <p:nvPr/>
          </p:nvCxnSpPr>
          <p:spPr>
            <a:xfrm flipH="1" flipV="1">
              <a:off x="2184852" y="569373"/>
              <a:ext cx="306302" cy="425888"/>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sp>
          <p:nvSpPr>
            <p:cNvPr id="20" name="椭圆 19"/>
            <p:cNvSpPr/>
            <p:nvPr/>
          </p:nvSpPr>
          <p:spPr>
            <a:xfrm>
              <a:off x="2420165" y="92427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21" name="直接箭头连接符 50"/>
            <p:cNvCxnSpPr/>
            <p:nvPr/>
          </p:nvCxnSpPr>
          <p:spPr>
            <a:xfrm flipV="1">
              <a:off x="2833919" y="573199"/>
              <a:ext cx="275128" cy="422062"/>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grpSp>
          <p:nvGrpSpPr>
            <p:cNvPr id="22" name="组合 51"/>
            <p:cNvGrpSpPr/>
            <p:nvPr/>
          </p:nvGrpSpPr>
          <p:grpSpPr>
            <a:xfrm>
              <a:off x="1942480" y="84630"/>
              <a:ext cx="1408938" cy="488569"/>
              <a:chOff x="1003637" y="1754680"/>
              <a:chExt cx="1408938" cy="488569"/>
            </a:xfrm>
          </p:grpSpPr>
          <p:sp>
            <p:nvSpPr>
              <p:cNvPr id="25" name="椭圆 24"/>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26" name="椭圆 25"/>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27" name="对象 26"/>
              <p:cNvGraphicFramePr>
                <a:graphicFrameLocks noChangeAspect="1"/>
              </p:cNvGraphicFramePr>
              <p:nvPr/>
            </p:nvGraphicFramePr>
            <p:xfrm>
              <a:off x="1102682" y="1876425"/>
              <a:ext cx="303213" cy="288925"/>
            </p:xfrm>
            <a:graphic>
              <a:graphicData uri="http://schemas.openxmlformats.org/presentationml/2006/ole">
                <mc:AlternateContent xmlns:mc="http://schemas.openxmlformats.org/markup-compatibility/2006">
                  <mc:Choice xmlns:v="urn:schemas-microsoft-com:vml" Requires="v">
                    <p:oleObj spid="_x0000_s1758" name="Formula" r:id="rId9" imgW="137160" imgH="131040" progId="Equation.Ribbit">
                      <p:embed/>
                    </p:oleObj>
                  </mc:Choice>
                  <mc:Fallback>
                    <p:oleObj name="Formula" r:id="rId9" imgW="137160" imgH="131040" progId="Equation.Ribbit">
                      <p:embed/>
                      <p:pic>
                        <p:nvPicPr>
                          <p:cNvPr id="25" name="对象 24"/>
                          <p:cNvPicPr/>
                          <p:nvPr/>
                        </p:nvPicPr>
                        <p:blipFill>
                          <a:blip r:embed="rId8"/>
                          <a:stretch>
                            <a:fillRect/>
                          </a:stretch>
                        </p:blipFill>
                        <p:spPr>
                          <a:xfrm>
                            <a:off x="1102682" y="1876425"/>
                            <a:ext cx="303213" cy="288925"/>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2037720" y="1876425"/>
              <a:ext cx="312737" cy="288925"/>
            </p:xfrm>
            <a:graphic>
              <a:graphicData uri="http://schemas.openxmlformats.org/presentationml/2006/ole">
                <mc:AlternateContent xmlns:mc="http://schemas.openxmlformats.org/markup-compatibility/2006">
                  <mc:Choice xmlns:v="urn:schemas-microsoft-com:vml" Requires="v">
                    <p:oleObj spid="_x0000_s1759" name="Formula" r:id="rId10" imgW="141120" imgH="131040" progId="Equation.Ribbit">
                      <p:embed/>
                    </p:oleObj>
                  </mc:Choice>
                  <mc:Fallback>
                    <p:oleObj name="Formula" r:id="rId10" imgW="141120" imgH="131040" progId="Equation.Ribbit">
                      <p:embed/>
                      <p:pic>
                        <p:nvPicPr>
                          <p:cNvPr id="26" name="对象 25"/>
                          <p:cNvPicPr/>
                          <p:nvPr/>
                        </p:nvPicPr>
                        <p:blipFill>
                          <a:blip r:embed="rId11"/>
                          <a:stretch>
                            <a:fillRect/>
                          </a:stretch>
                        </p:blipFill>
                        <p:spPr>
                          <a:xfrm>
                            <a:off x="2037720" y="1876425"/>
                            <a:ext cx="312737" cy="288925"/>
                          </a:xfrm>
                          <a:prstGeom prst="rect">
                            <a:avLst/>
                          </a:prstGeom>
                        </p:spPr>
                      </p:pic>
                    </p:oleObj>
                  </mc:Fallback>
                </mc:AlternateContent>
              </a:graphicData>
            </a:graphic>
          </p:graphicFrame>
        </p:grpSp>
        <p:sp>
          <p:nvSpPr>
            <p:cNvPr id="23" name="文本框 22"/>
            <p:cNvSpPr txBox="1"/>
            <p:nvPr/>
          </p:nvSpPr>
          <p:spPr>
            <a:xfrm>
              <a:off x="2101637" y="1420911"/>
              <a:ext cx="1140056" cy="400110"/>
            </a:xfrm>
            <a:prstGeom prst="rect">
              <a:avLst/>
            </a:prstGeom>
            <a:noFill/>
          </p:spPr>
          <p:txBody>
            <a:bodyPr wrap="none" rtlCol="0">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型结构</a:t>
              </a:r>
            </a:p>
          </p:txBody>
        </p:sp>
        <p:graphicFrame>
          <p:nvGraphicFramePr>
            <p:cNvPr id="24" name="对象 23"/>
            <p:cNvGraphicFramePr>
              <a:graphicFrameLocks noChangeAspect="1"/>
            </p:cNvGraphicFramePr>
            <p:nvPr/>
          </p:nvGraphicFramePr>
          <p:xfrm>
            <a:off x="2524125" y="1046163"/>
            <a:ext cx="315913" cy="288925"/>
          </p:xfrm>
          <a:graphic>
            <a:graphicData uri="http://schemas.openxmlformats.org/presentationml/2006/ole">
              <mc:AlternateContent xmlns:mc="http://schemas.openxmlformats.org/markup-compatibility/2006">
                <mc:Choice xmlns:v="urn:schemas-microsoft-com:vml" Requires="v">
                  <p:oleObj spid="_x0000_s1760" name="Formula" r:id="rId12" imgW="143640" imgH="131040" progId="Equation.Ribbit">
                    <p:embed/>
                  </p:oleObj>
                </mc:Choice>
                <mc:Fallback>
                  <p:oleObj name="Formula" r:id="rId12" imgW="143640" imgH="131040" progId="Equation.Ribbit">
                    <p:embed/>
                    <p:pic>
                      <p:nvPicPr>
                        <p:cNvPr id="22" name="对象 21"/>
                        <p:cNvPicPr/>
                        <p:nvPr/>
                      </p:nvPicPr>
                      <p:blipFill>
                        <a:blip r:embed="rId6"/>
                        <a:stretch>
                          <a:fillRect/>
                        </a:stretch>
                      </p:blipFill>
                      <p:spPr>
                        <a:xfrm>
                          <a:off x="2524125" y="1046163"/>
                          <a:ext cx="315913" cy="288925"/>
                        </a:xfrm>
                        <a:prstGeom prst="rect">
                          <a:avLst/>
                        </a:prstGeom>
                      </p:spPr>
                    </p:pic>
                  </p:oleObj>
                </mc:Fallback>
              </mc:AlternateContent>
            </a:graphicData>
          </a:graphic>
        </p:graphicFrame>
      </p:grpSp>
      <p:grpSp>
        <p:nvGrpSpPr>
          <p:cNvPr id="29" name="组合 58"/>
          <p:cNvGrpSpPr/>
          <p:nvPr/>
        </p:nvGrpSpPr>
        <p:grpSpPr>
          <a:xfrm>
            <a:off x="5440291" y="2037503"/>
            <a:ext cx="1176046" cy="1469370"/>
            <a:chOff x="1003637" y="765522"/>
            <a:chExt cx="1408938" cy="1760349"/>
          </a:xfrm>
        </p:grpSpPr>
        <p:cxnSp>
          <p:nvCxnSpPr>
            <p:cNvPr id="30" name="直接箭头连接符 59"/>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31" name="椭圆 30"/>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32" name="直接箭头连接符 61"/>
            <p:cNvCxnSpPr/>
            <p:nvPr/>
          </p:nvCxnSpPr>
          <p:spPr>
            <a:xfrm flipH="1" flipV="1">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33" name="组合 62"/>
            <p:cNvGrpSpPr/>
            <p:nvPr/>
          </p:nvGrpSpPr>
          <p:grpSpPr>
            <a:xfrm>
              <a:off x="1003637" y="1640380"/>
              <a:ext cx="1408938" cy="488569"/>
              <a:chOff x="1003637" y="1754680"/>
              <a:chExt cx="1408938" cy="488569"/>
            </a:xfrm>
          </p:grpSpPr>
          <p:sp>
            <p:nvSpPr>
              <p:cNvPr id="36" name="椭圆 35"/>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37" name="椭圆 36"/>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38" name="对象 37"/>
              <p:cNvGraphicFramePr>
                <a:graphicFrameLocks noChangeAspect="1"/>
              </p:cNvGraphicFramePr>
              <p:nvPr/>
            </p:nvGraphicFramePr>
            <p:xfrm>
              <a:off x="1149934" y="1851024"/>
              <a:ext cx="180976" cy="288925"/>
            </p:xfrm>
            <a:graphic>
              <a:graphicData uri="http://schemas.openxmlformats.org/presentationml/2006/ole">
                <mc:AlternateContent xmlns:mc="http://schemas.openxmlformats.org/markup-compatibility/2006">
                  <mc:Choice xmlns:v="urn:schemas-microsoft-com:vml" Requires="v">
                    <p:oleObj spid="_x0000_s1761" name="Formula" r:id="rId13" imgW="81360" imgH="131040" progId="Equation.Ribbit">
                      <p:embed/>
                    </p:oleObj>
                  </mc:Choice>
                  <mc:Fallback>
                    <p:oleObj name="Formula" r:id="rId13" imgW="81360" imgH="131040" progId="Equation.Ribbit">
                      <p:embed/>
                      <p:pic>
                        <p:nvPicPr>
                          <p:cNvPr id="36" name="对象 35"/>
                          <p:cNvPicPr/>
                          <p:nvPr/>
                        </p:nvPicPr>
                        <p:blipFill>
                          <a:blip r:embed="rId14"/>
                          <a:stretch>
                            <a:fillRect/>
                          </a:stretch>
                        </p:blipFill>
                        <p:spPr>
                          <a:xfrm>
                            <a:off x="1149934" y="1851024"/>
                            <a:ext cx="180976" cy="288925"/>
                          </a:xfrm>
                          <a:prstGeom prst="rect">
                            <a:avLst/>
                          </a:prstGeom>
                        </p:spPr>
                      </p:pic>
                    </p:oleObj>
                  </mc:Fallback>
                </mc:AlternateContent>
              </a:graphicData>
            </a:graphic>
          </p:graphicFrame>
          <p:graphicFrame>
            <p:nvGraphicFramePr>
              <p:cNvPr id="39" name="对象 38"/>
              <p:cNvGraphicFramePr>
                <a:graphicFrameLocks noChangeAspect="1"/>
              </p:cNvGraphicFramePr>
              <p:nvPr/>
            </p:nvGraphicFramePr>
            <p:xfrm>
              <a:off x="2076399" y="1879918"/>
              <a:ext cx="168275" cy="284162"/>
            </p:xfrm>
            <a:graphic>
              <a:graphicData uri="http://schemas.openxmlformats.org/presentationml/2006/ole">
                <mc:AlternateContent xmlns:mc="http://schemas.openxmlformats.org/markup-compatibility/2006">
                  <mc:Choice xmlns:v="urn:schemas-microsoft-com:vml" Requires="v">
                    <p:oleObj spid="_x0000_s1762" name="Formula" r:id="rId15" imgW="76320" imgH="129600" progId="Equation.Ribbit">
                      <p:embed/>
                    </p:oleObj>
                  </mc:Choice>
                  <mc:Fallback>
                    <p:oleObj name="Formula" r:id="rId15" imgW="76320" imgH="129600" progId="Equation.Ribbit">
                      <p:embed/>
                      <p:pic>
                        <p:nvPicPr>
                          <p:cNvPr id="37" name="对象 36"/>
                          <p:cNvPicPr/>
                          <p:nvPr/>
                        </p:nvPicPr>
                        <p:blipFill>
                          <a:blip r:embed="rId16"/>
                          <a:stretch>
                            <a:fillRect/>
                          </a:stretch>
                        </p:blipFill>
                        <p:spPr>
                          <a:xfrm>
                            <a:off x="2076399" y="1879918"/>
                            <a:ext cx="168275" cy="284162"/>
                          </a:xfrm>
                          <a:prstGeom prst="rect">
                            <a:avLst/>
                          </a:prstGeom>
                        </p:spPr>
                      </p:pic>
                    </p:oleObj>
                  </mc:Fallback>
                </mc:AlternateContent>
              </a:graphicData>
            </a:graphic>
          </p:graphicFrame>
        </p:grpSp>
        <p:sp>
          <p:nvSpPr>
            <p:cNvPr id="34" name="文本框 33"/>
            <p:cNvSpPr txBox="1"/>
            <p:nvPr/>
          </p:nvSpPr>
          <p:spPr>
            <a:xfrm>
              <a:off x="1162794" y="2125761"/>
              <a:ext cx="121058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顺序结构</a:t>
              </a:r>
            </a:p>
          </p:txBody>
        </p:sp>
        <p:graphicFrame>
          <p:nvGraphicFramePr>
            <p:cNvPr id="35" name="对象 34"/>
            <p:cNvGraphicFramePr>
              <a:graphicFrameLocks noChangeAspect="1"/>
            </p:cNvGraphicFramePr>
            <p:nvPr/>
          </p:nvGraphicFramePr>
          <p:xfrm>
            <a:off x="1626819" y="897890"/>
            <a:ext cx="188913" cy="285750"/>
          </p:xfrm>
          <a:graphic>
            <a:graphicData uri="http://schemas.openxmlformats.org/presentationml/2006/ole">
              <mc:AlternateContent xmlns:mc="http://schemas.openxmlformats.org/markup-compatibility/2006">
                <mc:Choice xmlns:v="urn:schemas-microsoft-com:vml" Requires="v">
                  <p:oleObj spid="_x0000_s1763" name="Formula" r:id="rId17" imgW="86400" imgH="129600" progId="Equation.Ribbit">
                    <p:embed/>
                  </p:oleObj>
                </mc:Choice>
                <mc:Fallback>
                  <p:oleObj name="Formula" r:id="rId17" imgW="86400" imgH="129600" progId="Equation.Ribbit">
                    <p:embed/>
                    <p:pic>
                      <p:nvPicPr>
                        <p:cNvPr id="33" name="对象 32"/>
                        <p:cNvPicPr/>
                        <p:nvPr/>
                      </p:nvPicPr>
                      <p:blipFill>
                        <a:blip r:embed="rId18"/>
                        <a:stretch>
                          <a:fillRect/>
                        </a:stretch>
                      </p:blipFill>
                      <p:spPr>
                        <a:xfrm>
                          <a:off x="1626819" y="897890"/>
                          <a:ext cx="188913" cy="285750"/>
                        </a:xfrm>
                        <a:prstGeom prst="rect">
                          <a:avLst/>
                        </a:prstGeom>
                      </p:spPr>
                    </p:pic>
                  </p:oleObj>
                </mc:Fallback>
              </mc:AlternateContent>
            </a:graphicData>
          </a:graphic>
        </p:graphicFrame>
      </p:grpSp>
      <mc:AlternateContent xmlns:mc="http://schemas.openxmlformats.org/markup-compatibility/2006" xmlns:a14="http://schemas.microsoft.com/office/drawing/2010/main">
        <mc:Choice Requires="a14">
          <p:sp>
            <p:nvSpPr>
              <p:cNvPr id="41" name="文本框 40"/>
              <p:cNvSpPr txBox="1"/>
              <p:nvPr/>
            </p:nvSpPr>
            <p:spPr>
              <a:xfrm>
                <a:off x="2492659" y="3611581"/>
                <a:ext cx="2973674" cy="6790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2492659" y="3611581"/>
                <a:ext cx="2973674" cy="6790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757810" y="4336010"/>
                <a:ext cx="2272417"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e>
                              <m:r>
                                <a:rPr lang="en-US" altLang="zh-CN" i="1">
                                  <a:latin typeface="Cambria Math" panose="02040503050406030204" pitchFamily="18" charset="0"/>
                                </a:rPr>
                                <m:t>𝑧</m:t>
                              </m:r>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oMath>
                  </m:oMathPara>
                </a14:m>
                <a:endParaRPr lang="zh-CN" altLang="en-US" dirty="0"/>
              </a:p>
            </p:txBody>
          </p:sp>
        </mc:Choice>
        <mc:Fallback xmlns="">
          <p:sp>
            <p:nvSpPr>
              <p:cNvPr id="42" name="矩形 41"/>
              <p:cNvSpPr>
                <a:spLocks noRot="1" noChangeAspect="1" noMove="1" noResize="1" noEditPoints="1" noAdjustHandles="1" noChangeArrowheads="1" noChangeShapeType="1" noTextEdit="1"/>
              </p:cNvSpPr>
              <p:nvPr/>
            </p:nvSpPr>
            <p:spPr>
              <a:xfrm>
                <a:off x="3757810" y="4336010"/>
                <a:ext cx="2272417" cy="6790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3757810" y="5060439"/>
                <a:ext cx="2286652"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oMath>
                  </m:oMathPara>
                </a14:m>
                <a:endParaRPr lang="zh-CN" altLang="en-US" dirty="0"/>
              </a:p>
            </p:txBody>
          </p:sp>
        </mc:Choice>
        <mc:Fallback xmlns="">
          <p:sp>
            <p:nvSpPr>
              <p:cNvPr id="43" name="矩形 42"/>
              <p:cNvSpPr>
                <a:spLocks noRot="1" noChangeAspect="1" noMove="1" noResize="1" noEditPoints="1" noAdjustHandles="1" noChangeArrowheads="1" noChangeShapeType="1" noTextEdit="1"/>
              </p:cNvSpPr>
              <p:nvPr/>
            </p:nvSpPr>
            <p:spPr>
              <a:xfrm>
                <a:off x="3757810" y="5060439"/>
                <a:ext cx="2286652" cy="6790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757810" y="5775943"/>
                <a:ext cx="18163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e>
                          <m:r>
                            <a:rPr lang="en-US" altLang="zh-CN" i="1">
                              <a:latin typeface="Cambria Math" panose="02040503050406030204" pitchFamily="18" charset="0"/>
                            </a:rPr>
                            <m:t>𝑥</m:t>
                          </m:r>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oMath>
                  </m:oMathPara>
                </a14:m>
                <a:endParaRPr lang="zh-CN" altLang="en-US" dirty="0"/>
              </a:p>
            </p:txBody>
          </p:sp>
        </mc:Choice>
        <mc:Fallback xmlns="">
          <p:sp>
            <p:nvSpPr>
              <p:cNvPr id="44" name="矩形 43"/>
              <p:cNvSpPr>
                <a:spLocks noRot="1" noChangeAspect="1" noMove="1" noResize="1" noEditPoints="1" noAdjustHandles="1" noChangeArrowheads="1" noChangeShapeType="1" noTextEdit="1"/>
              </p:cNvSpPr>
              <p:nvPr/>
            </p:nvSpPr>
            <p:spPr>
              <a:xfrm>
                <a:off x="3757810" y="5775943"/>
                <a:ext cx="1816331" cy="369332"/>
              </a:xfrm>
              <a:prstGeom prst="rect">
                <a:avLst/>
              </a:prstGeom>
              <a:blipFill>
                <a:blip r:embed="rId22"/>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178654" y="4875773"/>
                <a:ext cx="2873415"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𝑦</m:t>
                    </m:r>
                  </m:oMath>
                </a14:m>
                <a:r>
                  <a:rPr lang="zh-CN" altLang="en-US" dirty="0"/>
                  <a:t>和</a:t>
                </a:r>
                <a14:m>
                  <m:oMath xmlns:m="http://schemas.openxmlformats.org/officeDocument/2006/math">
                    <m:r>
                      <a:rPr lang="en-US" altLang="zh-CN" b="0" i="1" smtClean="0">
                        <a:latin typeface="Cambria Math" panose="02040503050406030204" pitchFamily="18" charset="0"/>
                      </a:rPr>
                      <m:t>𝑧</m:t>
                    </m:r>
                  </m:oMath>
                </a14:m>
                <a:r>
                  <a:rPr lang="zh-CN" altLang="en-US" dirty="0"/>
                  <a:t>在给定</a:t>
                </a:r>
                <a14:m>
                  <m:oMath xmlns:m="http://schemas.openxmlformats.org/officeDocument/2006/math">
                    <m:r>
                      <a:rPr lang="en-US" altLang="zh-CN" b="0" i="1" smtClean="0">
                        <a:latin typeface="Cambria Math" panose="02040503050406030204" pitchFamily="18" charset="0"/>
                      </a:rPr>
                      <m:t>𝑥</m:t>
                    </m:r>
                  </m:oMath>
                </a14:m>
                <a:r>
                  <a:rPr lang="zh-CN" altLang="en-US" dirty="0"/>
                  <a:t>的取值时独立</a:t>
                </a:r>
              </a:p>
            </p:txBody>
          </p:sp>
        </mc:Choice>
        <mc:Fallback xmlns="">
          <p:sp>
            <p:nvSpPr>
              <p:cNvPr id="45" name="矩形 44"/>
              <p:cNvSpPr>
                <a:spLocks noRot="1" noChangeAspect="1" noMove="1" noResize="1" noEditPoints="1" noAdjustHandles="1" noChangeArrowheads="1" noChangeShapeType="1" noTextEdit="1"/>
              </p:cNvSpPr>
              <p:nvPr/>
            </p:nvSpPr>
            <p:spPr>
              <a:xfrm>
                <a:off x="6178654" y="4875773"/>
                <a:ext cx="2873415" cy="369332"/>
              </a:xfrm>
              <a:prstGeom prst="rect">
                <a:avLst/>
              </a:prstGeom>
              <a:blipFill>
                <a:blip r:embed="rId23"/>
                <a:stretch>
                  <a:fillRect t="-10000" r="-1486"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6741502" y="5419791"/>
                <a:ext cx="13112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𝑧</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oMath>
                  </m:oMathPara>
                </a14:m>
                <a:endParaRPr lang="zh-CN" altLang="en-US" dirty="0"/>
              </a:p>
            </p:txBody>
          </p:sp>
        </mc:Choice>
        <mc:Fallback xmlns="">
          <p:sp>
            <p:nvSpPr>
              <p:cNvPr id="46" name="文本框 45"/>
              <p:cNvSpPr txBox="1">
                <a:spLocks noRot="1" noChangeAspect="1" noMove="1" noResize="1" noEditPoints="1" noAdjustHandles="1" noChangeArrowheads="1" noChangeShapeType="1" noTextEdit="1"/>
              </p:cNvSpPr>
              <p:nvPr/>
            </p:nvSpPr>
            <p:spPr>
              <a:xfrm>
                <a:off x="6741502" y="5419791"/>
                <a:ext cx="1311239" cy="369332"/>
              </a:xfrm>
              <a:prstGeom prst="rect">
                <a:avLst/>
              </a:prstGeom>
              <a:blipFill>
                <a:blip r:embed="rId24"/>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54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箭头连接符 79"/>
          <p:cNvCxnSpPr/>
          <p:nvPr/>
        </p:nvCxnSpPr>
        <p:spPr>
          <a:xfrm>
            <a:off x="7300579" y="3331460"/>
            <a:ext cx="439910" cy="513437"/>
          </a:xfrm>
          <a:prstGeom prst="straightConnector1">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直接箭头连接符 80"/>
          <p:cNvCxnSpPr/>
          <p:nvPr/>
        </p:nvCxnSpPr>
        <p:spPr>
          <a:xfrm flipH="1">
            <a:off x="6394223" y="3297269"/>
            <a:ext cx="569401" cy="580451"/>
          </a:xfrm>
          <a:prstGeom prst="straightConnector1">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直接箭头连接符 72"/>
          <p:cNvCxnSpPr/>
          <p:nvPr/>
        </p:nvCxnSpPr>
        <p:spPr>
          <a:xfrm flipH="1">
            <a:off x="4947394" y="3261327"/>
            <a:ext cx="571922" cy="607767"/>
          </a:xfrm>
          <a:prstGeom prst="straightConnector1">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直接箭头连接符 80"/>
          <p:cNvCxnSpPr/>
          <p:nvPr/>
        </p:nvCxnSpPr>
        <p:spPr>
          <a:xfrm flipH="1">
            <a:off x="6394434" y="3298020"/>
            <a:ext cx="569401" cy="58045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直接箭头连接符 71"/>
          <p:cNvCxnSpPr/>
          <p:nvPr/>
        </p:nvCxnSpPr>
        <p:spPr>
          <a:xfrm>
            <a:off x="5811300" y="3301889"/>
            <a:ext cx="472169" cy="582078"/>
          </a:xfrm>
          <a:prstGeom prst="straightConnector1">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标题 1"/>
          <p:cNvSpPr>
            <a:spLocks noGrp="1"/>
          </p:cNvSpPr>
          <p:nvPr>
            <p:ph type="title"/>
          </p:nvPr>
        </p:nvSpPr>
        <p:spPr/>
        <p:txBody>
          <a:bodyPr/>
          <a:lstStyle/>
          <a:p>
            <a:r>
              <a:rPr lang="zh-CN" altLang="en-US" dirty="0"/>
              <a:t>贝叶斯网</a:t>
            </a:r>
          </a:p>
        </p:txBody>
      </p:sp>
      <p:sp>
        <p:nvSpPr>
          <p:cNvPr id="3" name="内容占位符 2"/>
          <p:cNvSpPr>
            <a:spLocks noGrp="1"/>
          </p:cNvSpPr>
          <p:nvPr>
            <p:ph idx="1"/>
          </p:nvPr>
        </p:nvSpPr>
        <p:spPr/>
        <p:txBody>
          <a:bodyPr/>
          <a:lstStyle/>
          <a:p>
            <a:r>
              <a:rPr lang="zh-CN" altLang="en-US" dirty="0"/>
              <a:t>分析有向图中变量间的条件独立性，可使用“有向分离”                  </a:t>
            </a:r>
            <a:r>
              <a:rPr lang="en-US" altLang="zh-CN" dirty="0"/>
              <a:t>(D-separation)</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31</a:t>
            </a:fld>
            <a:endParaRPr lang="zh-CN" altLang="en-US"/>
          </a:p>
        </p:txBody>
      </p:sp>
      <p:sp>
        <p:nvSpPr>
          <p:cNvPr id="7" name="矩形 6"/>
          <p:cNvSpPr/>
          <p:nvPr/>
        </p:nvSpPr>
        <p:spPr>
          <a:xfrm>
            <a:off x="1062543" y="2772460"/>
            <a:ext cx="3176081" cy="738664"/>
          </a:xfrm>
          <a:prstGeom prst="rect">
            <a:avLst/>
          </a:prstGeom>
        </p:spPr>
        <p:txBody>
          <a:bodyPr wrap="square">
            <a:spAutoFit/>
          </a:bodyPr>
          <a:lstStyle/>
          <a:p>
            <a:pPr marL="0" lvl="1">
              <a:buFont typeface="Arial" panose="020B0604020202020204" pitchFamily="34" charset="0"/>
              <a:buChar char="•"/>
            </a:pPr>
            <a:r>
              <a:rPr lang="en-US" altLang="zh-CN" sz="2100" dirty="0">
                <a:latin typeface="+mn-ea"/>
                <a:cs typeface="Times"/>
              </a:rPr>
              <a:t> V</a:t>
            </a:r>
            <a:r>
              <a:rPr lang="zh-CN" altLang="en-US" sz="2100" dirty="0">
                <a:latin typeface="+mn-ea"/>
                <a:cs typeface="宋体"/>
              </a:rPr>
              <a:t>型结构父结点相连</a:t>
            </a:r>
            <a:endParaRPr lang="en-US" altLang="zh-CN" sz="2100" dirty="0">
              <a:latin typeface="+mn-ea"/>
              <a:cs typeface="宋体"/>
            </a:endParaRPr>
          </a:p>
          <a:p>
            <a:pPr marL="0" lvl="1">
              <a:buFont typeface="Arial" panose="020B0604020202020204" pitchFamily="34" charset="0"/>
              <a:buChar char="•"/>
            </a:pPr>
            <a:r>
              <a:rPr lang="zh-CN" altLang="en-US" sz="2100" dirty="0">
                <a:latin typeface="+mn-ea"/>
                <a:cs typeface="宋体"/>
              </a:rPr>
              <a:t> 有向边变成无向边</a:t>
            </a:r>
            <a:endParaRPr lang="en-US" altLang="zh-CN" sz="2100" dirty="0">
              <a:latin typeface="+mn-ea"/>
              <a:cs typeface="宋体"/>
            </a:endParaRPr>
          </a:p>
        </p:txBody>
      </p:sp>
      <p:sp>
        <p:nvSpPr>
          <p:cNvPr id="9" name="矩形 8"/>
          <p:cNvSpPr/>
          <p:nvPr/>
        </p:nvSpPr>
        <p:spPr>
          <a:xfrm>
            <a:off x="1498694" y="4679284"/>
            <a:ext cx="3990975" cy="369332"/>
          </a:xfrm>
          <a:prstGeom prst="rect">
            <a:avLst/>
          </a:prstGeom>
        </p:spPr>
        <p:txBody>
          <a:bodyPr wrap="square">
            <a:spAutoFit/>
          </a:bodyPr>
          <a:lstStyle/>
          <a:p>
            <a:r>
              <a:rPr lang="zh-CN" altLang="en-US" dirty="0"/>
              <a:t>由此产生的图称为道德图</a:t>
            </a:r>
            <a:r>
              <a:rPr lang="en-US" altLang="zh-CN" dirty="0"/>
              <a:t>(moral graph)</a:t>
            </a:r>
          </a:p>
        </p:txBody>
      </p:sp>
      <p:cxnSp>
        <p:nvCxnSpPr>
          <p:cNvPr id="11" name="直接箭头连接符 70"/>
          <p:cNvCxnSpPr/>
          <p:nvPr/>
        </p:nvCxnSpPr>
        <p:spPr>
          <a:xfrm flipH="1">
            <a:off x="6007858" y="3142783"/>
            <a:ext cx="734714" cy="1243"/>
          </a:xfrm>
          <a:prstGeom prst="straightConnector1">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直接箭头连接符 71"/>
          <p:cNvCxnSpPr/>
          <p:nvPr/>
        </p:nvCxnSpPr>
        <p:spPr>
          <a:xfrm>
            <a:off x="5805043" y="3295641"/>
            <a:ext cx="472169" cy="58207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直接箭头连接符 72"/>
          <p:cNvCxnSpPr/>
          <p:nvPr/>
        </p:nvCxnSpPr>
        <p:spPr>
          <a:xfrm flipH="1">
            <a:off x="4961629" y="3248721"/>
            <a:ext cx="571922" cy="60776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4" name="组合 73"/>
          <p:cNvGrpSpPr/>
          <p:nvPr/>
        </p:nvGrpSpPr>
        <p:grpSpPr>
          <a:xfrm>
            <a:off x="5203406" y="2919843"/>
            <a:ext cx="1001746" cy="427038"/>
            <a:chOff x="4669205" y="1872418"/>
            <a:chExt cx="1001746" cy="427038"/>
          </a:xfrm>
        </p:grpSpPr>
        <p:sp>
          <p:nvSpPr>
            <p:cNvPr id="33" name="椭圆 32"/>
            <p:cNvSpPr/>
            <p:nvPr/>
          </p:nvSpPr>
          <p:spPr>
            <a:xfrm>
              <a:off x="4669205" y="1872418"/>
              <a:ext cx="954584"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34" name="文本框 33"/>
            <p:cNvSpPr txBox="1"/>
            <p:nvPr/>
          </p:nvSpPr>
          <p:spPr>
            <a:xfrm>
              <a:off x="4870732" y="1878884"/>
              <a:ext cx="800219" cy="369332"/>
            </a:xfrm>
            <a:prstGeom prst="rect">
              <a:avLst/>
            </a:prstGeom>
            <a:noFill/>
          </p:spPr>
          <p:txBody>
            <a:bodyPr wrap="none" rtlCol="0">
              <a:spAutoFit/>
            </a:bodyPr>
            <a:lstStyle/>
            <a:p>
              <a:r>
                <a:rPr lang="en-US" altLang="zh-CN" dirty="0">
                  <a:latin typeface="Times" panose="02020603060405020304" pitchFamily="18" charset="0"/>
                  <a:ea typeface="楷体" panose="02010609060101010101" pitchFamily="49" charset="-122"/>
                  <a:cs typeface="Times New Roman" panose="02020603050405020304" pitchFamily="18" charset="0"/>
                </a:rPr>
                <a:t>(</a:t>
              </a:r>
              <a:r>
                <a:rPr lang="zh-CN" altLang="en-US" dirty="0">
                  <a:latin typeface="Times" panose="02020603060405020304" pitchFamily="18" charset="0"/>
                  <a:ea typeface="楷体" panose="02010609060101010101" pitchFamily="49" charset="-122"/>
                  <a:cs typeface="Times New Roman" panose="02020603050405020304" pitchFamily="18" charset="0"/>
                </a:rPr>
                <a:t>好瓜</a:t>
              </a:r>
              <a:r>
                <a:rPr lang="en-US" altLang="zh-CN" dirty="0">
                  <a:latin typeface="Times" panose="02020603060405020304" pitchFamily="18" charset="0"/>
                  <a:ea typeface="楷体" panose="02010609060101010101" pitchFamily="49" charset="-122"/>
                  <a:cs typeface="Times New Roman" panose="02020603050405020304" pitchFamily="18" charset="0"/>
                </a:rPr>
                <a:t>)</a:t>
              </a:r>
              <a:endParaRPr lang="zh-CN" altLang="en-US" dirty="0">
                <a:latin typeface="Times" panose="02020603060405020304" pitchFamily="18" charset="0"/>
                <a:ea typeface="楷体" panose="02010609060101010101" pitchFamily="49" charset="-122"/>
                <a:cs typeface="Times New Roman" panose="02020603050405020304" pitchFamily="18" charset="0"/>
              </a:endParaRPr>
            </a:p>
          </p:txBody>
        </p:sp>
      </p:grpSp>
      <p:sp>
        <p:nvSpPr>
          <p:cNvPr id="15" name="椭圆 14"/>
          <p:cNvSpPr/>
          <p:nvPr/>
        </p:nvSpPr>
        <p:spPr>
          <a:xfrm>
            <a:off x="4488163" y="3856488"/>
            <a:ext cx="94693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6" name="文本框 15"/>
          <p:cNvSpPr txBox="1"/>
          <p:nvPr/>
        </p:nvSpPr>
        <p:spPr>
          <a:xfrm>
            <a:off x="4681045" y="3868195"/>
            <a:ext cx="808624"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敲声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7" name="组合 76"/>
          <p:cNvGrpSpPr/>
          <p:nvPr/>
        </p:nvGrpSpPr>
        <p:grpSpPr>
          <a:xfrm>
            <a:off x="6639354" y="2905076"/>
            <a:ext cx="1036051" cy="427038"/>
            <a:chOff x="4802559" y="1862892"/>
            <a:chExt cx="767887" cy="427038"/>
          </a:xfrm>
        </p:grpSpPr>
        <p:sp>
          <p:nvSpPr>
            <p:cNvPr id="31" name="椭圆 30"/>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32" name="文本框 31"/>
            <p:cNvSpPr txBox="1"/>
            <p:nvPr/>
          </p:nvSpPr>
          <p:spPr>
            <a:xfrm>
              <a:off x="4953842" y="1886504"/>
              <a:ext cx="616604" cy="369332"/>
            </a:xfrm>
            <a:prstGeom prst="rect">
              <a:avLst/>
            </a:prstGeom>
            <a:noFill/>
          </p:spPr>
          <p:txBody>
            <a:bodyPr wrap="square" rtlCol="0">
              <a:spAutoFit/>
            </a:bodyPr>
            <a:lstStyle/>
            <a:p>
              <a:r>
                <a:rPr lang="en-US" altLang="zh-CN" dirty="0">
                  <a:latin typeface="Times" panose="02020603060405020304" pitchFamily="18" charset="0"/>
                  <a:ea typeface="楷体" panose="02010609060101010101" pitchFamily="49" charset="-122"/>
                  <a:cs typeface="Times New Roman" panose="02020603050405020304" pitchFamily="18" charset="0"/>
                </a:rPr>
                <a:t>(</a:t>
              </a:r>
              <a:r>
                <a:rPr lang="zh-CN" altLang="en-US" dirty="0">
                  <a:latin typeface="Times" panose="02020603060405020304" pitchFamily="18" charset="0"/>
                  <a:ea typeface="楷体" panose="02010609060101010101" pitchFamily="49" charset="-122"/>
                  <a:cs typeface="Times New Roman" panose="02020603050405020304" pitchFamily="18" charset="0"/>
                </a:rPr>
                <a:t>甜度</a:t>
              </a:r>
              <a:r>
                <a:rPr lang="en-US" altLang="zh-CN" dirty="0">
                  <a:latin typeface="Times" panose="02020603060405020304" pitchFamily="18" charset="0"/>
                  <a:ea typeface="楷体" panose="02010609060101010101" pitchFamily="49" charset="-122"/>
                  <a:cs typeface="Times New Roman" panose="02020603050405020304" pitchFamily="18" charset="0"/>
                </a:rPr>
                <a:t>)</a:t>
              </a:r>
              <a:endParaRPr lang="zh-CN" altLang="en-US" dirty="0">
                <a:latin typeface="Times" panose="02020603060405020304" pitchFamily="18" charset="0"/>
                <a:ea typeface="楷体" panose="02010609060101010101" pitchFamily="49" charset="-122"/>
                <a:cs typeface="Times New Roman" panose="02020603050405020304" pitchFamily="18" charset="0"/>
              </a:endParaRPr>
            </a:p>
          </p:txBody>
        </p:sp>
      </p:grpSp>
      <p:grpSp>
        <p:nvGrpSpPr>
          <p:cNvPr id="18" name="组合 77"/>
          <p:cNvGrpSpPr/>
          <p:nvPr/>
        </p:nvGrpSpPr>
        <p:grpSpPr>
          <a:xfrm>
            <a:off x="5788991" y="3877719"/>
            <a:ext cx="1005552" cy="427038"/>
            <a:chOff x="4802559" y="1862892"/>
            <a:chExt cx="1005552" cy="427038"/>
          </a:xfrm>
        </p:grpSpPr>
        <p:sp>
          <p:nvSpPr>
            <p:cNvPr id="29" name="椭圆 28"/>
            <p:cNvSpPr/>
            <p:nvPr/>
          </p:nvSpPr>
          <p:spPr>
            <a:xfrm>
              <a:off x="4802559" y="1862892"/>
              <a:ext cx="97644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30" name="文本框 29"/>
            <p:cNvSpPr txBox="1"/>
            <p:nvPr/>
          </p:nvSpPr>
          <p:spPr>
            <a:xfrm>
              <a:off x="5007892" y="1863644"/>
              <a:ext cx="800219" cy="369332"/>
            </a:xfrm>
            <a:prstGeom prst="rect">
              <a:avLst/>
            </a:prstGeom>
            <a:noFill/>
          </p:spPr>
          <p:txBody>
            <a:bodyPr wrap="non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色泽</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19" name="组合 78"/>
          <p:cNvGrpSpPr/>
          <p:nvPr/>
        </p:nvGrpSpPr>
        <p:grpSpPr>
          <a:xfrm>
            <a:off x="7243646" y="3843625"/>
            <a:ext cx="1022164" cy="427038"/>
            <a:chOff x="4802559" y="1862892"/>
            <a:chExt cx="747949" cy="427038"/>
          </a:xfrm>
        </p:grpSpPr>
        <p:sp>
          <p:nvSpPr>
            <p:cNvPr id="27" name="椭圆 26"/>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28" name="文本框 27"/>
            <p:cNvSpPr txBox="1"/>
            <p:nvPr/>
          </p:nvSpPr>
          <p:spPr>
            <a:xfrm>
              <a:off x="4964964" y="1878884"/>
              <a:ext cx="585544" cy="369332"/>
            </a:xfrm>
            <a:prstGeom prst="rect">
              <a:avLst/>
            </a:prstGeom>
            <a:noFill/>
          </p:spPr>
          <p:txBody>
            <a:bodyPr wrap="non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根蒂</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cxnSp>
        <p:nvCxnSpPr>
          <p:cNvPr id="20" name="直接箭头连接符 79"/>
          <p:cNvCxnSpPr/>
          <p:nvPr/>
        </p:nvCxnSpPr>
        <p:spPr>
          <a:xfrm>
            <a:off x="7300273" y="3330188"/>
            <a:ext cx="439910" cy="51343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aphicFrame>
        <p:nvGraphicFramePr>
          <p:cNvPr id="22" name="对象 21"/>
          <p:cNvGraphicFramePr>
            <a:graphicFrameLocks noChangeAspect="1"/>
          </p:cNvGraphicFramePr>
          <p:nvPr>
            <p:extLst>
              <p:ext uri="{D42A27DB-BD31-4B8C-83A1-F6EECF244321}">
                <p14:modId xmlns:p14="http://schemas.microsoft.com/office/powerpoint/2010/main" val="1388321748"/>
              </p:ext>
            </p:extLst>
          </p:nvPr>
        </p:nvGraphicFramePr>
        <p:xfrm>
          <a:off x="5281120" y="3058646"/>
          <a:ext cx="211137" cy="185738"/>
        </p:xfrm>
        <a:graphic>
          <a:graphicData uri="http://schemas.openxmlformats.org/presentationml/2006/ole">
            <mc:AlternateContent xmlns:mc="http://schemas.openxmlformats.org/markup-compatibility/2006">
              <mc:Choice xmlns:v="urn:schemas-microsoft-com:vml" Requires="v">
                <p:oleObj spid="_x0000_s2445" name="Formula" r:id="rId3" imgW="140040" imgH="124560" progId="Equation.Ribbit">
                  <p:embed/>
                </p:oleObj>
              </mc:Choice>
              <mc:Fallback>
                <p:oleObj name="Formula" r:id="rId3" imgW="140040" imgH="124560" progId="Equation.Ribbit">
                  <p:embed/>
                  <p:pic>
                    <p:nvPicPr>
                      <p:cNvPr id="50" name="对象 49"/>
                      <p:cNvPicPr/>
                      <p:nvPr/>
                    </p:nvPicPr>
                    <p:blipFill>
                      <a:blip r:embed="rId4"/>
                      <a:stretch>
                        <a:fillRect/>
                      </a:stretch>
                    </p:blipFill>
                    <p:spPr>
                      <a:xfrm>
                        <a:off x="5281120" y="3058646"/>
                        <a:ext cx="211137" cy="185738"/>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709099910"/>
              </p:ext>
            </p:extLst>
          </p:nvPr>
        </p:nvGraphicFramePr>
        <p:xfrm>
          <a:off x="6701932" y="3033246"/>
          <a:ext cx="215900" cy="188913"/>
        </p:xfrm>
        <a:graphic>
          <a:graphicData uri="http://schemas.openxmlformats.org/presentationml/2006/ole">
            <mc:AlternateContent xmlns:mc="http://schemas.openxmlformats.org/markup-compatibility/2006">
              <mc:Choice xmlns:v="urn:schemas-microsoft-com:vml" Requires="v">
                <p:oleObj spid="_x0000_s2446" name="Formula" r:id="rId5" imgW="142560" imgH="124560" progId="Equation.Ribbit">
                  <p:embed/>
                </p:oleObj>
              </mc:Choice>
              <mc:Fallback>
                <p:oleObj name="Formula" r:id="rId5" imgW="142560" imgH="124560" progId="Equation.Ribbit">
                  <p:embed/>
                  <p:pic>
                    <p:nvPicPr>
                      <p:cNvPr id="51" name="对象 50"/>
                      <p:cNvPicPr/>
                      <p:nvPr/>
                    </p:nvPicPr>
                    <p:blipFill>
                      <a:blip r:embed="rId6"/>
                      <a:stretch>
                        <a:fillRect/>
                      </a:stretch>
                    </p:blipFill>
                    <p:spPr>
                      <a:xfrm>
                        <a:off x="6701932" y="3033246"/>
                        <a:ext cx="215900" cy="188913"/>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285236147"/>
              </p:ext>
            </p:extLst>
          </p:nvPr>
        </p:nvGraphicFramePr>
        <p:xfrm>
          <a:off x="4550870" y="3980984"/>
          <a:ext cx="217487" cy="188912"/>
        </p:xfrm>
        <a:graphic>
          <a:graphicData uri="http://schemas.openxmlformats.org/presentationml/2006/ole">
            <mc:AlternateContent xmlns:mc="http://schemas.openxmlformats.org/markup-compatibility/2006">
              <mc:Choice xmlns:v="urn:schemas-microsoft-com:vml" Requires="v">
                <p:oleObj spid="_x0000_s2447" name="Formula" r:id="rId7" imgW="142560" imgH="124560" progId="Equation.Ribbit">
                  <p:embed/>
                </p:oleObj>
              </mc:Choice>
              <mc:Fallback>
                <p:oleObj name="Formula" r:id="rId7" imgW="142560" imgH="124560" progId="Equation.Ribbit">
                  <p:embed/>
                  <p:pic>
                    <p:nvPicPr>
                      <p:cNvPr id="52" name="对象 51"/>
                      <p:cNvPicPr/>
                      <p:nvPr/>
                    </p:nvPicPr>
                    <p:blipFill>
                      <a:blip r:embed="rId8"/>
                      <a:stretch>
                        <a:fillRect/>
                      </a:stretch>
                    </p:blipFill>
                    <p:spPr>
                      <a:xfrm>
                        <a:off x="4550870" y="3980984"/>
                        <a:ext cx="217487" cy="188912"/>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798891242"/>
              </p:ext>
            </p:extLst>
          </p:nvPr>
        </p:nvGraphicFramePr>
        <p:xfrm>
          <a:off x="5856747" y="3996859"/>
          <a:ext cx="220663" cy="188912"/>
        </p:xfrm>
        <a:graphic>
          <a:graphicData uri="http://schemas.openxmlformats.org/presentationml/2006/ole">
            <mc:AlternateContent xmlns:mc="http://schemas.openxmlformats.org/markup-compatibility/2006">
              <mc:Choice xmlns:v="urn:schemas-microsoft-com:vml" Requires="v">
                <p:oleObj spid="_x0000_s2448" name="Formula" r:id="rId9" imgW="145080" imgH="124560" progId="Equation.Ribbit">
                  <p:embed/>
                </p:oleObj>
              </mc:Choice>
              <mc:Fallback>
                <p:oleObj name="Formula" r:id="rId9" imgW="145080" imgH="124560" progId="Equation.Ribbit">
                  <p:embed/>
                  <p:pic>
                    <p:nvPicPr>
                      <p:cNvPr id="53" name="对象 52"/>
                      <p:cNvPicPr/>
                      <p:nvPr/>
                    </p:nvPicPr>
                    <p:blipFill>
                      <a:blip r:embed="rId10"/>
                      <a:stretch>
                        <a:fillRect/>
                      </a:stretch>
                    </p:blipFill>
                    <p:spPr>
                      <a:xfrm>
                        <a:off x="5856747" y="3996859"/>
                        <a:ext cx="220663" cy="188912"/>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45048616"/>
              </p:ext>
            </p:extLst>
          </p:nvPr>
        </p:nvGraphicFramePr>
        <p:xfrm>
          <a:off x="7320740" y="3981301"/>
          <a:ext cx="217487" cy="188913"/>
        </p:xfrm>
        <a:graphic>
          <a:graphicData uri="http://schemas.openxmlformats.org/presentationml/2006/ole">
            <mc:AlternateContent xmlns:mc="http://schemas.openxmlformats.org/markup-compatibility/2006">
              <mc:Choice xmlns:v="urn:schemas-microsoft-com:vml" Requires="v">
                <p:oleObj spid="_x0000_s2449" name="Formula" r:id="rId11" imgW="142560" imgH="124560" progId="Equation.Ribbit">
                  <p:embed/>
                </p:oleObj>
              </mc:Choice>
              <mc:Fallback>
                <p:oleObj name="Formula" r:id="rId11" imgW="142560" imgH="124560" progId="Equation.Ribbit">
                  <p:embed/>
                  <p:pic>
                    <p:nvPicPr>
                      <p:cNvPr id="54" name="对象 53"/>
                      <p:cNvPicPr/>
                      <p:nvPr/>
                    </p:nvPicPr>
                    <p:blipFill>
                      <a:blip r:embed="rId12"/>
                      <a:stretch>
                        <a:fillRect/>
                      </a:stretch>
                    </p:blipFill>
                    <p:spPr>
                      <a:xfrm>
                        <a:off x="7320740" y="3981301"/>
                        <a:ext cx="217487" cy="188913"/>
                      </a:xfrm>
                      <a:prstGeom prst="rect">
                        <a:avLst/>
                      </a:prstGeom>
                    </p:spPr>
                  </p:pic>
                </p:oleObj>
              </mc:Fallback>
            </mc:AlternateContent>
          </a:graphicData>
        </a:graphic>
      </p:graphicFrame>
    </p:spTree>
    <p:extLst>
      <p:ext uri="{BB962C8B-B14F-4D97-AF65-F5344CB8AC3E}">
        <p14:creationId xmlns:p14="http://schemas.microsoft.com/office/powerpoint/2010/main" val="407573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贝叶斯网：学习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贝叶斯网络首要任务：根据训练集找出结构最“恰当”贝叶斯网</a:t>
                </a:r>
              </a:p>
              <a:p>
                <a:r>
                  <a:rPr lang="zh-CN" altLang="en-US" dirty="0"/>
                  <a:t>我们用评分函数评估贝叶斯网与训练数据的契合程度。</a:t>
                </a:r>
              </a:p>
              <a:p>
                <a:pPr lvl="1"/>
                <a:r>
                  <a:rPr lang="zh-CN" altLang="en-US" dirty="0"/>
                  <a:t>“最小描述长度”（</a:t>
                </a:r>
                <a:r>
                  <a:rPr lang="en-US" altLang="zh-CN" dirty="0"/>
                  <a:t>Minimal Description Length, MDL</a:t>
                </a:r>
                <a:r>
                  <a:rPr lang="zh-CN" altLang="en-US" dirty="0"/>
                  <a:t>）综合编码长度（包括描述网路和编码数据）最短</a:t>
                </a:r>
              </a:p>
              <a:p>
                <a:endParaRPr lang="en-US" altLang="zh-CN" dirty="0"/>
              </a:p>
              <a:p>
                <a:r>
                  <a:rPr lang="zh-CN" altLang="en-US" sz="2000" dirty="0">
                    <a:latin typeface="+mn-ea"/>
                    <a:cs typeface="宋体"/>
                  </a:rPr>
                  <a:t>给定训练集</a:t>
                </a:r>
                <a14:m>
                  <m:oMath xmlns:m="http://schemas.openxmlformats.org/officeDocument/2006/math">
                    <m:r>
                      <a:rPr lang="en-US" altLang="zh-CN" sz="2000" b="0" i="1" dirty="0" smtClean="0">
                        <a:latin typeface="Cambria Math" panose="02040503050406030204" pitchFamily="18" charset="0"/>
                        <a:cs typeface="宋体"/>
                      </a:rPr>
                      <m:t>𝐷</m:t>
                    </m:r>
                    <m:r>
                      <a:rPr lang="en-US" altLang="zh-CN" sz="2000" b="0" i="1" dirty="0" smtClean="0">
                        <a:latin typeface="Cambria Math" panose="02040503050406030204" pitchFamily="18" charset="0"/>
                        <a:cs typeface="宋体"/>
                      </a:rPr>
                      <m:t>=</m:t>
                    </m:r>
                    <m:d>
                      <m:dPr>
                        <m:begChr m:val="{"/>
                        <m:endChr m:val="}"/>
                        <m:ctrlPr>
                          <a:rPr lang="en-US" altLang="zh-CN" sz="2000" b="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0" i="1" dirty="0" smtClean="0">
                                <a:latin typeface="Cambria Math" panose="02040503050406030204" pitchFamily="18" charset="0"/>
                              </a:rPr>
                              <m:t>𝑚</m:t>
                            </m:r>
                          </m:sub>
                        </m:sSub>
                      </m:e>
                    </m:d>
                  </m:oMath>
                </a14:m>
                <a:r>
                  <a:rPr lang="zh-CN" altLang="en-US" sz="2000" dirty="0">
                    <a:latin typeface="+mn-ea"/>
                    <a:cs typeface="宋体"/>
                  </a:rPr>
                  <a:t>，贝叶斯网</a:t>
                </a:r>
                <a14:m>
                  <m:oMath xmlns:m="http://schemas.openxmlformats.org/officeDocument/2006/math">
                    <m:r>
                      <a:rPr lang="en-US" altLang="zh-CN" sz="2000" b="0" i="1" smtClean="0">
                        <a:latin typeface="Cambria Math" panose="02040503050406030204" pitchFamily="18" charset="0"/>
                        <a:cs typeface="宋体"/>
                      </a:rPr>
                      <m:t>𝐵</m:t>
                    </m:r>
                    <m:r>
                      <a:rPr lang="en-US" altLang="zh-CN" sz="2000" b="0" i="1" smtClean="0">
                        <a:latin typeface="Cambria Math" panose="02040503050406030204" pitchFamily="18" charset="0"/>
                        <a:cs typeface="宋体"/>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Θ</m:t>
                        </m:r>
                      </m:e>
                    </m:d>
                  </m:oMath>
                </a14:m>
                <a:r>
                  <a:rPr lang="zh-CN" altLang="en-US" sz="2000" dirty="0">
                    <a:latin typeface="+mn-ea"/>
                    <a:cs typeface="宋体"/>
                  </a:rPr>
                  <a:t>在</a:t>
                </a:r>
                <a14:m>
                  <m:oMath xmlns:m="http://schemas.openxmlformats.org/officeDocument/2006/math">
                    <m:r>
                      <a:rPr lang="en-US" altLang="zh-CN" sz="2000" i="1" dirty="0" smtClean="0">
                        <a:latin typeface="Cambria Math" panose="02040503050406030204" pitchFamily="18" charset="0"/>
                        <a:cs typeface="宋体"/>
                      </a:rPr>
                      <m:t>𝐷</m:t>
                    </m:r>
                  </m:oMath>
                </a14:m>
                <a:r>
                  <a:rPr lang="zh-CN" altLang="en-US" sz="2000" dirty="0">
                    <a:latin typeface="+mn-ea"/>
                    <a:cs typeface="宋体"/>
                  </a:rPr>
                  <a:t>上的评价函数可以写为</a:t>
                </a:r>
                <a:endParaRPr lang="en-US" altLang="zh-CN" sz="2000" dirty="0">
                  <a:latin typeface="+mn-ea"/>
                  <a:cs typeface="宋体"/>
                </a:endParaRPr>
              </a:p>
              <a:p>
                <a:endParaRPr lang="en-US" altLang="zh-CN" sz="2000" dirty="0">
                  <a:latin typeface="+mn-ea"/>
                  <a:cs typeface="宋体"/>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437036" y="3851656"/>
                <a:ext cx="3727174"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cs typeface="宋体"/>
                        </a:rPr>
                        <m:t>𝑠</m:t>
                      </m:r>
                      <m:d>
                        <m:dPr>
                          <m:ctrlPr>
                            <a:rPr lang="en-US" altLang="zh-CN" sz="2100" i="1">
                              <a:latin typeface="Cambria Math" panose="02040503050406030204" pitchFamily="18" charset="0"/>
                              <a:cs typeface="宋体"/>
                            </a:rPr>
                          </m:ctrlPr>
                        </m:dPr>
                        <m:e>
                          <m:r>
                            <a:rPr lang="en-US" altLang="zh-CN" sz="2100" i="1">
                              <a:latin typeface="Cambria Math" panose="02040503050406030204" pitchFamily="18" charset="0"/>
                              <a:cs typeface="宋体"/>
                            </a:rPr>
                            <m:t>𝐵</m:t>
                          </m:r>
                        </m:e>
                        <m:e>
                          <m:r>
                            <a:rPr lang="en-US" altLang="zh-CN" sz="2100" i="1">
                              <a:latin typeface="Cambria Math" panose="02040503050406030204" pitchFamily="18" charset="0"/>
                              <a:cs typeface="宋体"/>
                            </a:rPr>
                            <m:t>𝐷</m:t>
                          </m:r>
                        </m:e>
                      </m:d>
                      <m:r>
                        <a:rPr lang="en-US" altLang="zh-CN" sz="2100" i="1">
                          <a:latin typeface="Cambria Math" panose="02040503050406030204" pitchFamily="18" charset="0"/>
                          <a:cs typeface="宋体"/>
                        </a:rPr>
                        <m:t>=</m:t>
                      </m:r>
                      <m:r>
                        <a:rPr lang="en-US" altLang="zh-CN" sz="2100" i="1">
                          <a:latin typeface="Cambria Math" panose="02040503050406030204" pitchFamily="18" charset="0"/>
                          <a:cs typeface="宋体"/>
                        </a:rPr>
                        <m:t>𝑓</m:t>
                      </m:r>
                      <m:d>
                        <m:dPr>
                          <m:ctrlPr>
                            <a:rPr lang="en-US" altLang="zh-CN" sz="2100" i="1">
                              <a:latin typeface="Cambria Math" panose="02040503050406030204" pitchFamily="18" charset="0"/>
                              <a:cs typeface="宋体"/>
                            </a:rPr>
                          </m:ctrlPr>
                        </m:dPr>
                        <m:e>
                          <m:r>
                            <a:rPr lang="en-US" altLang="zh-CN" sz="2100" i="1">
                              <a:latin typeface="Cambria Math" panose="02040503050406030204" pitchFamily="18" charset="0"/>
                              <a:cs typeface="宋体"/>
                            </a:rPr>
                            <m:t>𝜃</m:t>
                          </m:r>
                        </m:e>
                      </m:d>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𝐵</m:t>
                          </m:r>
                        </m:e>
                      </m:d>
                      <m:r>
                        <a:rPr lang="en-US" altLang="zh-CN" sz="2100" i="1">
                          <a:latin typeface="Cambria Math" panose="02040503050406030204" pitchFamily="18" charset="0"/>
                        </a:rPr>
                        <m:t>−</m:t>
                      </m:r>
                      <m:r>
                        <a:rPr lang="en-US" altLang="zh-CN" sz="2100" i="1">
                          <a:latin typeface="Cambria Math" panose="02040503050406030204" pitchFamily="18" charset="0"/>
                        </a:rPr>
                        <m:t>𝐿𝐿</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𝐵</m:t>
                          </m:r>
                          <m:r>
                            <a:rPr lang="en-US" altLang="zh-CN" sz="2100" i="1">
                              <a:latin typeface="Cambria Math" panose="02040503050406030204" pitchFamily="18" charset="0"/>
                            </a:rPr>
                            <m:t>|</m:t>
                          </m:r>
                          <m:r>
                            <a:rPr lang="en-US" altLang="zh-CN" sz="2100" i="1">
                              <a:latin typeface="Cambria Math" panose="02040503050406030204" pitchFamily="18" charset="0"/>
                            </a:rPr>
                            <m:t>𝐷</m:t>
                          </m:r>
                        </m:e>
                      </m:d>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2437036" y="3851656"/>
                <a:ext cx="3727174" cy="415498"/>
              </a:xfrm>
              <a:prstGeom prst="rect">
                <a:avLst/>
              </a:prstGeom>
              <a:blipFill>
                <a:blip r:embed="rId3"/>
                <a:stretch>
                  <a:fillRect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014413" y="4518719"/>
                <a:ext cx="7500937" cy="369332"/>
              </a:xfrm>
              <a:prstGeom prst="rect">
                <a:avLst/>
              </a:prstGeom>
            </p:spPr>
            <p:txBody>
              <a:bodyPr wrap="square">
                <a:spAutoFit/>
              </a:bodyPr>
              <a:lstStyle/>
              <a:p>
                <a:pPr marL="0" lvl="1"/>
                <a:r>
                  <a:rPr lang="zh-CN" altLang="en-US" dirty="0">
                    <a:latin typeface="+mn-ea"/>
                    <a:cs typeface="宋体"/>
                  </a:rPr>
                  <a:t>其中，</a:t>
                </a:r>
                <a14:m>
                  <m:oMath xmlns:m="http://schemas.openxmlformats.org/officeDocument/2006/math">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𝐵</m:t>
                        </m:r>
                      </m:e>
                    </m:d>
                  </m:oMath>
                </a14:m>
                <a:r>
                  <a:rPr lang="zh-CN" altLang="en-US" dirty="0">
                    <a:latin typeface="+mn-ea"/>
                    <a:cs typeface="宋体"/>
                  </a:rPr>
                  <a:t>是贝叶斯网的参数个数；</a:t>
                </a:r>
                <a14:m>
                  <m:oMath xmlns:m="http://schemas.openxmlformats.org/officeDocument/2006/math">
                    <m:r>
                      <a:rPr lang="en-US" altLang="zh-CN" i="1">
                        <a:latin typeface="Cambria Math" panose="02040503050406030204" pitchFamily="18" charset="0"/>
                        <a:cs typeface="宋体"/>
                      </a:rPr>
                      <m:t>𝑓</m:t>
                    </m:r>
                    <m:d>
                      <m:dPr>
                        <m:ctrlPr>
                          <a:rPr lang="en-US" altLang="zh-CN" i="1">
                            <a:latin typeface="Cambria Math" panose="02040503050406030204" pitchFamily="18" charset="0"/>
                            <a:cs typeface="宋体"/>
                          </a:rPr>
                        </m:ctrlPr>
                      </m:dPr>
                      <m:e>
                        <m:r>
                          <a:rPr lang="en-US" altLang="zh-CN" i="1">
                            <a:latin typeface="Cambria Math" panose="02040503050406030204" pitchFamily="18" charset="0"/>
                            <a:cs typeface="宋体"/>
                          </a:rPr>
                          <m:t>𝜃</m:t>
                        </m:r>
                      </m:e>
                    </m:d>
                  </m:oMath>
                </a14:m>
                <a:r>
                  <a:rPr lang="zh-CN" altLang="en-US" dirty="0">
                    <a:latin typeface="+mn-ea"/>
                    <a:cs typeface="宋体"/>
                  </a:rPr>
                  <a:t>表示描述每个参数</a:t>
                </a:r>
                <a14:m>
                  <m:oMath xmlns:m="http://schemas.openxmlformats.org/officeDocument/2006/math">
                    <m:r>
                      <a:rPr lang="en-US" altLang="zh-CN" i="1">
                        <a:latin typeface="Cambria Math" panose="02040503050406030204" pitchFamily="18" charset="0"/>
                        <a:cs typeface="宋体"/>
                      </a:rPr>
                      <m:t>𝜃</m:t>
                    </m:r>
                  </m:oMath>
                </a14:m>
                <a:r>
                  <a:rPr lang="zh-CN" altLang="en-US" dirty="0">
                    <a:latin typeface="+mn-ea"/>
                    <a:cs typeface="宋体"/>
                  </a:rPr>
                  <a:t>所需的字节数</a:t>
                </a:r>
              </a:p>
            </p:txBody>
          </p:sp>
        </mc:Choice>
        <mc:Fallback xmlns="">
          <p:sp>
            <p:nvSpPr>
              <p:cNvPr id="8" name="矩形 7"/>
              <p:cNvSpPr>
                <a:spLocks noRot="1" noChangeAspect="1" noMove="1" noResize="1" noEditPoints="1" noAdjustHandles="1" noChangeArrowheads="1" noChangeShapeType="1" noTextEdit="1"/>
              </p:cNvSpPr>
              <p:nvPr/>
            </p:nvSpPr>
            <p:spPr>
              <a:xfrm>
                <a:off x="1014413" y="4518719"/>
                <a:ext cx="7500937" cy="369332"/>
              </a:xfrm>
              <a:prstGeom prst="rect">
                <a:avLst/>
              </a:prstGeom>
              <a:blipFill>
                <a:blip r:embed="rId4"/>
                <a:stretch>
                  <a:fillRect l="-650" t="-8197" r="-569"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951921" y="4888051"/>
                <a:ext cx="3114250"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𝐿𝐿</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𝐵</m:t>
                          </m:r>
                          <m:r>
                            <a:rPr lang="en-US" altLang="zh-CN" sz="2100" i="1">
                              <a:latin typeface="Cambria Math" panose="02040503050406030204" pitchFamily="18" charset="0"/>
                            </a:rPr>
                            <m:t>|</m:t>
                          </m:r>
                          <m:r>
                            <a:rPr lang="en-US" altLang="zh-CN" sz="2100" i="1">
                              <a:latin typeface="Cambria Math" panose="02040503050406030204" pitchFamily="18" charset="0"/>
                            </a:rPr>
                            <m:t>𝐷</m:t>
                          </m:r>
                        </m:e>
                      </m:d>
                      <m:r>
                        <a:rPr lang="en-US" altLang="zh-CN" sz="2100" i="1">
                          <a:latin typeface="Cambria Math" panose="02040503050406030204" pitchFamily="18" charset="0"/>
                        </a:rPr>
                        <m:t>=</m:t>
                      </m:r>
                      <m:nary>
                        <m:naryPr>
                          <m:chr m:val="∑"/>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sub>
                        <m:sup>
                          <m:r>
                            <a:rPr lang="en-US" altLang="zh-CN" sz="2100" b="0" i="1" smtClean="0">
                              <a:latin typeface="Cambria Math" panose="02040503050406030204" pitchFamily="18" charset="0"/>
                            </a:rPr>
                            <m:t>𝑚</m:t>
                          </m:r>
                        </m:sup>
                        <m:e>
                          <m:func>
                            <m:funcPr>
                              <m:ctrlPr>
                                <a:rPr lang="en-US" altLang="zh-CN" sz="2100" b="0" i="1" smtClean="0">
                                  <a:latin typeface="Cambria Math" panose="02040503050406030204" pitchFamily="18" charset="0"/>
                                </a:rPr>
                              </m:ctrlPr>
                            </m:funcPr>
                            <m:fName>
                              <m:r>
                                <m:rPr>
                                  <m:sty m:val="p"/>
                                </m:rPr>
                                <a:rPr lang="en-US" altLang="zh-CN" sz="2100" b="0" i="0" smtClean="0">
                                  <a:latin typeface="Cambria Math" panose="02040503050406030204" pitchFamily="18" charset="0"/>
                                </a:rPr>
                                <m:t>log</m:t>
                              </m:r>
                            </m:fName>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𝑃</m:t>
                                  </m:r>
                                </m:e>
                                <m:sub>
                                  <m:r>
                                    <a:rPr lang="en-US" altLang="zh-CN" sz="2100" b="0" i="1" smtClean="0">
                                      <a:latin typeface="Cambria Math" panose="02040503050406030204" pitchFamily="18" charset="0"/>
                                    </a:rPr>
                                    <m:t>𝐵</m:t>
                                  </m:r>
                                </m:sub>
                              </m:sSub>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𝒙</m:t>
                                      </m:r>
                                    </m:e>
                                    <m:sub>
                                      <m:r>
                                        <a:rPr lang="en-US" altLang="zh-CN" sz="2100" b="0" i="1" smtClean="0">
                                          <a:latin typeface="Cambria Math" panose="02040503050406030204" pitchFamily="18" charset="0"/>
                                        </a:rPr>
                                        <m:t>𝑖</m:t>
                                      </m:r>
                                    </m:sub>
                                  </m:sSub>
                                </m:e>
                              </m:d>
                            </m:e>
                          </m:func>
                        </m:e>
                      </m:nary>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2951921" y="4888051"/>
                <a:ext cx="3114250" cy="974562"/>
              </a:xfrm>
              <a:prstGeom prst="rect">
                <a:avLst/>
              </a:prstGeom>
              <a:blipFill>
                <a:blip r:embed="rId5"/>
                <a:stretch>
                  <a:fillRect/>
                </a:stretch>
              </a:blipFill>
            </p:spPr>
            <p:txBody>
              <a:bodyPr/>
              <a:lstStyle/>
              <a:p>
                <a:r>
                  <a:rPr lang="zh-CN" altLang="en-US">
                    <a:noFill/>
                  </a:rPr>
                  <a:t> </a:t>
                </a:r>
              </a:p>
            </p:txBody>
          </p:sp>
        </mc:Fallback>
      </mc:AlternateContent>
      <p:sp>
        <p:nvSpPr>
          <p:cNvPr id="10" name="矩形 9"/>
          <p:cNvSpPr/>
          <p:nvPr/>
        </p:nvSpPr>
        <p:spPr>
          <a:xfrm>
            <a:off x="4985238" y="5728693"/>
            <a:ext cx="2954655" cy="369332"/>
          </a:xfrm>
          <a:prstGeom prst="rect">
            <a:avLst/>
          </a:prstGeom>
        </p:spPr>
        <p:txBody>
          <a:bodyPr wrap="none">
            <a:spAutoFit/>
          </a:bodyPr>
          <a:lstStyle/>
          <a:p>
            <a:pPr lvl="1"/>
            <a:r>
              <a:rPr lang="zh-CN" altLang="en-US" dirty="0">
                <a:latin typeface="+mn-ea"/>
                <a:cs typeface="宋体"/>
              </a:rPr>
              <a:t>是贝叶斯网的对数似然</a:t>
            </a:r>
            <a:endParaRPr lang="en-US" altLang="zh-CN" dirty="0">
              <a:latin typeface="+mn-ea"/>
              <a:cs typeface="宋体"/>
            </a:endParaRPr>
          </a:p>
        </p:txBody>
      </p:sp>
    </p:spTree>
    <p:extLst>
      <p:ext uri="{BB962C8B-B14F-4D97-AF65-F5344CB8AC3E}">
        <p14:creationId xmlns:p14="http://schemas.microsoft.com/office/powerpoint/2010/main" val="81623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贝叶斯网：学习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41788" y="1759170"/>
                <a:ext cx="8594481" cy="2126475"/>
              </a:xfrm>
            </p:spPr>
            <p:txBody>
              <a:bodyPr>
                <a:normAutofit/>
              </a:bodyPr>
              <a:lstStyle/>
              <a:p>
                <a:r>
                  <a:rPr lang="zh-CN" altLang="en-US" sz="1800" dirty="0"/>
                  <a:t>若</a:t>
                </a:r>
                <a14:m>
                  <m:oMath xmlns:m="http://schemas.openxmlformats.org/officeDocument/2006/math">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𝜃</m:t>
                        </m:r>
                      </m:e>
                    </m:d>
                    <m:r>
                      <a:rPr lang="en-US" altLang="zh-CN" sz="1800" b="0" i="1" smtClean="0">
                        <a:latin typeface="Cambria Math" panose="02040503050406030204" pitchFamily="18" charset="0"/>
                      </a:rPr>
                      <m:t>=1</m:t>
                    </m:r>
                  </m:oMath>
                </a14:m>
                <a:r>
                  <a:rPr lang="zh-CN" altLang="en-US" sz="1800" dirty="0"/>
                  <a:t>，即每个参数用</a:t>
                </a:r>
                <a:r>
                  <a:rPr lang="en-US" altLang="zh-CN" sz="1800" dirty="0"/>
                  <a:t>1</a:t>
                </a:r>
                <a:r>
                  <a:rPr lang="zh-CN" altLang="en-US" sz="1800" dirty="0"/>
                  <a:t>位编码描述，则得到</a:t>
                </a:r>
                <a:r>
                  <a:rPr lang="en-US" altLang="zh-CN" sz="1800" dirty="0"/>
                  <a:t>AIC (</a:t>
                </a:r>
                <a:r>
                  <a:rPr lang="en-US" altLang="zh-CN" sz="1800" dirty="0" err="1"/>
                  <a:t>Akaike</a:t>
                </a:r>
                <a:r>
                  <a:rPr lang="en-US" altLang="zh-CN" sz="1800" dirty="0"/>
                  <a:t> Information Criterion)</a:t>
                </a:r>
              </a:p>
              <a:p>
                <a:pPr marL="0" indent="0">
                  <a:buNone/>
                </a:pPr>
                <a:endParaRPr lang="en-US" altLang="zh-CN" sz="1800" dirty="0"/>
              </a:p>
              <a:p>
                <a:r>
                  <a:rPr lang="zh-CN" altLang="en-US" sz="1800" dirty="0"/>
                  <a:t>若</a:t>
                </a:r>
                <a14:m>
                  <m:oMath xmlns:m="http://schemas.openxmlformats.org/officeDocument/2006/math">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𝜃</m:t>
                        </m:r>
                      </m:e>
                    </m:d>
                    <m:r>
                      <a:rPr lang="en-US" altLang="zh-CN" sz="1800" i="1">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2</m:t>
                        </m:r>
                      </m:den>
                    </m:f>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log</m:t>
                        </m:r>
                      </m:fName>
                      <m:e>
                        <m:r>
                          <a:rPr lang="en-US" altLang="zh-CN" sz="1800" b="0" i="1" smtClean="0">
                            <a:latin typeface="Cambria Math" panose="02040503050406030204" pitchFamily="18" charset="0"/>
                          </a:rPr>
                          <m:t>𝑚</m:t>
                        </m:r>
                      </m:e>
                    </m:func>
                  </m:oMath>
                </a14:m>
                <a:r>
                  <a:rPr lang="zh-CN" altLang="en-US" sz="1800" dirty="0"/>
                  <a:t>，则得到</a:t>
                </a:r>
                <a:r>
                  <a:rPr lang="en-US" altLang="zh-CN" sz="1800" dirty="0"/>
                  <a:t>BIC (Bayesian Information Criterion)</a:t>
                </a:r>
              </a:p>
              <a:p>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41788" y="1759170"/>
                <a:ext cx="8594481" cy="2126475"/>
              </a:xfrm>
              <a:blipFill>
                <a:blip r:embed="rId2"/>
                <a:stretch>
                  <a:fillRect l="-496" t="-2874" r="-7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33</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729504" y="2109141"/>
                <a:ext cx="2938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𝐴𝐼𝐶</m:t>
                      </m:r>
                      <m:d>
                        <m:dPr>
                          <m:ctrlPr>
                            <a:rPr lang="en-US" altLang="zh-CN" i="1">
                              <a:latin typeface="Cambria Math" panose="02040503050406030204" pitchFamily="18" charset="0"/>
                            </a:rPr>
                          </m:ctrlPr>
                        </m:dPr>
                        <m:e>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𝐷</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𝐵</m:t>
                          </m:r>
                        </m:e>
                      </m:d>
                      <m:r>
                        <a:rPr lang="en-US" altLang="zh-CN" i="1">
                          <a:latin typeface="Cambria Math" panose="02040503050406030204" pitchFamily="18" charset="0"/>
                        </a:rPr>
                        <m:t>−</m:t>
                      </m:r>
                      <m:r>
                        <a:rPr lang="en-US" altLang="zh-CN" i="1">
                          <a:latin typeface="Cambria Math" panose="02040503050406030204" pitchFamily="18" charset="0"/>
                        </a:rPr>
                        <m:t>𝐿𝐿</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e>
                          <m:r>
                            <a:rPr lang="en-US" altLang="zh-CN" i="1">
                              <a:latin typeface="Cambria Math" panose="02040503050406030204" pitchFamily="18" charset="0"/>
                            </a:rPr>
                            <m:t>𝐷</m:t>
                          </m:r>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729504" y="2109141"/>
                <a:ext cx="2938689" cy="369332"/>
              </a:xfrm>
              <a:prstGeom prst="rect">
                <a:avLst/>
              </a:prstGeom>
              <a:blipFill>
                <a:blip r:embed="rId3"/>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655688" y="2839267"/>
                <a:ext cx="3517437" cy="616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𝐵𝐼𝐶</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e>
                          <m:r>
                            <a:rPr lang="en-US" altLang="zh-CN" i="1">
                              <a:latin typeface="Cambria Math" panose="02040503050406030204" pitchFamily="18" charset="0"/>
                            </a:rPr>
                            <m:t>𝐷</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𝑚</m:t>
                              </m:r>
                            </m:e>
                          </m:func>
                        </m:num>
                        <m:den>
                          <m:r>
                            <a:rPr lang="en-US" altLang="zh-CN" i="1">
                              <a:latin typeface="Cambria Math" panose="02040503050406030204" pitchFamily="18" charset="0"/>
                            </a:rPr>
                            <m:t>2</m:t>
                          </m:r>
                        </m:den>
                      </m:f>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𝐵</m:t>
                          </m:r>
                        </m:e>
                      </m:d>
                      <m:r>
                        <a:rPr lang="en-US" altLang="zh-CN" i="1">
                          <a:latin typeface="Cambria Math" panose="02040503050406030204" pitchFamily="18" charset="0"/>
                        </a:rPr>
                        <m:t>−</m:t>
                      </m:r>
                      <m:r>
                        <a:rPr lang="en-US" altLang="zh-CN" i="1">
                          <a:latin typeface="Cambria Math" panose="02040503050406030204" pitchFamily="18" charset="0"/>
                        </a:rPr>
                        <m:t>𝐿𝐿</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e>
                          <m:r>
                            <a:rPr lang="en-US" altLang="zh-CN" i="1">
                              <a:latin typeface="Cambria Math" panose="02040503050406030204" pitchFamily="18" charset="0"/>
                            </a:rPr>
                            <m:t>𝐷</m:t>
                          </m: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655688" y="2839267"/>
                <a:ext cx="3517437" cy="6165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66583" y="3602112"/>
                <a:ext cx="3908180" cy="369332"/>
              </a:xfrm>
              <a:prstGeom prst="rect">
                <a:avLst/>
              </a:prstGeom>
              <a:noFill/>
            </p:spPr>
            <p:txBody>
              <a:bodyPr wrap="square" rtlCol="0">
                <a:spAutoFit/>
              </a:bodyPr>
              <a:lstStyle/>
              <a:p>
                <a:r>
                  <a:rPr lang="zh-CN" altLang="en-US" dirty="0"/>
                  <a:t>若</a:t>
                </a:r>
                <a:r>
                  <a:rPr lang="zh-CN" altLang="en-US" dirty="0">
                    <a:latin typeface="+mn-ea"/>
                    <a:cs typeface="宋体"/>
                  </a:rPr>
                  <a:t>贝叶斯网</a:t>
                </a:r>
                <a14:m>
                  <m:oMath xmlns:m="http://schemas.openxmlformats.org/officeDocument/2006/math">
                    <m:r>
                      <a:rPr lang="en-US" altLang="zh-CN" i="1">
                        <a:latin typeface="Cambria Math" panose="02040503050406030204" pitchFamily="18" charset="0"/>
                        <a:cs typeface="宋体"/>
                      </a:rPr>
                      <m:t>𝐵</m:t>
                    </m:r>
                    <m:r>
                      <a:rPr lang="en-US" altLang="zh-CN" i="1">
                        <a:latin typeface="Cambria Math" panose="02040503050406030204" pitchFamily="18" charset="0"/>
                        <a:cs typeface="宋体"/>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𝐺</m:t>
                        </m:r>
                        <m:r>
                          <a:rPr lang="en-US" altLang="zh-CN" i="1">
                            <a:latin typeface="Cambria Math" panose="02040503050406030204" pitchFamily="18" charset="0"/>
                          </a:rPr>
                          <m:t>,</m:t>
                        </m:r>
                        <m:r>
                          <m:rPr>
                            <m:sty m:val="p"/>
                          </m:rPr>
                          <a:rPr lang="en-US" altLang="zh-CN">
                            <a:latin typeface="Cambria Math" panose="02040503050406030204" pitchFamily="18" charset="0"/>
                          </a:rPr>
                          <m:t>Θ</m:t>
                        </m:r>
                      </m:e>
                    </m:d>
                  </m:oMath>
                </a14:m>
                <a:r>
                  <a:rPr lang="zh-CN" altLang="en-US" dirty="0"/>
                  <a:t>网络结构</a:t>
                </a:r>
                <a14:m>
                  <m:oMath xmlns:m="http://schemas.openxmlformats.org/officeDocument/2006/math">
                    <m:r>
                      <a:rPr lang="en-US" altLang="zh-CN" i="1" dirty="0" smtClean="0">
                        <a:latin typeface="Cambria Math" panose="02040503050406030204" pitchFamily="18" charset="0"/>
                      </a:rPr>
                      <m:t>𝐺</m:t>
                    </m:r>
                  </m:oMath>
                </a14:m>
                <a:r>
                  <a:rPr lang="zh-CN" altLang="en-US" dirty="0"/>
                  <a:t>给定，</a:t>
                </a:r>
                <a:endParaRPr lang="en-US" altLang="zh-CN" dirty="0"/>
              </a:p>
            </p:txBody>
          </p:sp>
        </mc:Choice>
        <mc:Fallback xmlns="">
          <p:sp>
            <p:nvSpPr>
              <p:cNvPr id="9" name="文本框 8"/>
              <p:cNvSpPr txBox="1">
                <a:spLocks noRot="1" noChangeAspect="1" noMove="1" noResize="1" noEditPoints="1" noAdjustHandles="1" noChangeArrowheads="1" noChangeShapeType="1" noTextEdit="1"/>
              </p:cNvSpPr>
              <p:nvPr/>
            </p:nvSpPr>
            <p:spPr>
              <a:xfrm>
                <a:off x="566583" y="3602112"/>
                <a:ext cx="3908180" cy="369332"/>
              </a:xfrm>
              <a:prstGeom prst="rect">
                <a:avLst/>
              </a:prstGeom>
              <a:blipFill>
                <a:blip r:embed="rId5"/>
                <a:stretch>
                  <a:fillRect l="-1404" t="-10000" r="-702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384282" y="1251181"/>
                <a:ext cx="3629135"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cs typeface="宋体"/>
                        </a:rPr>
                        <m:t>𝑠</m:t>
                      </m:r>
                      <m:d>
                        <m:dPr>
                          <m:ctrlPr>
                            <a:rPr lang="en-US" altLang="zh-CN" sz="2100" i="1">
                              <a:latin typeface="Cambria Math" panose="02040503050406030204" pitchFamily="18" charset="0"/>
                              <a:cs typeface="宋体"/>
                            </a:rPr>
                          </m:ctrlPr>
                        </m:dPr>
                        <m:e>
                          <m:r>
                            <a:rPr lang="en-US" altLang="zh-CN" sz="2100" i="1">
                              <a:latin typeface="Cambria Math" panose="02040503050406030204" pitchFamily="18" charset="0"/>
                              <a:cs typeface="宋体"/>
                            </a:rPr>
                            <m:t>𝐵</m:t>
                          </m:r>
                        </m:e>
                        <m:e>
                          <m:r>
                            <a:rPr lang="en-US" altLang="zh-CN" sz="2100" i="1">
                              <a:latin typeface="Cambria Math" panose="02040503050406030204" pitchFamily="18" charset="0"/>
                              <a:cs typeface="宋体"/>
                            </a:rPr>
                            <m:t>𝐷</m:t>
                          </m:r>
                        </m:e>
                      </m:d>
                      <m:r>
                        <a:rPr lang="en-US" altLang="zh-CN" sz="2100" i="1">
                          <a:latin typeface="Cambria Math" panose="02040503050406030204" pitchFamily="18" charset="0"/>
                          <a:cs typeface="宋体"/>
                        </a:rPr>
                        <m:t>=</m:t>
                      </m:r>
                      <m:r>
                        <a:rPr lang="en-US" altLang="zh-CN" sz="2100" i="1">
                          <a:latin typeface="Cambria Math" panose="02040503050406030204" pitchFamily="18" charset="0"/>
                          <a:cs typeface="宋体"/>
                        </a:rPr>
                        <m:t>𝑓</m:t>
                      </m:r>
                      <m:d>
                        <m:dPr>
                          <m:ctrlPr>
                            <a:rPr lang="en-US" altLang="zh-CN" sz="2100" i="1">
                              <a:latin typeface="Cambria Math" panose="02040503050406030204" pitchFamily="18" charset="0"/>
                              <a:cs typeface="宋体"/>
                            </a:rPr>
                          </m:ctrlPr>
                        </m:dPr>
                        <m:e>
                          <m:r>
                            <a:rPr lang="en-US" altLang="zh-CN" sz="2100" i="1">
                              <a:latin typeface="Cambria Math" panose="02040503050406030204" pitchFamily="18" charset="0"/>
                              <a:cs typeface="宋体"/>
                            </a:rPr>
                            <m:t>𝜃</m:t>
                          </m:r>
                        </m:e>
                      </m:d>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𝐵</m:t>
                          </m:r>
                        </m:e>
                      </m:d>
                      <m:r>
                        <a:rPr lang="en-US" altLang="zh-CN" sz="2100" i="1">
                          <a:latin typeface="Cambria Math" panose="02040503050406030204" pitchFamily="18" charset="0"/>
                        </a:rPr>
                        <m:t>−</m:t>
                      </m:r>
                      <m:r>
                        <a:rPr lang="en-US" altLang="zh-CN" sz="2100" i="1">
                          <a:latin typeface="Cambria Math" panose="02040503050406030204" pitchFamily="18" charset="0"/>
                        </a:rPr>
                        <m:t>𝐿𝐿</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𝐵</m:t>
                          </m:r>
                          <m:r>
                            <a:rPr lang="en-US" altLang="zh-CN" sz="2100" i="1">
                              <a:latin typeface="Cambria Math" panose="02040503050406030204" pitchFamily="18" charset="0"/>
                            </a:rPr>
                            <m:t>|</m:t>
                          </m:r>
                          <m:r>
                            <a:rPr lang="en-US" altLang="zh-CN" sz="2100" i="1">
                              <a:latin typeface="Cambria Math" panose="02040503050406030204" pitchFamily="18" charset="0"/>
                            </a:rPr>
                            <m:t>𝐷</m:t>
                          </m:r>
                        </m:e>
                      </m:d>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2384282" y="1251181"/>
                <a:ext cx="3629135" cy="415498"/>
              </a:xfrm>
              <a:prstGeom prst="rect">
                <a:avLst/>
              </a:prstGeom>
              <a:blipFill>
                <a:blip r:embed="rId6"/>
                <a:stretch>
                  <a:fillRect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474763" y="3597275"/>
                <a:ext cx="4520953" cy="369332"/>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cs typeface="宋体"/>
                      </a:rPr>
                      <m:t>𝑠</m:t>
                    </m:r>
                    <m:d>
                      <m:dPr>
                        <m:ctrlPr>
                          <a:rPr lang="en-US" altLang="zh-CN" i="1">
                            <a:latin typeface="Cambria Math" panose="02040503050406030204" pitchFamily="18" charset="0"/>
                            <a:cs typeface="宋体"/>
                          </a:rPr>
                        </m:ctrlPr>
                      </m:dPr>
                      <m:e>
                        <m:r>
                          <a:rPr lang="en-US" altLang="zh-CN" i="1">
                            <a:latin typeface="Cambria Math" panose="02040503050406030204" pitchFamily="18" charset="0"/>
                            <a:cs typeface="宋体"/>
                          </a:rPr>
                          <m:t>𝐵</m:t>
                        </m:r>
                      </m:e>
                      <m:e>
                        <m:r>
                          <a:rPr lang="en-US" altLang="zh-CN" i="1">
                            <a:latin typeface="Cambria Math" panose="02040503050406030204" pitchFamily="18" charset="0"/>
                            <a:cs typeface="宋体"/>
                          </a:rPr>
                          <m:t>𝐷</m:t>
                        </m:r>
                      </m:e>
                    </m:d>
                  </m:oMath>
                </a14:m>
                <a:r>
                  <a:rPr lang="zh-CN" altLang="en-US" dirty="0"/>
                  <a:t>最小化等价于参数</a:t>
                </a:r>
                <a14:m>
                  <m:oMath xmlns:m="http://schemas.openxmlformats.org/officeDocument/2006/math">
                    <m:r>
                      <m:rPr>
                        <m:sty m:val="p"/>
                      </m:rPr>
                      <a:rPr lang="en-US" altLang="zh-CN">
                        <a:latin typeface="Cambria Math" panose="02040503050406030204" pitchFamily="18" charset="0"/>
                      </a:rPr>
                      <m:t>Θ</m:t>
                    </m:r>
                  </m:oMath>
                </a14:m>
                <a:r>
                  <a:rPr lang="zh-CN" altLang="en-US" dirty="0"/>
                  <a:t>的极大似然估计</a:t>
                </a:r>
              </a:p>
            </p:txBody>
          </p:sp>
        </mc:Choice>
        <mc:Fallback xmlns="">
          <p:sp>
            <p:nvSpPr>
              <p:cNvPr id="11" name="矩形 10"/>
              <p:cNvSpPr>
                <a:spLocks noRot="1" noChangeAspect="1" noMove="1" noResize="1" noEditPoints="1" noAdjustHandles="1" noChangeArrowheads="1" noChangeShapeType="1" noTextEdit="1"/>
              </p:cNvSpPr>
              <p:nvPr/>
            </p:nvSpPr>
            <p:spPr>
              <a:xfrm>
                <a:off x="4474763" y="3597275"/>
                <a:ext cx="4520953" cy="369332"/>
              </a:xfrm>
              <a:prstGeom prst="rect">
                <a:avLst/>
              </a:prstGeom>
              <a:blipFill>
                <a:blip r:embed="rId7"/>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66581" y="4085418"/>
                <a:ext cx="4847392" cy="396519"/>
              </a:xfrm>
              <a:prstGeom prst="rect">
                <a:avLst/>
              </a:prstGeom>
            </p:spPr>
            <p:txBody>
              <a:bodyPr wrap="square">
                <a:spAutoFit/>
              </a:bodyPr>
              <a:lstStyle/>
              <a:p>
                <a:r>
                  <a:rPr lang="zh-CN" altLang="en-US" dirty="0"/>
                  <a:t>参数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𝑖</m:t>
                            </m:r>
                          </m:sub>
                        </m:sSub>
                      </m:sub>
                    </m:sSub>
                  </m:oMath>
                </a14:m>
                <a:r>
                  <a:rPr lang="zh-CN" altLang="en-US" dirty="0"/>
                  <a:t>能直接在训练数据</a:t>
                </a:r>
                <a14:m>
                  <m:oMath xmlns:m="http://schemas.openxmlformats.org/officeDocument/2006/math">
                    <m:r>
                      <a:rPr lang="en-US" altLang="zh-CN" i="1">
                        <a:latin typeface="Cambria Math" panose="02040503050406030204" pitchFamily="18" charset="0"/>
                      </a:rPr>
                      <m:t>𝐷</m:t>
                    </m:r>
                  </m:oMath>
                </a14:m>
                <a:r>
                  <a:rPr lang="zh-CN" altLang="en-US" dirty="0"/>
                  <a:t>上通过经验估计</a:t>
                </a:r>
              </a:p>
            </p:txBody>
          </p:sp>
        </mc:Choice>
        <mc:Fallback xmlns="">
          <p:sp>
            <p:nvSpPr>
              <p:cNvPr id="12" name="矩形 11"/>
              <p:cNvSpPr>
                <a:spLocks noRot="1" noChangeAspect="1" noMove="1" noResize="1" noEditPoints="1" noAdjustHandles="1" noChangeArrowheads="1" noChangeShapeType="1" noTextEdit="1"/>
              </p:cNvSpPr>
              <p:nvPr/>
            </p:nvSpPr>
            <p:spPr>
              <a:xfrm>
                <a:off x="566581" y="4085418"/>
                <a:ext cx="4847392" cy="396519"/>
              </a:xfrm>
              <a:prstGeom prst="rect">
                <a:avLst/>
              </a:prstGeom>
              <a:blipFill>
                <a:blip r:embed="rId8"/>
                <a:stretch>
                  <a:fillRect l="-1132" t="-7692"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413974" y="4059098"/>
                <a:ext cx="197823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𝑖</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sub>
                          <m:r>
                            <a:rPr lang="en-US" altLang="zh-CN" i="1">
                              <a:latin typeface="Cambria Math" panose="02040503050406030204" pitchFamily="18" charset="0"/>
                            </a:rPr>
                            <m:t>𝐷</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𝑖</m:t>
                              </m:r>
                            </m:sub>
                          </m:sSub>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5413974" y="4059098"/>
                <a:ext cx="1978234" cy="410305"/>
              </a:xfrm>
              <a:prstGeom prst="rect">
                <a:avLst/>
              </a:prstGeom>
              <a:blipFill>
                <a:blip r:embed="rId9"/>
                <a:stretch>
                  <a:fillRect b="-8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77571" y="4617700"/>
                <a:ext cx="7178920" cy="369332"/>
              </a:xfrm>
              <a:prstGeom prst="rect">
                <a:avLst/>
              </a:prstGeom>
            </p:spPr>
            <p:txBody>
              <a:bodyPr wrap="square">
                <a:spAutoFit/>
              </a:bodyPr>
              <a:lstStyle/>
              <a:p>
                <a:r>
                  <a:rPr lang="zh-CN" altLang="en-US" dirty="0"/>
                  <a:t>因此为了最小化评分函数</a:t>
                </a:r>
                <a14:m>
                  <m:oMath xmlns:m="http://schemas.openxmlformats.org/officeDocument/2006/math">
                    <m:r>
                      <a:rPr lang="en-US" altLang="zh-CN" i="1">
                        <a:latin typeface="Cambria Math" panose="02040503050406030204" pitchFamily="18" charset="0"/>
                        <a:cs typeface="宋体"/>
                      </a:rPr>
                      <m:t>𝑠</m:t>
                    </m:r>
                    <m:d>
                      <m:dPr>
                        <m:ctrlPr>
                          <a:rPr lang="en-US" altLang="zh-CN" i="1">
                            <a:latin typeface="Cambria Math" panose="02040503050406030204" pitchFamily="18" charset="0"/>
                            <a:cs typeface="宋体"/>
                          </a:rPr>
                        </m:ctrlPr>
                      </m:dPr>
                      <m:e>
                        <m:r>
                          <a:rPr lang="en-US" altLang="zh-CN" i="1">
                            <a:latin typeface="Cambria Math" panose="02040503050406030204" pitchFamily="18" charset="0"/>
                            <a:cs typeface="宋体"/>
                          </a:rPr>
                          <m:t>𝐵</m:t>
                        </m:r>
                      </m:e>
                      <m:e>
                        <m:r>
                          <a:rPr lang="en-US" altLang="zh-CN" i="1">
                            <a:latin typeface="Cambria Math" panose="02040503050406030204" pitchFamily="18" charset="0"/>
                            <a:cs typeface="宋体"/>
                          </a:rPr>
                          <m:t>𝐷</m:t>
                        </m:r>
                      </m:e>
                    </m:d>
                  </m:oMath>
                </a14:m>
                <a:r>
                  <a:rPr lang="zh-CN" altLang="en-US" dirty="0"/>
                  <a:t>，只需要对网络结构进行搜索</a:t>
                </a:r>
                <a:endParaRPr lang="en-US" altLang="zh-CN" dirty="0"/>
              </a:p>
            </p:txBody>
          </p:sp>
        </mc:Choice>
        <mc:Fallback xmlns="">
          <p:sp>
            <p:nvSpPr>
              <p:cNvPr id="14" name="矩形 13"/>
              <p:cNvSpPr>
                <a:spLocks noRot="1" noChangeAspect="1" noMove="1" noResize="1" noEditPoints="1" noAdjustHandles="1" noChangeArrowheads="1" noChangeShapeType="1" noTextEdit="1"/>
              </p:cNvSpPr>
              <p:nvPr/>
            </p:nvSpPr>
            <p:spPr>
              <a:xfrm>
                <a:off x="577571" y="4617700"/>
                <a:ext cx="7178920" cy="369332"/>
              </a:xfrm>
              <a:prstGeom prst="rect">
                <a:avLst/>
              </a:prstGeom>
              <a:blipFill>
                <a:blip r:embed="rId10"/>
                <a:stretch>
                  <a:fillRect l="-765" t="-8197" b="-24590"/>
                </a:stretch>
              </a:blipFill>
            </p:spPr>
            <p:txBody>
              <a:bodyPr/>
              <a:lstStyle/>
              <a:p>
                <a:r>
                  <a:rPr lang="zh-CN" altLang="en-US">
                    <a:noFill/>
                  </a:rPr>
                  <a:t> </a:t>
                </a:r>
              </a:p>
            </p:txBody>
          </p:sp>
        </mc:Fallback>
      </mc:AlternateContent>
      <p:sp>
        <p:nvSpPr>
          <p:cNvPr id="15" name="文本框 14"/>
          <p:cNvSpPr txBox="1"/>
          <p:nvPr/>
        </p:nvSpPr>
        <p:spPr>
          <a:xfrm>
            <a:off x="1002322" y="5387181"/>
            <a:ext cx="7833947" cy="646331"/>
          </a:xfrm>
          <a:prstGeom prst="rect">
            <a:avLst/>
          </a:prstGeom>
          <a:solidFill>
            <a:schemeClr val="accent2">
              <a:lumMod val="20000"/>
              <a:lumOff val="80000"/>
            </a:schemeClr>
          </a:solidFill>
        </p:spPr>
        <p:txBody>
          <a:bodyPr wrap="square" rtlCol="0">
            <a:spAutoFit/>
          </a:bodyPr>
          <a:lstStyle/>
          <a:p>
            <a:r>
              <a:rPr lang="zh-CN" altLang="en-US" dirty="0"/>
              <a:t>贪心法：从某个网络结构出发，每次调整一条边（增加、删除、调整方向），直到评分函数不再降低为止</a:t>
            </a:r>
          </a:p>
        </p:txBody>
      </p:sp>
      <p:sp>
        <p:nvSpPr>
          <p:cNvPr id="16" name="文本框 15"/>
          <p:cNvSpPr txBox="1"/>
          <p:nvPr/>
        </p:nvSpPr>
        <p:spPr>
          <a:xfrm>
            <a:off x="1002322" y="6144301"/>
            <a:ext cx="7833947" cy="369332"/>
          </a:xfrm>
          <a:prstGeom prst="rect">
            <a:avLst/>
          </a:prstGeom>
          <a:solidFill>
            <a:schemeClr val="accent5">
              <a:lumMod val="20000"/>
              <a:lumOff val="80000"/>
            </a:schemeClr>
          </a:solidFill>
        </p:spPr>
        <p:txBody>
          <a:bodyPr wrap="square" rtlCol="0">
            <a:spAutoFit/>
          </a:bodyPr>
          <a:lstStyle/>
          <a:p>
            <a:r>
              <a:rPr lang="zh-CN" altLang="en-US" dirty="0"/>
              <a:t>通过给网络结构施加约束来消减搜索空间，例如将网络结构限定为树形结构</a:t>
            </a:r>
          </a:p>
        </p:txBody>
      </p:sp>
      <p:sp>
        <p:nvSpPr>
          <p:cNvPr id="17" name="椭圆 16"/>
          <p:cNvSpPr/>
          <p:nvPr/>
        </p:nvSpPr>
        <p:spPr>
          <a:xfrm>
            <a:off x="527016" y="5496545"/>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1</a:t>
            </a:r>
            <a:endParaRPr lang="zh-CN" altLang="en-US" dirty="0"/>
          </a:p>
        </p:txBody>
      </p:sp>
      <p:sp>
        <p:nvSpPr>
          <p:cNvPr id="18" name="椭圆 17"/>
          <p:cNvSpPr/>
          <p:nvPr/>
        </p:nvSpPr>
        <p:spPr>
          <a:xfrm>
            <a:off x="527016" y="6132802"/>
            <a:ext cx="360000" cy="36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2</a:t>
            </a:r>
            <a:endParaRPr lang="zh-CN" altLang="en-US" dirty="0"/>
          </a:p>
        </p:txBody>
      </p:sp>
      <p:sp>
        <p:nvSpPr>
          <p:cNvPr id="19" name="文本框 18"/>
          <p:cNvSpPr txBox="1"/>
          <p:nvPr/>
        </p:nvSpPr>
        <p:spPr>
          <a:xfrm>
            <a:off x="6364543" y="4962455"/>
            <a:ext cx="2631173" cy="369332"/>
          </a:xfrm>
          <a:prstGeom prst="rect">
            <a:avLst/>
          </a:prstGeom>
          <a:noFill/>
        </p:spPr>
        <p:txBody>
          <a:bodyPr wrap="square" rtlCol="0">
            <a:spAutoFit/>
          </a:bodyPr>
          <a:lstStyle/>
          <a:p>
            <a:r>
              <a:rPr lang="zh-CN" altLang="en-US" dirty="0"/>
              <a:t>该问题是一个</a:t>
            </a:r>
            <a:r>
              <a:rPr lang="en-US" altLang="zh-CN" dirty="0"/>
              <a:t>NP</a:t>
            </a:r>
            <a:r>
              <a:rPr lang="zh-CN" altLang="en-US" dirty="0"/>
              <a:t>难问题</a:t>
            </a:r>
          </a:p>
        </p:txBody>
      </p:sp>
    </p:spTree>
    <p:extLst>
      <p:ext uri="{BB962C8B-B14F-4D97-AF65-F5344CB8AC3E}">
        <p14:creationId xmlns:p14="http://schemas.microsoft.com/office/powerpoint/2010/main" val="399183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14" grpId="0"/>
      <p:bldP spid="15" grpId="0" animBg="1"/>
      <p:bldP spid="16" grpId="0" animBg="1"/>
      <p:bldP spid="17" grpId="0" animBg="1"/>
      <p:bldP spid="18" grpId="0" animBg="1"/>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贝叶斯网：推断</a:t>
            </a:r>
          </a:p>
        </p:txBody>
      </p:sp>
      <p:sp>
        <p:nvSpPr>
          <p:cNvPr id="3" name="内容占位符 2"/>
          <p:cNvSpPr>
            <a:spLocks noGrp="1"/>
          </p:cNvSpPr>
          <p:nvPr>
            <p:ph idx="1"/>
          </p:nvPr>
        </p:nvSpPr>
        <p:spPr>
          <a:xfrm>
            <a:off x="628650" y="1271091"/>
            <a:ext cx="7886700" cy="4932533"/>
          </a:xfrm>
        </p:spPr>
        <p:txBody>
          <a:bodyPr/>
          <a:lstStyle/>
          <a:p>
            <a:r>
              <a:rPr lang="zh-CN" altLang="en-US" dirty="0">
                <a:latin typeface="+mj-ea"/>
                <a:cs typeface="宋体"/>
              </a:rPr>
              <a:t>通过已知变量观测值来推测待推测查询变量的过程称为“推断” </a:t>
            </a:r>
            <a:r>
              <a:rPr lang="en-US" altLang="zh-CN" dirty="0">
                <a:latin typeface="+mj-ea"/>
                <a:cs typeface="宋体"/>
              </a:rPr>
              <a:t>(</a:t>
            </a:r>
            <a:r>
              <a:rPr lang="en-US" altLang="en-US" dirty="0">
                <a:cs typeface="宋体"/>
              </a:rPr>
              <a:t>inference</a:t>
            </a:r>
            <a:r>
              <a:rPr lang="zh-CN" altLang="en-US" dirty="0">
                <a:latin typeface="+mj-ea"/>
                <a:cs typeface="宋体"/>
              </a:rPr>
              <a:t>），已知变量观测值称为“证据” </a:t>
            </a:r>
            <a:r>
              <a:rPr lang="en-US" altLang="zh-CN" dirty="0">
                <a:latin typeface="+mj-ea"/>
                <a:cs typeface="宋体"/>
              </a:rPr>
              <a:t>(</a:t>
            </a:r>
            <a:r>
              <a:rPr lang="en-US" altLang="zh-CN" dirty="0">
                <a:cs typeface="宋体"/>
              </a:rPr>
              <a:t>evidence</a:t>
            </a:r>
            <a:r>
              <a:rPr lang="en-US" altLang="zh-CN" dirty="0">
                <a:latin typeface="+mj-ea"/>
                <a:cs typeface="宋体"/>
              </a:rPr>
              <a:t>)</a:t>
            </a:r>
            <a:r>
              <a:rPr lang="zh-CN" altLang="en-US" dirty="0">
                <a:latin typeface="+mj-ea"/>
                <a:cs typeface="宋体"/>
              </a:rPr>
              <a:t>。</a:t>
            </a:r>
            <a:endParaRPr lang="en-US" altLang="zh-CN" dirty="0">
              <a:latin typeface="+mj-ea"/>
              <a:cs typeface="宋体"/>
            </a:endParaRPr>
          </a:p>
          <a:p>
            <a:r>
              <a:rPr lang="zh-CN" altLang="en-US" dirty="0">
                <a:latin typeface="+mj-ea"/>
                <a:cs typeface="宋体"/>
              </a:rPr>
              <a:t>最理想的是根据贝叶斯网络定义的联合概率分布来精确计算后验概率，在现实应用中，贝叶斯网的近似推断常使用吉布斯采样</a:t>
            </a:r>
            <a:r>
              <a:rPr lang="en-US" altLang="zh-CN" dirty="0">
                <a:latin typeface="+mj-lt"/>
                <a:cs typeface="宋体"/>
              </a:rPr>
              <a:t>(Gibbs sampling)</a:t>
            </a:r>
            <a:r>
              <a:rPr lang="zh-CN" altLang="en-US" dirty="0">
                <a:latin typeface="+mj-ea"/>
                <a:cs typeface="宋体"/>
              </a:rPr>
              <a:t>来完成</a:t>
            </a:r>
            <a:r>
              <a:rPr lang="zh-CN" altLang="zh-CN" dirty="0">
                <a:latin typeface="+mj-ea"/>
                <a:cs typeface="宋体"/>
              </a:rPr>
              <a:t>。</a:t>
            </a:r>
            <a:endParaRPr lang="en-US" altLang="zh-CN" dirty="0">
              <a:latin typeface="+mj-ea"/>
              <a:cs typeface="宋体"/>
            </a:endParaRPr>
          </a:p>
          <a:p>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34</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5491274" y="5786015"/>
                <a:ext cx="2737801" cy="6518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𝑄</m:t>
                          </m:r>
                          <m:r>
                            <a:rPr lang="en-US" altLang="zh-CN" sz="2100" i="1">
                              <a:latin typeface="Cambria Math" panose="02040503050406030204" pitchFamily="18" charset="0"/>
                            </a:rPr>
                            <m:t>=</m:t>
                          </m:r>
                          <m:r>
                            <a:rPr lang="en-US" altLang="zh-CN" sz="2100" i="1">
                              <a:latin typeface="Cambria Math" panose="02040503050406030204" pitchFamily="18" charset="0"/>
                            </a:rPr>
                            <m:t>𝑞</m:t>
                          </m:r>
                        </m:e>
                        <m:e>
                          <m:r>
                            <a:rPr lang="en-US" altLang="zh-CN" sz="2100" i="1">
                              <a:latin typeface="Cambria Math" panose="02040503050406030204" pitchFamily="18" charset="0"/>
                            </a:rPr>
                            <m:t>𝐸</m:t>
                          </m:r>
                          <m:r>
                            <a:rPr lang="en-US" altLang="zh-CN" sz="2100" i="1">
                              <a:latin typeface="Cambria Math" panose="02040503050406030204" pitchFamily="18" charset="0"/>
                            </a:rPr>
                            <m:t>=</m:t>
                          </m:r>
                          <m:r>
                            <a:rPr lang="en-US" altLang="zh-CN" sz="2100" i="1">
                              <a:latin typeface="Cambria Math" panose="02040503050406030204" pitchFamily="18" charset="0"/>
                            </a:rPr>
                            <m:t>𝑒</m:t>
                          </m:r>
                        </m:e>
                      </m:d>
                      <m:r>
                        <a:rPr lang="en-US" altLang="zh-CN" sz="2100" i="1">
                          <a:latin typeface="Cambria Math" panose="02040503050406030204" pitchFamily="18" charset="0"/>
                          <a:ea typeface="Cambria Math" panose="02040503050406030204" pitchFamily="18" charset="0"/>
                        </a:rPr>
                        <m:t>≃</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𝑛</m:t>
                              </m:r>
                            </m:e>
                            <m:sub>
                              <m:r>
                                <a:rPr lang="en-US" altLang="zh-CN" sz="2100" i="1">
                                  <a:latin typeface="Cambria Math" panose="02040503050406030204" pitchFamily="18" charset="0"/>
                                  <a:ea typeface="Cambria Math" panose="02040503050406030204" pitchFamily="18" charset="0"/>
                                </a:rPr>
                                <m:t>𝑞</m:t>
                              </m:r>
                            </m:sub>
                          </m:sSub>
                        </m:num>
                        <m:den>
                          <m:r>
                            <a:rPr lang="en-US" altLang="zh-CN" sz="2100" i="1">
                              <a:latin typeface="Cambria Math" panose="02040503050406030204" pitchFamily="18" charset="0"/>
                              <a:ea typeface="Cambria Math" panose="02040503050406030204" pitchFamily="18" charset="0"/>
                            </a:rPr>
                            <m:t>𝑇</m:t>
                          </m:r>
                        </m:den>
                      </m:f>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5491274" y="5786015"/>
                <a:ext cx="2737801" cy="651845"/>
              </a:xfrm>
              <a:prstGeom prst="rect">
                <a:avLst/>
              </a:prstGeom>
              <a:blipFill>
                <a:blip r:embed="rId2"/>
                <a:stretch>
                  <a:fillRect/>
                </a:stretch>
              </a:blipFill>
            </p:spPr>
            <p:txBody>
              <a:bodyPr/>
              <a:lstStyle/>
              <a:p>
                <a:r>
                  <a:rPr lang="zh-CN" altLang="en-US">
                    <a:noFill/>
                  </a:rPr>
                  <a:t> </a:t>
                </a:r>
              </a:p>
            </p:txBody>
          </p:sp>
        </mc:Fallback>
      </mc:AlternateContent>
      <p:pic>
        <p:nvPicPr>
          <p:cNvPr id="8" name="Picture 4"/>
          <p:cNvPicPr>
            <a:picLocks noChangeAspect="1"/>
          </p:cNvPicPr>
          <p:nvPr/>
        </p:nvPicPr>
        <p:blipFill>
          <a:blip r:embed="rId3"/>
          <a:stretch>
            <a:fillRect/>
          </a:stretch>
        </p:blipFill>
        <p:spPr>
          <a:xfrm>
            <a:off x="748552" y="2917656"/>
            <a:ext cx="4257472" cy="2820926"/>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5081974" y="4116177"/>
                <a:ext cx="3818849" cy="1775743"/>
              </a:xfrm>
              <a:prstGeom prst="rect">
                <a:avLst/>
              </a:prstGeom>
            </p:spPr>
            <p:txBody>
              <a:bodyPr wrap="square">
                <a:spAutoFit/>
              </a:bodyPr>
              <a:lstStyle/>
              <a:p>
                <a:r>
                  <a:rPr lang="zh-CN" altLang="en-US" dirty="0">
                    <a:latin typeface="+mj-ea"/>
                    <a:cs typeface="宋体"/>
                  </a:rPr>
                  <a:t>吉布斯采样随机产生一个与证据 </a:t>
                </a:r>
                <a14:m>
                  <m:oMath xmlns:m="http://schemas.openxmlformats.org/officeDocument/2006/math">
                    <m:r>
                      <a:rPr lang="en-US" altLang="zh-CN" i="1" dirty="0">
                        <a:latin typeface="Cambria Math" panose="02040503050406030204" pitchFamily="18" charset="0"/>
                        <a:cs typeface="宋体"/>
                      </a:rPr>
                      <m:t>𝐸</m:t>
                    </m:r>
                    <m:r>
                      <a:rPr lang="en-US" altLang="zh-CN" i="1" dirty="0">
                        <a:latin typeface="Cambria Math" panose="02040503050406030204" pitchFamily="18" charset="0"/>
                        <a:cs typeface="宋体"/>
                      </a:rPr>
                      <m:t>=</m:t>
                    </m:r>
                    <m:r>
                      <a:rPr lang="en-US" altLang="zh-CN" i="1" dirty="0">
                        <a:latin typeface="Cambria Math" panose="02040503050406030204" pitchFamily="18" charset="0"/>
                        <a:cs typeface="宋体"/>
                      </a:rPr>
                      <m:t>𝑒</m:t>
                    </m:r>
                  </m:oMath>
                </a14:m>
                <a:r>
                  <a:rPr lang="en-US" altLang="zh-CN" dirty="0">
                    <a:latin typeface="+mj-ea"/>
                    <a:cs typeface="宋体"/>
                  </a:rPr>
                  <a:t> </a:t>
                </a:r>
                <a:r>
                  <a:rPr lang="zh-CN" altLang="en-US" dirty="0">
                    <a:latin typeface="+mj-ea"/>
                    <a:cs typeface="宋体"/>
                  </a:rPr>
                  <a:t>一致的样本</a:t>
                </a:r>
                <a14:m>
                  <m:oMath xmlns:m="http://schemas.openxmlformats.org/officeDocument/2006/math">
                    <m:sSup>
                      <m:sSupPr>
                        <m:ctrlPr>
                          <a:rPr lang="en-US" altLang="zh-CN" i="1">
                            <a:latin typeface="Cambria Math" panose="02040503050406030204" pitchFamily="18" charset="0"/>
                            <a:cs typeface="宋体"/>
                          </a:rPr>
                        </m:ctrlPr>
                      </m:sSupPr>
                      <m:e>
                        <m:r>
                          <a:rPr lang="en-US" altLang="zh-CN" i="1">
                            <a:latin typeface="Cambria Math" panose="02040503050406030204" pitchFamily="18" charset="0"/>
                            <a:cs typeface="宋体"/>
                          </a:rPr>
                          <m:t>𝑞</m:t>
                        </m:r>
                      </m:e>
                      <m:sup>
                        <m:r>
                          <a:rPr lang="en-US" altLang="zh-CN" i="1">
                            <a:latin typeface="Cambria Math" panose="02040503050406030204" pitchFamily="18" charset="0"/>
                            <a:cs typeface="宋体"/>
                          </a:rPr>
                          <m:t>0</m:t>
                        </m:r>
                      </m:sup>
                    </m:sSup>
                  </m:oMath>
                </a14:m>
                <a:r>
                  <a:rPr lang="zh-CN" altLang="en-US" dirty="0">
                    <a:latin typeface="+mj-ea"/>
                    <a:cs typeface="宋体"/>
                  </a:rPr>
                  <a:t>作为初始点，然后每步从当前样本出发产生下一个样本。假定经过</a:t>
                </a:r>
                <a14:m>
                  <m:oMath xmlns:m="http://schemas.openxmlformats.org/officeDocument/2006/math">
                    <m:r>
                      <a:rPr lang="en-US" altLang="zh-CN" i="1" dirty="0" smtClean="0">
                        <a:solidFill>
                          <a:srgbClr val="FF0000"/>
                        </a:solidFill>
                        <a:latin typeface="Cambria Math" panose="02040503050406030204" pitchFamily="18" charset="0"/>
                        <a:cs typeface="Times"/>
                      </a:rPr>
                      <m:t>𝑇</m:t>
                    </m:r>
                  </m:oMath>
                </a14:m>
                <a:r>
                  <a:rPr lang="zh-CN" altLang="en-US" dirty="0">
                    <a:latin typeface="+mj-ea"/>
                    <a:cs typeface="宋体"/>
                  </a:rPr>
                  <a:t>次采样的得到与</a:t>
                </a:r>
                <a14:m>
                  <m:oMath xmlns:m="http://schemas.openxmlformats.org/officeDocument/2006/math">
                    <m:r>
                      <a:rPr lang="en-US" altLang="zh-CN" i="1" dirty="0">
                        <a:latin typeface="Cambria Math" panose="02040503050406030204" pitchFamily="18" charset="0"/>
                        <a:cs typeface="Times"/>
                      </a:rPr>
                      <m:t>𝑞</m:t>
                    </m:r>
                  </m:oMath>
                </a14:m>
                <a:r>
                  <a:rPr lang="zh-CN" altLang="en-US" dirty="0">
                    <a:latin typeface="+mj-ea"/>
                    <a:cs typeface="宋体"/>
                  </a:rPr>
                  <a:t>一致的样本共有</a:t>
                </a:r>
                <a14:m>
                  <m:oMath xmlns:m="http://schemas.openxmlformats.org/officeDocument/2006/math">
                    <m:sSub>
                      <m:sSubPr>
                        <m:ctrlPr>
                          <a:rPr lang="en-US" altLang="zh-CN" i="1" dirty="0" smtClean="0">
                            <a:solidFill>
                              <a:srgbClr val="FF0000"/>
                            </a:solidFill>
                            <a:latin typeface="Cambria Math" panose="02040503050406030204" pitchFamily="18" charset="0"/>
                            <a:cs typeface="宋体"/>
                          </a:rPr>
                        </m:ctrlPr>
                      </m:sSubPr>
                      <m:e>
                        <m:r>
                          <a:rPr lang="en-US" altLang="zh-CN" i="1" dirty="0">
                            <a:solidFill>
                              <a:srgbClr val="FF0000"/>
                            </a:solidFill>
                            <a:latin typeface="Cambria Math" panose="02040503050406030204" pitchFamily="18" charset="0"/>
                            <a:cs typeface="宋体"/>
                          </a:rPr>
                          <m:t>𝑛</m:t>
                        </m:r>
                      </m:e>
                      <m:sub>
                        <m:r>
                          <a:rPr lang="en-US" altLang="zh-CN" i="1" dirty="0">
                            <a:solidFill>
                              <a:srgbClr val="FF0000"/>
                            </a:solidFill>
                            <a:latin typeface="Cambria Math" panose="02040503050406030204" pitchFamily="18" charset="0"/>
                            <a:cs typeface="宋体"/>
                          </a:rPr>
                          <m:t>𝑞</m:t>
                        </m:r>
                      </m:sub>
                    </m:sSub>
                  </m:oMath>
                </a14:m>
                <a:r>
                  <a:rPr lang="zh-CN" altLang="en-US" dirty="0">
                    <a:latin typeface="+mj-ea"/>
                    <a:cs typeface="宋体"/>
                  </a:rPr>
                  <a:t>个，则可近似估算出后验概率</a:t>
                </a:r>
              </a:p>
            </p:txBody>
          </p:sp>
        </mc:Choice>
        <mc:Fallback xmlns="">
          <p:sp>
            <p:nvSpPr>
              <p:cNvPr id="9" name="矩形 8"/>
              <p:cNvSpPr>
                <a:spLocks noRot="1" noChangeAspect="1" noMove="1" noResize="1" noEditPoints="1" noAdjustHandles="1" noChangeArrowheads="1" noChangeShapeType="1" noTextEdit="1"/>
              </p:cNvSpPr>
              <p:nvPr/>
            </p:nvSpPr>
            <p:spPr>
              <a:xfrm>
                <a:off x="5081974" y="4116177"/>
                <a:ext cx="3818849" cy="1775743"/>
              </a:xfrm>
              <a:prstGeom prst="rect">
                <a:avLst/>
              </a:prstGeom>
              <a:blipFill>
                <a:blip r:embed="rId4"/>
                <a:stretch>
                  <a:fillRect l="-1438" t="-1712" r="-1278" b="-4452"/>
                </a:stretch>
              </a:blipFill>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757344" y="5746166"/>
            <a:ext cx="2508803" cy="1029991"/>
          </a:xfrm>
          <a:prstGeom prst="rect">
            <a:avLst/>
          </a:prstGeom>
        </p:spPr>
      </p:pic>
      <mc:AlternateContent xmlns:mc="http://schemas.openxmlformats.org/markup-compatibility/2006" xmlns:a14="http://schemas.microsoft.com/office/drawing/2010/main">
        <mc:Choice Requires="a14">
          <p:sp>
            <p:nvSpPr>
              <p:cNvPr id="11" name="圆角矩形标注 10"/>
              <p:cNvSpPr/>
              <p:nvPr/>
            </p:nvSpPr>
            <p:spPr>
              <a:xfrm>
                <a:off x="3954861" y="3209601"/>
                <a:ext cx="2267223" cy="610672"/>
              </a:xfrm>
              <a:prstGeom prst="wedgeRoundRectCallout">
                <a:avLst>
                  <a:gd name="adj1" fmla="val 33836"/>
                  <a:gd name="adj2" fmla="val -9011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1600" b="0" i="1" dirty="0" smtClean="0">
                              <a:latin typeface="Cambria Math" panose="02040503050406030204" pitchFamily="18" charset="0"/>
                            </a:rPr>
                          </m:ctrlPr>
                        </m:dPr>
                        <m:e>
                          <m:r>
                            <a:rPr lang="zh-CN" altLang="en-US" sz="1600" i="1" dirty="0">
                              <a:latin typeface="Cambria Math" panose="02040503050406030204" pitchFamily="18" charset="0"/>
                            </a:rPr>
                            <m:t>好瓜</m:t>
                          </m:r>
                          <m:r>
                            <a:rPr lang="en-US" altLang="zh-CN" sz="1600" i="1" dirty="0" smtClean="0">
                              <a:latin typeface="Cambria Math" panose="02040503050406030204" pitchFamily="18" charset="0"/>
                            </a:rPr>
                            <m:t>=</m:t>
                          </m:r>
                          <m:r>
                            <a:rPr lang="zh-CN" altLang="en-US" sz="1600" i="1" dirty="0">
                              <a:latin typeface="Cambria Math" panose="02040503050406030204" pitchFamily="18" charset="0"/>
                            </a:rPr>
                            <m:t>是</m:t>
                          </m:r>
                          <m:r>
                            <a:rPr lang="en-US" altLang="zh-CN" sz="1600" b="0" i="1" dirty="0" smtClean="0">
                              <a:latin typeface="Cambria Math" panose="02040503050406030204" pitchFamily="18" charset="0"/>
                            </a:rPr>
                            <m:t>,</m:t>
                          </m:r>
                          <m:r>
                            <a:rPr lang="zh-CN" altLang="en-US" sz="1600" i="1" dirty="0">
                              <a:latin typeface="Cambria Math" panose="02040503050406030204" pitchFamily="18" charset="0"/>
                            </a:rPr>
                            <m:t>甜度</m:t>
                          </m:r>
                          <m:r>
                            <a:rPr lang="en-US" altLang="zh-CN" sz="1600" i="1" dirty="0" smtClean="0">
                              <a:latin typeface="Cambria Math" panose="02040503050406030204" pitchFamily="18" charset="0"/>
                            </a:rPr>
                            <m:t>=</m:t>
                          </m:r>
                          <m:r>
                            <a:rPr lang="zh-CN" altLang="en-US" sz="1600" i="1" dirty="0">
                              <a:latin typeface="Cambria Math" panose="02040503050406030204" pitchFamily="18" charset="0"/>
                            </a:rPr>
                            <m:t>高</m:t>
                          </m:r>
                        </m:e>
                      </m:d>
                    </m:oMath>
                  </m:oMathPara>
                </a14:m>
                <a:endParaRPr lang="zh-CN" altLang="en-US" sz="1600" dirty="0"/>
              </a:p>
            </p:txBody>
          </p:sp>
        </mc:Choice>
        <mc:Fallback xmlns="">
          <p:sp>
            <p:nvSpPr>
              <p:cNvPr id="11" name="圆角矩形标注 10"/>
              <p:cNvSpPr>
                <a:spLocks noRot="1" noChangeAspect="1" noMove="1" noResize="1" noEditPoints="1" noAdjustHandles="1" noChangeArrowheads="1" noChangeShapeType="1" noTextEdit="1"/>
              </p:cNvSpPr>
              <p:nvPr/>
            </p:nvSpPr>
            <p:spPr>
              <a:xfrm>
                <a:off x="3954861" y="3209601"/>
                <a:ext cx="2267223" cy="610672"/>
              </a:xfrm>
              <a:prstGeom prst="wedgeRoundRectCallout">
                <a:avLst>
                  <a:gd name="adj1" fmla="val 33836"/>
                  <a:gd name="adj2" fmla="val -90116"/>
                  <a:gd name="adj3" fmla="val 16667"/>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标注 11"/>
              <p:cNvSpPr/>
              <p:nvPr/>
            </p:nvSpPr>
            <p:spPr>
              <a:xfrm>
                <a:off x="6336216" y="3170096"/>
                <a:ext cx="2751996" cy="650178"/>
              </a:xfrm>
              <a:prstGeom prst="wedgeRoundRectCallout">
                <a:avLst>
                  <a:gd name="adj1" fmla="val -36292"/>
                  <a:gd name="adj2" fmla="val -84392"/>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US" altLang="zh-CN" b="0" i="1" dirty="0" smtClean="0">
                              <a:latin typeface="Cambria Math" panose="02040503050406030204" pitchFamily="18" charset="0"/>
                            </a:rPr>
                          </m:ctrlPr>
                        </m:dPr>
                        <m:e>
                          <m:r>
                            <a:rPr lang="zh-CN" altLang="en-US" i="1" dirty="0">
                              <a:latin typeface="Cambria Math" panose="02040503050406030204" pitchFamily="18" charset="0"/>
                            </a:rPr>
                            <m:t>色泽</m:t>
                          </m:r>
                          <m:r>
                            <a:rPr lang="en-US" altLang="zh-CN" i="1" dirty="0" smtClean="0">
                              <a:latin typeface="Cambria Math" panose="02040503050406030204" pitchFamily="18" charset="0"/>
                            </a:rPr>
                            <m:t>=</m:t>
                          </m:r>
                          <m:r>
                            <a:rPr lang="zh-CN" altLang="en-US" i="1" dirty="0">
                              <a:latin typeface="Cambria Math" panose="02040503050406030204" pitchFamily="18" charset="0"/>
                            </a:rPr>
                            <m:t>青绿</m:t>
                          </m:r>
                          <m:r>
                            <a:rPr lang="zh-CN" altLang="en-US" i="1" dirty="0" smtClean="0">
                              <a:latin typeface="Cambria Math" panose="02040503050406030204" pitchFamily="18" charset="0"/>
                            </a:rPr>
                            <m:t>，</m:t>
                          </m:r>
                          <m:r>
                            <a:rPr lang="zh-CN" altLang="en-US" i="1" dirty="0">
                              <a:latin typeface="Cambria Math" panose="02040503050406030204" pitchFamily="18" charset="0"/>
                            </a:rPr>
                            <m:t>敲声</m:t>
                          </m:r>
                          <m:r>
                            <a:rPr lang="en-US" altLang="zh-CN" i="1" dirty="0" smtClean="0">
                              <a:latin typeface="Cambria Math" panose="02040503050406030204" pitchFamily="18" charset="0"/>
                            </a:rPr>
                            <m:t>=</m:t>
                          </m:r>
                          <m:r>
                            <a:rPr lang="zh-CN" altLang="en-US" i="1" dirty="0">
                              <a:latin typeface="Cambria Math" panose="02040503050406030204" pitchFamily="18" charset="0"/>
                            </a:rPr>
                            <m:t>浊</m:t>
                          </m:r>
                          <m:r>
                            <a:rPr lang="zh-CN" altLang="en-US" i="1" dirty="0" smtClean="0">
                              <a:latin typeface="Cambria Math" panose="02040503050406030204" pitchFamily="18" charset="0"/>
                            </a:rPr>
                            <m:t>响，</m:t>
                          </m:r>
                          <m:r>
                            <a:rPr lang="zh-CN" altLang="en-US" i="1" dirty="0">
                              <a:latin typeface="Cambria Math" panose="02040503050406030204" pitchFamily="18" charset="0"/>
                            </a:rPr>
                            <m:t>根蒂</m:t>
                          </m:r>
                          <m:r>
                            <a:rPr lang="en-US" altLang="zh-CN" i="1" dirty="0" smtClean="0">
                              <a:latin typeface="Cambria Math" panose="02040503050406030204" pitchFamily="18" charset="0"/>
                            </a:rPr>
                            <m:t>=</m:t>
                          </m:r>
                          <m:r>
                            <a:rPr lang="zh-CN" altLang="en-US" i="1" dirty="0">
                              <a:latin typeface="Cambria Math" panose="02040503050406030204" pitchFamily="18" charset="0"/>
                            </a:rPr>
                            <m:t>蜷缩</m:t>
                          </m:r>
                        </m:e>
                      </m:d>
                    </m:oMath>
                  </m:oMathPara>
                </a14:m>
                <a:endParaRPr lang="zh-CN" altLang="en-US" dirty="0"/>
              </a:p>
            </p:txBody>
          </p:sp>
        </mc:Choice>
        <mc:Fallback xmlns="">
          <p:sp>
            <p:nvSpPr>
              <p:cNvPr id="12" name="圆角矩形标注 11"/>
              <p:cNvSpPr>
                <a:spLocks noRot="1" noChangeAspect="1" noMove="1" noResize="1" noEditPoints="1" noAdjustHandles="1" noChangeArrowheads="1" noChangeShapeType="1" noTextEdit="1"/>
              </p:cNvSpPr>
              <p:nvPr/>
            </p:nvSpPr>
            <p:spPr>
              <a:xfrm>
                <a:off x="6336216" y="3170096"/>
                <a:ext cx="2751996" cy="650178"/>
              </a:xfrm>
              <a:prstGeom prst="wedgeRoundRectCallout">
                <a:avLst>
                  <a:gd name="adj1" fmla="val -36292"/>
                  <a:gd name="adj2" fmla="val -84392"/>
                  <a:gd name="adj3" fmla="val 16667"/>
                </a:avLst>
              </a:prstGeom>
              <a:blipFill>
                <a:blip r:embed="rId7"/>
                <a:stretch>
                  <a:fillRect l="-7269" t="-23810" r="-12555" b="-789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240699" y="2626528"/>
                <a:ext cx="18244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𝑞</m:t>
                          </m:r>
                        </m:e>
                        <m:e>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𝑒</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5240699" y="2626528"/>
                <a:ext cx="1824474" cy="369332"/>
              </a:xfrm>
              <a:prstGeom prst="rect">
                <a:avLst/>
              </a:prstGeom>
              <a:blipFill>
                <a:blip r:embed="rId8"/>
                <a:stretch>
                  <a:fillRect b="-1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053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animBg="1"/>
      <p:bldP spid="12" grpId="0" animBg="1"/>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贝叶斯网：推断</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mj-ea"/>
                    <a:cs typeface="Times"/>
                  </a:rPr>
                  <a:t>吉布斯采样是在所有</a:t>
                </a:r>
                <a:r>
                  <a:rPr lang="zh-CN" altLang="en-US" dirty="0">
                    <a:solidFill>
                      <a:srgbClr val="FF0000"/>
                    </a:solidFill>
                    <a:latin typeface="+mj-ea"/>
                    <a:cs typeface="Times"/>
                  </a:rPr>
                  <a:t>变量的联合状态空间</a:t>
                </a:r>
                <a:r>
                  <a:rPr lang="zh-CN" altLang="en-US" dirty="0">
                    <a:latin typeface="+mj-ea"/>
                    <a:cs typeface="Times"/>
                  </a:rPr>
                  <a:t>与证据</a:t>
                </a:r>
                <a14:m>
                  <m:oMath xmlns:m="http://schemas.openxmlformats.org/officeDocument/2006/math">
                    <m:r>
                      <a:rPr lang="en-US" altLang="zh-CN" b="0" i="1" smtClean="0">
                        <a:latin typeface="Cambria Math" panose="02040503050406030204" pitchFamily="18" charset="0"/>
                        <a:cs typeface="Times"/>
                      </a:rPr>
                      <m:t>𝐸</m:t>
                    </m:r>
                    <m:r>
                      <a:rPr lang="en-US" altLang="zh-CN" b="0" i="1" smtClean="0">
                        <a:latin typeface="Cambria Math" panose="02040503050406030204" pitchFamily="18" charset="0"/>
                        <a:cs typeface="Times"/>
                      </a:rPr>
                      <m:t>=</m:t>
                    </m:r>
                    <m:r>
                      <a:rPr lang="en-US" altLang="zh-CN" b="0" i="1" smtClean="0">
                        <a:latin typeface="Cambria Math" panose="02040503050406030204" pitchFamily="18" charset="0"/>
                        <a:cs typeface="Times"/>
                      </a:rPr>
                      <m:t>𝑒</m:t>
                    </m:r>
                  </m:oMath>
                </a14:m>
                <a:r>
                  <a:rPr lang="zh-CN" altLang="en-US" dirty="0">
                    <a:solidFill>
                      <a:srgbClr val="FF0000"/>
                    </a:solidFill>
                    <a:latin typeface="+mj-ea"/>
                    <a:cs typeface="Times"/>
                  </a:rPr>
                  <a:t>一致的子空间</a:t>
                </a:r>
                <a:r>
                  <a:rPr lang="zh-CN" altLang="en-US" dirty="0">
                    <a:latin typeface="+mj-ea"/>
                    <a:cs typeface="Times"/>
                  </a:rPr>
                  <a:t>中的随机游走，即每一步仅依赖于前一步的状态，这是一个“马尔可夫链”</a:t>
                </a:r>
                <a:r>
                  <a:rPr lang="en-US" altLang="zh-CN" dirty="0">
                    <a:latin typeface="+mj-ea"/>
                    <a:cs typeface="Times"/>
                  </a:rPr>
                  <a:t>(Markov Chain)</a:t>
                </a:r>
              </a:p>
              <a:p>
                <a:endParaRPr lang="en-US" altLang="zh-CN" sz="2000" dirty="0">
                  <a:latin typeface="+mj-ea"/>
                  <a:cs typeface="Times"/>
                </a:endParaRPr>
              </a:p>
              <a:p>
                <a:r>
                  <a:rPr lang="zh-CN" altLang="en-US" dirty="0"/>
                  <a:t>在一定的条件下，无论从什么初始状态开始，马尔科夫链第</a:t>
                </a:r>
                <a:r>
                  <a:rPr lang="en-US" altLang="zh-CN" dirty="0"/>
                  <a:t>t</a:t>
                </a:r>
                <a:r>
                  <a:rPr lang="zh-CN" altLang="en-US" dirty="0"/>
                  <a:t>步的状态分布在</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时比收敛于一个平稳分布，即</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e>
                    </m:d>
                  </m:oMath>
                </a14:m>
                <a:endParaRPr lang="en-US" altLang="zh-CN" dirty="0"/>
              </a:p>
              <a:p>
                <a:endParaRPr lang="en-US" altLang="zh-CN" dirty="0"/>
              </a:p>
              <a:p>
                <a:r>
                  <a:rPr lang="zh-CN" altLang="en-US" dirty="0"/>
                  <a:t>当</a:t>
                </a:r>
                <a:r>
                  <a:rPr lang="en-US" altLang="zh-CN" dirty="0"/>
                  <a:t>T</a:t>
                </a:r>
                <a:r>
                  <a:rPr lang="zh-CN" altLang="en-US" dirty="0"/>
                  <a:t>很大时，</a:t>
                </a:r>
                <a:r>
                  <a:rPr lang="zh-CN" altLang="en-US" dirty="0">
                    <a:latin typeface="+mj-ea"/>
                    <a:cs typeface="Times"/>
                  </a:rPr>
                  <a:t>吉布斯采样相当于根据</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𝑄</m:t>
                        </m:r>
                      </m:e>
                      <m:e>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𝑒</m:t>
                        </m:r>
                      </m:e>
                    </m:d>
                  </m:oMath>
                </a14:m>
                <a:r>
                  <a:rPr lang="zh-CN" altLang="en-US" dirty="0"/>
                  <a:t>采样</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35</a:t>
            </a:fld>
            <a:endParaRPr lang="zh-CN" altLang="en-US"/>
          </a:p>
        </p:txBody>
      </p:sp>
    </p:spTree>
    <p:extLst>
      <p:ext uri="{BB962C8B-B14F-4D97-AF65-F5344CB8AC3E}">
        <p14:creationId xmlns:p14="http://schemas.microsoft.com/office/powerpoint/2010/main" val="84591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EM</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171450" lvl="1">
                  <a:spcBef>
                    <a:spcPts val="750"/>
                  </a:spcBef>
                </a:pPr>
                <a:r>
                  <a:rPr lang="zh-CN" altLang="en-US" sz="2100" dirty="0">
                    <a:latin typeface="+mn-ea"/>
                    <a:cs typeface="Times"/>
                  </a:rPr>
                  <a:t>“不完整”的样本：西瓜已经脱落的根蒂，无法看出是“蜷缩”还是“坚挺”</a:t>
                </a:r>
                <a:r>
                  <a:rPr lang="en-US" altLang="zh-CN" sz="2100" dirty="0">
                    <a:latin typeface="+mn-ea"/>
                    <a:cs typeface="Times"/>
                  </a:rPr>
                  <a:t>,</a:t>
                </a:r>
                <a:r>
                  <a:rPr lang="zh-CN" altLang="en-US" sz="2100" dirty="0">
                    <a:latin typeface="+mn-ea"/>
                    <a:cs typeface="Times"/>
                  </a:rPr>
                  <a:t>则训练样本的“根蒂”属性变量值未知，如何对模型参数进行估计？</a:t>
                </a:r>
                <a:endParaRPr lang="en-US" altLang="zh-CN" sz="2100" dirty="0">
                  <a:latin typeface="+mn-ea"/>
                  <a:cs typeface="Times"/>
                </a:endParaRPr>
              </a:p>
              <a:p>
                <a:pPr marL="171450" lvl="1">
                  <a:spcBef>
                    <a:spcPts val="750"/>
                  </a:spcBef>
                </a:pPr>
                <a:endParaRPr lang="en-US" altLang="zh-CN" sz="2200" dirty="0">
                  <a:latin typeface="+mn-ea"/>
                  <a:cs typeface="Times"/>
                </a:endParaRPr>
              </a:p>
              <a:p>
                <a:pPr marL="171450" lvl="1">
                  <a:spcBef>
                    <a:spcPts val="750"/>
                  </a:spcBef>
                </a:pPr>
                <a:r>
                  <a:rPr lang="zh-CN" altLang="en-US" sz="2100" dirty="0">
                    <a:latin typeface="+mn-ea"/>
                    <a:cs typeface="宋体"/>
                  </a:rPr>
                  <a:t>未观测的变量称为“隐变量”</a:t>
                </a:r>
                <a:r>
                  <a:rPr lang="en-US" altLang="zh-CN" sz="2100" dirty="0">
                    <a:latin typeface="+mn-ea"/>
                    <a:cs typeface="宋体"/>
                  </a:rPr>
                  <a:t>(</a:t>
                </a:r>
                <a:r>
                  <a:rPr lang="en-US" altLang="zh-CN" sz="2100" dirty="0">
                    <a:cs typeface="Times"/>
                  </a:rPr>
                  <a:t>latent variable</a:t>
                </a:r>
                <a:r>
                  <a:rPr lang="en-US" altLang="zh-CN" sz="2100" dirty="0">
                    <a:latin typeface="+mn-ea"/>
                    <a:cs typeface="宋体"/>
                  </a:rPr>
                  <a:t>)</a:t>
                </a:r>
                <a:r>
                  <a:rPr lang="zh-CN" altLang="en-US" sz="2100" dirty="0">
                    <a:latin typeface="+mn-ea"/>
                    <a:cs typeface="宋体"/>
                  </a:rPr>
                  <a:t>。令</a:t>
                </a:r>
                <a:r>
                  <a:rPr lang="en-US" altLang="zh-CN" sz="2100" dirty="0">
                    <a:latin typeface="Times" charset="0"/>
                    <a:cs typeface="Times" charset="0"/>
                  </a:rPr>
                  <a:t> </a:t>
                </a:r>
                <a14:m>
                  <m:oMath xmlns:m="http://schemas.openxmlformats.org/officeDocument/2006/math">
                    <m:r>
                      <a:rPr lang="en-US" altLang="zh-CN" sz="2100" b="1" i="1" dirty="0" smtClean="0">
                        <a:latin typeface="Cambria Math" panose="02040503050406030204" pitchFamily="18" charset="0"/>
                        <a:cs typeface="Times" charset="0"/>
                      </a:rPr>
                      <m:t>𝑿</m:t>
                    </m:r>
                  </m:oMath>
                </a14:m>
                <a:r>
                  <a:rPr lang="zh-CN" altLang="en-US" sz="2100" dirty="0">
                    <a:latin typeface="+mn-ea"/>
                    <a:cs typeface="Times"/>
                  </a:rPr>
                  <a:t>表示已观测变量集，</a:t>
                </a:r>
                <a14:m>
                  <m:oMath xmlns:m="http://schemas.openxmlformats.org/officeDocument/2006/math">
                    <m:r>
                      <a:rPr lang="en-US" altLang="zh-CN" sz="2100" b="1" i="1" smtClean="0">
                        <a:latin typeface="Cambria Math" panose="02040503050406030204" pitchFamily="18" charset="0"/>
                        <a:cs typeface="Times"/>
                      </a:rPr>
                      <m:t>𝒁</m:t>
                    </m:r>
                  </m:oMath>
                </a14:m>
                <a:r>
                  <a:rPr lang="zh-CN" altLang="en-US" sz="2100" dirty="0">
                    <a:latin typeface="+mn-ea"/>
                    <a:cs typeface="Times"/>
                  </a:rPr>
                  <a:t>表示隐变量集，若预对模型参数</a:t>
                </a:r>
                <a14:m>
                  <m:oMath xmlns:m="http://schemas.openxmlformats.org/officeDocument/2006/math">
                    <m:r>
                      <a:rPr lang="en-US" altLang="zh-CN" sz="2100" b="1" i="0" dirty="0" smtClean="0">
                        <a:latin typeface="Cambria Math" panose="02040503050406030204" pitchFamily="18" charset="0"/>
                        <a:cs typeface="Times"/>
                      </a:rPr>
                      <m:t>𝚯</m:t>
                    </m:r>
                  </m:oMath>
                </a14:m>
                <a:r>
                  <a:rPr lang="zh-CN" altLang="en-US" sz="2100" dirty="0">
                    <a:latin typeface="+mn-ea"/>
                    <a:cs typeface="Times"/>
                  </a:rPr>
                  <a:t>做极大似然估计，</a:t>
                </a:r>
                <a:r>
                  <a:rPr lang="zh-CN" altLang="en-US" sz="2100" dirty="0">
                    <a:latin typeface="+mn-ea"/>
                    <a:cs typeface="宋体"/>
                  </a:rPr>
                  <a:t>则应最大化对数似然函数</a:t>
                </a:r>
              </a:p>
              <a:p>
                <a:pPr marL="171450" lvl="1">
                  <a:spcBef>
                    <a:spcPts val="750"/>
                  </a:spcBef>
                </a:pPr>
                <a:endParaRPr lang="zh-CN" altLang="en-US" sz="2200" dirty="0">
                  <a:latin typeface="+mn-ea"/>
                  <a:cs typeface="Times"/>
                </a:endParaRPr>
              </a:p>
              <a:p>
                <a:endParaRPr lang="en-US" altLang="zh-CN" dirty="0"/>
              </a:p>
              <a:p>
                <a:pPr marL="171450" lvl="1">
                  <a:spcBef>
                    <a:spcPts val="750"/>
                  </a:spcBef>
                </a:pPr>
                <a:r>
                  <a:rPr lang="zh-CN" altLang="en-US" sz="2100" dirty="0">
                    <a:latin typeface="+mn-ea"/>
                    <a:cs typeface="宋体"/>
                  </a:rPr>
                  <a:t>由于</a:t>
                </a:r>
                <a14:m>
                  <m:oMath xmlns:m="http://schemas.openxmlformats.org/officeDocument/2006/math">
                    <m:r>
                      <a:rPr lang="en-US" altLang="zh-CN" sz="2100" b="0" i="1" dirty="0" smtClean="0">
                        <a:latin typeface="Cambria Math" panose="02040503050406030204" pitchFamily="18" charset="0"/>
                        <a:cs typeface="宋体"/>
                      </a:rPr>
                      <m:t>𝑍</m:t>
                    </m:r>
                  </m:oMath>
                </a14:m>
                <a:r>
                  <a:rPr lang="zh-CN" altLang="en-US" sz="2100" dirty="0">
                    <a:latin typeface="+mn-ea"/>
                    <a:cs typeface="宋体"/>
                  </a:rPr>
                  <a:t>是隐变量，上式无法直接求解。此时我们可以通过对</a:t>
                </a:r>
                <a14:m>
                  <m:oMath xmlns:m="http://schemas.openxmlformats.org/officeDocument/2006/math">
                    <m:r>
                      <a:rPr lang="en-US" altLang="zh-CN" sz="2100" b="1" i="1" dirty="0" smtClean="0">
                        <a:latin typeface="Cambria Math" panose="02040503050406030204" pitchFamily="18" charset="0"/>
                        <a:cs typeface="Times"/>
                      </a:rPr>
                      <m:t>𝒁</m:t>
                    </m:r>
                  </m:oMath>
                </a14:m>
                <a:r>
                  <a:rPr lang="zh-CN" altLang="en-US" sz="2100" dirty="0">
                    <a:latin typeface="+mn-ea"/>
                    <a:cs typeface="宋体"/>
                  </a:rPr>
                  <a:t>边际化，来最大化已观测数据的对数“边际似然”</a:t>
                </a:r>
                <a:r>
                  <a:rPr lang="en-US" altLang="zh-CN" sz="2100" dirty="0">
                    <a:latin typeface="+mn-ea"/>
                    <a:cs typeface="宋体"/>
                  </a:rPr>
                  <a:t>(</a:t>
                </a:r>
                <a:r>
                  <a:rPr lang="en-US" altLang="zh-CN" sz="2100" dirty="0">
                    <a:cs typeface="Times"/>
                  </a:rPr>
                  <a:t>marginal likelihood</a:t>
                </a:r>
                <a:r>
                  <a:rPr lang="en-US" altLang="zh-CN" sz="2100" dirty="0">
                    <a:latin typeface="+mn-ea"/>
                    <a:cs typeface="宋体"/>
                  </a:rPr>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92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36</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955949" y="3948372"/>
                <a:ext cx="3232102"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cs typeface="Times"/>
                        </a:rPr>
                        <m:t>𝐿𝐿</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𝚯</m:t>
                          </m:r>
                          <m:r>
                            <a:rPr lang="en-US" altLang="zh-CN" sz="2100" i="1">
                              <a:latin typeface="Cambria Math" panose="02040503050406030204" pitchFamily="18" charset="0"/>
                              <a:cs typeface="Times"/>
                            </a:rPr>
                            <m:t>|</m:t>
                          </m:r>
                          <m:r>
                            <a:rPr lang="en-US" altLang="zh-CN" sz="2100" b="1" i="1" smtClean="0">
                              <a:latin typeface="Cambria Math" panose="02040503050406030204" pitchFamily="18" charset="0"/>
                              <a:cs typeface="Times"/>
                            </a:rPr>
                            <m:t>𝑿</m:t>
                          </m:r>
                          <m:r>
                            <a:rPr lang="en-US" altLang="zh-CN" sz="2100" i="1">
                              <a:latin typeface="Cambria Math" panose="02040503050406030204" pitchFamily="18" charset="0"/>
                              <a:cs typeface="Times"/>
                            </a:rPr>
                            <m:t>,</m:t>
                          </m:r>
                          <m:r>
                            <a:rPr lang="en-US" altLang="zh-CN" sz="2100" b="1" i="1">
                              <a:latin typeface="Cambria Math" panose="02040503050406030204" pitchFamily="18" charset="0"/>
                              <a:cs typeface="Times"/>
                            </a:rPr>
                            <m:t>𝒁</m:t>
                          </m:r>
                        </m:e>
                      </m:d>
                      <m:r>
                        <a:rPr lang="en-US" altLang="zh-CN" sz="2100" i="1">
                          <a:latin typeface="Cambria Math" panose="02040503050406030204" pitchFamily="18" charset="0"/>
                          <a:cs typeface="Times"/>
                        </a:rPr>
                        <m:t>=</m:t>
                      </m:r>
                      <m:func>
                        <m:funcPr>
                          <m:ctrlPr>
                            <a:rPr lang="en-US" altLang="zh-CN" sz="2100" i="1">
                              <a:latin typeface="Cambria Math" panose="02040503050406030204" pitchFamily="18" charset="0"/>
                              <a:cs typeface="Times"/>
                            </a:rPr>
                          </m:ctrlPr>
                        </m:funcPr>
                        <m:fName>
                          <m:r>
                            <m:rPr>
                              <m:sty m:val="p"/>
                            </m:rPr>
                            <a:rPr lang="en-US" altLang="zh-CN" sz="2100">
                              <a:latin typeface="Cambria Math" panose="02040503050406030204" pitchFamily="18" charset="0"/>
                              <a:cs typeface="Times"/>
                            </a:rPr>
                            <m:t>ln</m:t>
                          </m:r>
                        </m:fName>
                        <m:e>
                          <m:r>
                            <a:rPr lang="en-US" altLang="zh-CN" sz="2100" i="1">
                              <a:latin typeface="Cambria Math" panose="02040503050406030204" pitchFamily="18" charset="0"/>
                              <a:cs typeface="Times"/>
                            </a:rPr>
                            <m:t>𝑃</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𝑿</m:t>
                              </m:r>
                              <m:r>
                                <a:rPr lang="en-US" altLang="zh-CN" sz="2100" i="1">
                                  <a:latin typeface="Cambria Math" panose="02040503050406030204" pitchFamily="18" charset="0"/>
                                  <a:cs typeface="Times"/>
                                </a:rPr>
                                <m:t>,</m:t>
                              </m:r>
                              <m:r>
                                <a:rPr lang="en-US" altLang="zh-CN" sz="2100" b="1" i="1">
                                  <a:latin typeface="Cambria Math" panose="02040503050406030204" pitchFamily="18" charset="0"/>
                                  <a:cs typeface="Times"/>
                                </a:rPr>
                                <m:t>𝒁</m:t>
                              </m:r>
                            </m:e>
                            <m:e>
                              <m:r>
                                <a:rPr lang="en-US" altLang="zh-CN" sz="2100" b="1" i="1">
                                  <a:latin typeface="Cambria Math" panose="02040503050406030204" pitchFamily="18" charset="0"/>
                                  <a:cs typeface="Times"/>
                                </a:rPr>
                                <m:t>𝚯</m:t>
                              </m:r>
                            </m:e>
                          </m:d>
                        </m:e>
                      </m:func>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2955949" y="3948372"/>
                <a:ext cx="3232102" cy="415498"/>
              </a:xfrm>
              <a:prstGeom prst="rect">
                <a:avLst/>
              </a:prstGeom>
              <a:blipFill>
                <a:blip r:embed="rId3"/>
                <a:stretch>
                  <a:fillRect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711932" y="5284150"/>
                <a:ext cx="4811445" cy="87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cs typeface="Times"/>
                        </a:rPr>
                        <m:t>𝐿𝐿</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𝚯</m:t>
                          </m:r>
                          <m:r>
                            <a:rPr lang="en-US" altLang="zh-CN" sz="2100" i="1">
                              <a:latin typeface="Cambria Math" panose="02040503050406030204" pitchFamily="18" charset="0"/>
                              <a:cs typeface="Times"/>
                            </a:rPr>
                            <m:t>|</m:t>
                          </m:r>
                          <m:r>
                            <a:rPr lang="en-US" altLang="zh-CN" sz="2100" b="1" i="1">
                              <a:latin typeface="Cambria Math" panose="02040503050406030204" pitchFamily="18" charset="0"/>
                              <a:cs typeface="Times"/>
                            </a:rPr>
                            <m:t>𝑿</m:t>
                          </m:r>
                        </m:e>
                      </m:d>
                      <m:r>
                        <a:rPr lang="en-US" altLang="zh-CN" sz="2100" i="1">
                          <a:latin typeface="Cambria Math" panose="02040503050406030204" pitchFamily="18" charset="0"/>
                          <a:cs typeface="Times"/>
                        </a:rPr>
                        <m:t>=</m:t>
                      </m:r>
                      <m:func>
                        <m:funcPr>
                          <m:ctrlPr>
                            <a:rPr lang="en-US" altLang="zh-CN" sz="2100" b="0" i="1" smtClean="0">
                              <a:latin typeface="Cambria Math" panose="02040503050406030204" pitchFamily="18" charset="0"/>
                              <a:cs typeface="Times"/>
                            </a:rPr>
                          </m:ctrlPr>
                        </m:funcPr>
                        <m:fName>
                          <m:r>
                            <m:rPr>
                              <m:sty m:val="p"/>
                            </m:rPr>
                            <a:rPr lang="en-US" altLang="zh-CN" sz="2100" b="0" i="0" smtClean="0">
                              <a:latin typeface="Cambria Math" panose="02040503050406030204" pitchFamily="18" charset="0"/>
                              <a:cs typeface="Times"/>
                            </a:rPr>
                            <m:t>ln</m:t>
                          </m:r>
                        </m:fName>
                        <m:e>
                          <m:r>
                            <a:rPr lang="en-US" altLang="zh-CN" sz="2100" b="0" i="1" smtClean="0">
                              <a:latin typeface="Cambria Math" panose="02040503050406030204" pitchFamily="18" charset="0"/>
                              <a:cs typeface="Times"/>
                            </a:rPr>
                            <m:t>𝑃</m:t>
                          </m:r>
                          <m:d>
                            <m:dPr>
                              <m:ctrlPr>
                                <a:rPr lang="en-US" altLang="zh-CN" sz="2100" b="0" i="1" smtClean="0">
                                  <a:latin typeface="Cambria Math" panose="02040503050406030204" pitchFamily="18" charset="0"/>
                                  <a:cs typeface="Times"/>
                                </a:rPr>
                              </m:ctrlPr>
                            </m:dPr>
                            <m:e>
                              <m:r>
                                <a:rPr lang="en-US" altLang="zh-CN" sz="2100" b="1" i="1" smtClean="0">
                                  <a:latin typeface="Cambria Math" panose="02040503050406030204" pitchFamily="18" charset="0"/>
                                  <a:cs typeface="Times"/>
                                </a:rPr>
                                <m:t>𝑿</m:t>
                              </m:r>
                            </m:e>
                            <m:e>
                              <m:r>
                                <a:rPr lang="en-US" altLang="zh-CN" sz="2100" b="1" i="0" smtClean="0">
                                  <a:latin typeface="Cambria Math" panose="02040503050406030204" pitchFamily="18" charset="0"/>
                                  <a:cs typeface="Times"/>
                                </a:rPr>
                                <m:t>𝚯</m:t>
                              </m:r>
                            </m:e>
                          </m:d>
                          <m:r>
                            <a:rPr lang="en-US" altLang="zh-CN" sz="2100" b="0" i="1" smtClean="0">
                              <a:latin typeface="Cambria Math" panose="02040503050406030204" pitchFamily="18" charset="0"/>
                              <a:cs typeface="Times"/>
                            </a:rPr>
                            <m:t>=</m:t>
                          </m:r>
                        </m:e>
                      </m:func>
                      <m:func>
                        <m:funcPr>
                          <m:ctrlPr>
                            <a:rPr lang="en-US" altLang="zh-CN" sz="2100" i="1">
                              <a:latin typeface="Cambria Math" panose="02040503050406030204" pitchFamily="18" charset="0"/>
                              <a:cs typeface="Times"/>
                            </a:rPr>
                          </m:ctrlPr>
                        </m:funcPr>
                        <m:fName>
                          <m:r>
                            <m:rPr>
                              <m:sty m:val="p"/>
                            </m:rPr>
                            <a:rPr lang="en-US" altLang="zh-CN" sz="2100">
                              <a:latin typeface="Cambria Math" panose="02040503050406030204" pitchFamily="18" charset="0"/>
                              <a:cs typeface="Times"/>
                            </a:rPr>
                            <m:t>ln</m:t>
                          </m:r>
                        </m:fName>
                        <m:e>
                          <m:nary>
                            <m:naryPr>
                              <m:chr m:val="∑"/>
                              <m:supHide m:val="on"/>
                              <m:ctrlPr>
                                <a:rPr lang="en-US" altLang="zh-CN" sz="2100" b="0" i="1" smtClean="0">
                                  <a:latin typeface="Cambria Math" panose="02040503050406030204" pitchFamily="18" charset="0"/>
                                  <a:cs typeface="Times"/>
                                </a:rPr>
                              </m:ctrlPr>
                            </m:naryPr>
                            <m:sub>
                              <m:r>
                                <a:rPr lang="en-US" altLang="zh-CN" sz="2100" b="0" i="1" smtClean="0">
                                  <a:latin typeface="Cambria Math" panose="02040503050406030204" pitchFamily="18" charset="0"/>
                                  <a:cs typeface="Times"/>
                                </a:rPr>
                                <m:t>𝑍</m:t>
                              </m:r>
                            </m:sub>
                            <m:sup/>
                            <m:e>
                              <m:r>
                                <a:rPr lang="en-US" altLang="zh-CN" sz="2100" i="1">
                                  <a:latin typeface="Cambria Math" panose="02040503050406030204" pitchFamily="18" charset="0"/>
                                  <a:cs typeface="Times"/>
                                </a:rPr>
                                <m:t>𝑃</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𝑿</m:t>
                                  </m:r>
                                  <m:r>
                                    <a:rPr lang="en-US" altLang="zh-CN" sz="2100" i="1">
                                      <a:latin typeface="Cambria Math" panose="02040503050406030204" pitchFamily="18" charset="0"/>
                                      <a:cs typeface="Times"/>
                                    </a:rPr>
                                    <m:t>,</m:t>
                                  </m:r>
                                  <m:r>
                                    <a:rPr lang="en-US" altLang="zh-CN" sz="2100" b="1" i="1">
                                      <a:latin typeface="Cambria Math" panose="02040503050406030204" pitchFamily="18" charset="0"/>
                                      <a:cs typeface="Times"/>
                                    </a:rPr>
                                    <m:t>𝒁</m:t>
                                  </m:r>
                                </m:e>
                                <m:e>
                                  <m:r>
                                    <a:rPr lang="en-US" altLang="zh-CN" sz="2100" b="1" i="1">
                                      <a:latin typeface="Cambria Math" panose="02040503050406030204" pitchFamily="18" charset="0"/>
                                      <a:cs typeface="Times"/>
                                    </a:rPr>
                                    <m:t>𝚯</m:t>
                                  </m:r>
                                </m:e>
                              </m:d>
                            </m:e>
                          </m:nary>
                        </m:e>
                      </m:func>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2711932" y="5284150"/>
                <a:ext cx="4811445" cy="87479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07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EM</a:t>
            </a:r>
            <a:r>
              <a:rPr lang="zh-CN" altLang="en-US" dirty="0"/>
              <a:t>算法</a:t>
            </a:r>
          </a:p>
        </p:txBody>
      </p:sp>
      <p:sp>
        <p:nvSpPr>
          <p:cNvPr id="3" name="内容占位符 2"/>
          <p:cNvSpPr>
            <a:spLocks noGrp="1"/>
          </p:cNvSpPr>
          <p:nvPr>
            <p:ph idx="1"/>
          </p:nvPr>
        </p:nvSpPr>
        <p:spPr/>
        <p:txBody>
          <a:bodyPr/>
          <a:lstStyle/>
          <a:p>
            <a:r>
              <a:rPr lang="zh-CN" altLang="en-US" sz="2000" dirty="0">
                <a:latin typeface="+mn-ea"/>
                <a:cs typeface="宋体"/>
              </a:rPr>
              <a:t> </a:t>
            </a:r>
            <a:r>
              <a:rPr lang="en-US" altLang="zh-CN" sz="2000" dirty="0">
                <a:latin typeface="Verdana" charset="0"/>
                <a:ea typeface="Verdana" charset="0"/>
                <a:cs typeface="Verdana" charset="0"/>
              </a:rPr>
              <a:t>EM (Expectation-Maximization)</a:t>
            </a:r>
            <a:r>
              <a:rPr lang="zh-CN" altLang="en-US" sz="2000" dirty="0">
                <a:latin typeface="+mn-ea"/>
                <a:cs typeface="宋体"/>
              </a:rPr>
              <a:t>算法 </a:t>
            </a:r>
            <a:r>
              <a:rPr lang="fr-FR" altLang="zh-CN" sz="2000" dirty="0">
                <a:latin typeface="Verdana" charset="0"/>
                <a:ea typeface="Verdana" charset="0"/>
                <a:cs typeface="Verdana" charset="0"/>
              </a:rPr>
              <a:t>[Dempster et al., 1977]</a:t>
            </a:r>
            <a:r>
              <a:rPr lang="fr-FR" altLang="zh-CN" sz="2000" dirty="0">
                <a:latin typeface="+mn-ea"/>
                <a:cs typeface="宋体"/>
              </a:rPr>
              <a:t> </a:t>
            </a:r>
            <a:r>
              <a:rPr lang="zh-CN" altLang="en-US" sz="2000" dirty="0">
                <a:latin typeface="+mn-ea"/>
                <a:cs typeface="宋体"/>
              </a:rPr>
              <a:t>是常用的估计参数隐变量的利器。</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37</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716499" y="2411581"/>
                <a:ext cx="5838093" cy="430887"/>
              </a:xfrm>
              <a:prstGeom prst="rect">
                <a:avLst/>
              </a:prstGeom>
              <a:solidFill>
                <a:schemeClr val="accent2">
                  <a:lumMod val="20000"/>
                  <a:lumOff val="80000"/>
                </a:schemeClr>
              </a:solidFill>
            </p:spPr>
            <p:txBody>
              <a:bodyPr wrap="square" rtlCol="0">
                <a:spAutoFit/>
              </a:bodyPr>
              <a:lstStyle/>
              <a:p>
                <a:pPr marL="171450" lvl="1">
                  <a:spcBef>
                    <a:spcPts val="750"/>
                  </a:spcBef>
                </a:pPr>
                <a:r>
                  <a:rPr lang="zh-CN" altLang="en-US" sz="2100" dirty="0">
                    <a:latin typeface="+mn-ea"/>
                    <a:cs typeface="宋体"/>
                  </a:rPr>
                  <a:t>根据训练数据推断出最优隐变量</a:t>
                </a:r>
                <a14:m>
                  <m:oMath xmlns:m="http://schemas.openxmlformats.org/officeDocument/2006/math">
                    <m:r>
                      <a:rPr lang="en-US" altLang="zh-CN" sz="2100" b="1" i="1" dirty="0">
                        <a:latin typeface="Cambria Math" panose="02040503050406030204" pitchFamily="18" charset="0"/>
                        <a:cs typeface="Times" charset="0"/>
                      </a:rPr>
                      <m:t>𝒁</m:t>
                    </m:r>
                  </m:oMath>
                </a14:m>
                <a:r>
                  <a:rPr lang="zh-CN" altLang="en-US" sz="2100" dirty="0">
                    <a:latin typeface="+mn-ea"/>
                    <a:cs typeface="宋体"/>
                  </a:rPr>
                  <a:t>的值</a:t>
                </a:r>
                <a:r>
                  <a:rPr lang="en-US" altLang="zh-CN" sz="2100" dirty="0">
                    <a:latin typeface="+mn-ea"/>
                    <a:cs typeface="宋体"/>
                  </a:rPr>
                  <a:t>(</a:t>
                </a:r>
                <a:r>
                  <a:rPr lang="en-US" altLang="zh-CN" sz="2100" dirty="0">
                    <a:ea typeface="Times" charset="0"/>
                    <a:cs typeface="Times" charset="0"/>
                  </a:rPr>
                  <a:t>E</a:t>
                </a:r>
                <a:r>
                  <a:rPr lang="zh-CN" altLang="en-US" sz="2100" dirty="0">
                    <a:latin typeface="+mn-ea"/>
                    <a:cs typeface="宋体"/>
                  </a:rPr>
                  <a:t>步</a:t>
                </a:r>
                <a:r>
                  <a:rPr lang="en-US" altLang="zh-CN" sz="2100" dirty="0">
                    <a:latin typeface="+mn-ea"/>
                    <a:cs typeface="宋体"/>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2716499" y="2411581"/>
                <a:ext cx="5838093" cy="430887"/>
              </a:xfrm>
              <a:prstGeom prst="rect">
                <a:avLst/>
              </a:prstGeom>
              <a:blipFill>
                <a:blip r:embed="rId2"/>
                <a:stretch>
                  <a:fillRect t="-10000" b="-2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716499" y="2980532"/>
                <a:ext cx="3393878" cy="415498"/>
              </a:xfrm>
              <a:prstGeom prst="rect">
                <a:avLst/>
              </a:prstGeom>
              <a:solidFill>
                <a:schemeClr val="accent5">
                  <a:lumMod val="20000"/>
                  <a:lumOff val="80000"/>
                </a:schemeClr>
              </a:solidFill>
              <a:ln>
                <a:solidFill>
                  <a:schemeClr val="accent5">
                    <a:lumMod val="20000"/>
                    <a:lumOff val="80000"/>
                  </a:schemeClr>
                </a:solidFill>
              </a:ln>
            </p:spPr>
            <p:txBody>
              <a:bodyPr wrap="none">
                <a:spAutoFit/>
              </a:bodyPr>
              <a:lstStyle/>
              <a:p>
                <a:pPr marL="171450" lvl="1">
                  <a:spcBef>
                    <a:spcPts val="750"/>
                  </a:spcBef>
                </a:pPr>
                <a:r>
                  <a:rPr lang="zh-CN" altLang="en-US" sz="2100" dirty="0">
                    <a:latin typeface="+mn-ea"/>
                    <a:cs typeface="宋体"/>
                  </a:rPr>
                  <a:t>对</a:t>
                </a:r>
                <a14:m>
                  <m:oMath xmlns:m="http://schemas.openxmlformats.org/officeDocument/2006/math">
                    <m:r>
                      <a:rPr lang="en-US" altLang="zh-CN" sz="2100" b="1" dirty="0">
                        <a:latin typeface="Cambria Math" panose="02040503050406030204" pitchFamily="18" charset="0"/>
                        <a:cs typeface="宋体"/>
                      </a:rPr>
                      <m:t>𝚯</m:t>
                    </m:r>
                  </m:oMath>
                </a14:m>
                <a:r>
                  <a:rPr lang="zh-CN" altLang="en-US" sz="2100" dirty="0">
                    <a:latin typeface="+mn-ea"/>
                    <a:cs typeface="宋体"/>
                  </a:rPr>
                  <a:t>做极大似然估计</a:t>
                </a:r>
                <a:r>
                  <a:rPr lang="en-US" altLang="zh-CN" sz="2100" dirty="0">
                    <a:latin typeface="+mn-ea"/>
                    <a:cs typeface="宋体"/>
                  </a:rPr>
                  <a:t>(</a:t>
                </a:r>
                <a:r>
                  <a:rPr lang="en-US" altLang="zh-CN" sz="2100" dirty="0">
                    <a:cs typeface="Times New Roman" charset="0"/>
                  </a:rPr>
                  <a:t>M</a:t>
                </a:r>
                <a:r>
                  <a:rPr lang="zh-CN" altLang="en-US" sz="2100" dirty="0">
                    <a:latin typeface="+mn-ea"/>
                    <a:cs typeface="宋体"/>
                  </a:rPr>
                  <a:t>步</a:t>
                </a:r>
                <a:r>
                  <a:rPr lang="en-US" altLang="zh-CN" sz="2100" dirty="0">
                    <a:latin typeface="+mn-ea"/>
                    <a:cs typeface="宋体"/>
                  </a:rPr>
                  <a:t>)</a:t>
                </a:r>
                <a:endParaRPr lang="zh-CN" altLang="en-US" sz="2100" dirty="0">
                  <a:latin typeface="+mn-ea"/>
                  <a:cs typeface="宋体"/>
                </a:endParaRPr>
              </a:p>
            </p:txBody>
          </p:sp>
        </mc:Choice>
        <mc:Fallback xmlns="">
          <p:sp>
            <p:nvSpPr>
              <p:cNvPr id="8" name="矩形 7"/>
              <p:cNvSpPr>
                <a:spLocks noRot="1" noChangeAspect="1" noMove="1" noResize="1" noEditPoints="1" noAdjustHandles="1" noChangeArrowheads="1" noChangeShapeType="1" noTextEdit="1"/>
              </p:cNvSpPr>
              <p:nvPr/>
            </p:nvSpPr>
            <p:spPr>
              <a:xfrm>
                <a:off x="2716499" y="2980532"/>
                <a:ext cx="3393878" cy="415498"/>
              </a:xfrm>
              <a:prstGeom prst="rect">
                <a:avLst/>
              </a:prstGeom>
              <a:blipFill>
                <a:blip r:embed="rId3"/>
                <a:stretch>
                  <a:fillRect t="-7143" r="-1792" b="-25714"/>
                </a:stretch>
              </a:blipFill>
              <a:ln>
                <a:solidFill>
                  <a:schemeClr val="accent5">
                    <a:lumMod val="20000"/>
                    <a:lumOff val="8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90430" y="2411581"/>
                <a:ext cx="1805302" cy="415498"/>
              </a:xfrm>
              <a:prstGeom prst="rect">
                <a:avLst/>
              </a:prstGeom>
            </p:spPr>
            <p:txBody>
              <a:bodyPr wrap="none">
                <a:spAutoFit/>
              </a:bodyPr>
              <a:lstStyle/>
              <a:p>
                <a:pPr algn="r"/>
                <a:r>
                  <a:rPr lang="zh-CN" altLang="en-US" sz="2100" dirty="0">
                    <a:latin typeface="+mn-ea"/>
                    <a:cs typeface="宋体"/>
                  </a:rPr>
                  <a:t>当参数</a:t>
                </a:r>
                <a14:m>
                  <m:oMath xmlns:m="http://schemas.openxmlformats.org/officeDocument/2006/math">
                    <m:r>
                      <a:rPr lang="en-US" altLang="zh-CN" sz="2100" b="1" dirty="0">
                        <a:latin typeface="Cambria Math" panose="02040503050406030204" pitchFamily="18" charset="0"/>
                        <a:cs typeface="宋体"/>
                      </a:rPr>
                      <m:t>𝚯</m:t>
                    </m:r>
                  </m:oMath>
                </a14:m>
                <a:r>
                  <a:rPr lang="zh-CN" altLang="en-US" sz="2100" dirty="0">
                    <a:latin typeface="+mn-ea"/>
                    <a:cs typeface="宋体"/>
                  </a:rPr>
                  <a:t>已知</a:t>
                </a:r>
                <a:r>
                  <a:rPr lang="en-US" altLang="zh-CN" sz="2100" dirty="0">
                    <a:latin typeface="+mn-ea"/>
                    <a:cs typeface="宋体"/>
                  </a:rPr>
                  <a:t> </a:t>
                </a:r>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790430" y="2411581"/>
                <a:ext cx="1805302" cy="415498"/>
              </a:xfrm>
              <a:prstGeom prst="rect">
                <a:avLst/>
              </a:prstGeom>
              <a:blipFill>
                <a:blip r:embed="rId4"/>
                <a:stretch>
                  <a:fillRect l="-3378" t="-10294" b="-27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352515" y="2980532"/>
                <a:ext cx="1162498" cy="415498"/>
              </a:xfrm>
              <a:prstGeom prst="rect">
                <a:avLst/>
              </a:prstGeom>
            </p:spPr>
            <p:txBody>
              <a:bodyPr wrap="none">
                <a:spAutoFit/>
              </a:bodyPr>
              <a:lstStyle/>
              <a:p>
                <a:pPr algn="r"/>
                <a:r>
                  <a:rPr lang="zh-CN" altLang="en-US" sz="2100" dirty="0">
                    <a:latin typeface="+mn-ea"/>
                    <a:cs typeface="宋体"/>
                  </a:rPr>
                  <a:t>当</a:t>
                </a:r>
                <a14:m>
                  <m:oMath xmlns:m="http://schemas.openxmlformats.org/officeDocument/2006/math">
                    <m:r>
                      <a:rPr lang="en-US" altLang="zh-CN" sz="2100" b="1" i="1" dirty="0">
                        <a:latin typeface="Cambria Math" panose="02040503050406030204" pitchFamily="18" charset="0"/>
                        <a:cs typeface="Times New Roman" charset="0"/>
                      </a:rPr>
                      <m:t>𝒁</m:t>
                    </m:r>
                  </m:oMath>
                </a14:m>
                <a:r>
                  <a:rPr lang="zh-CN" altLang="en-US" sz="2100" dirty="0">
                    <a:latin typeface="+mn-ea"/>
                    <a:cs typeface="宋体"/>
                  </a:rPr>
                  <a:t>已知</a:t>
                </a:r>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1352515" y="2980532"/>
                <a:ext cx="1162498" cy="415498"/>
              </a:xfrm>
              <a:prstGeom prst="rect">
                <a:avLst/>
              </a:prstGeom>
              <a:blipFill>
                <a:blip r:embed="rId5"/>
                <a:stretch>
                  <a:fillRect l="-5759" t="-8824" r="-6283" b="-27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042028" y="4151717"/>
                <a:ext cx="6633657" cy="415498"/>
              </a:xfrm>
              <a:prstGeom prst="rect">
                <a:avLst/>
              </a:prstGeom>
            </p:spPr>
            <p:txBody>
              <a:bodyPr wrap="square">
                <a:spAutoFit/>
              </a:bodyPr>
              <a:lstStyle/>
              <a:p>
                <a:r>
                  <a:rPr lang="zh-CN" altLang="en-US" sz="2100" dirty="0">
                    <a:latin typeface="+mn-ea"/>
                    <a:cs typeface="宋体"/>
                  </a:rPr>
                  <a:t>以初始值</a:t>
                </a:r>
                <a14:m>
                  <m:oMath xmlns:m="http://schemas.openxmlformats.org/officeDocument/2006/math">
                    <m:sSup>
                      <m:sSupPr>
                        <m:ctrlPr>
                          <a:rPr lang="en-US" altLang="zh-CN" sz="2100" b="0" i="1" smtClean="0">
                            <a:latin typeface="Cambria Math" panose="02040503050406030204" pitchFamily="18" charset="0"/>
                            <a:cs typeface="宋体"/>
                          </a:rPr>
                        </m:ctrlPr>
                      </m:sSupPr>
                      <m:e>
                        <m:r>
                          <a:rPr lang="en-US" altLang="zh-CN" sz="2100" b="1" i="0" smtClean="0">
                            <a:latin typeface="Cambria Math" panose="02040503050406030204" pitchFamily="18" charset="0"/>
                            <a:cs typeface="宋体"/>
                          </a:rPr>
                          <m:t>𝚯</m:t>
                        </m:r>
                      </m:e>
                      <m:sup>
                        <m:r>
                          <a:rPr lang="en-US" altLang="zh-CN" sz="2100" b="0" i="1" smtClean="0">
                            <a:latin typeface="Cambria Math" panose="02040503050406030204" pitchFamily="18" charset="0"/>
                            <a:cs typeface="宋体"/>
                          </a:rPr>
                          <m:t>0</m:t>
                        </m:r>
                      </m:sup>
                    </m:sSup>
                  </m:oMath>
                </a14:m>
                <a:r>
                  <a:rPr lang="zh-CN" altLang="en-US" sz="2100" dirty="0">
                    <a:latin typeface="+mn-ea"/>
                    <a:cs typeface="宋体"/>
                  </a:rPr>
                  <a:t>为起点，可迭代执行以下步骤直至收敛：</a:t>
                </a:r>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1042028" y="4151717"/>
                <a:ext cx="6633657" cy="415498"/>
              </a:xfrm>
              <a:prstGeom prst="rect">
                <a:avLst/>
              </a:prstGeom>
              <a:blipFill>
                <a:blip r:embed="rId6"/>
                <a:stretch>
                  <a:fillRect l="-1103" t="-8824"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851229" y="4847376"/>
                <a:ext cx="4568045" cy="415498"/>
              </a:xfrm>
              <a:prstGeom prst="rect">
                <a:avLst/>
              </a:prstGeom>
              <a:solidFill>
                <a:schemeClr val="accent2">
                  <a:lumMod val="20000"/>
                  <a:lumOff val="80000"/>
                </a:schemeClr>
              </a:solidFill>
            </p:spPr>
            <p:txBody>
              <a:bodyPr wrap="none">
                <a:spAutoFit/>
              </a:bodyPr>
              <a:lstStyle/>
              <a:p>
                <a:r>
                  <a:rPr lang="zh-CN" altLang="en-US" sz="2100" dirty="0"/>
                  <a:t>基于</a:t>
                </a:r>
                <a14:m>
                  <m:oMath xmlns:m="http://schemas.openxmlformats.org/officeDocument/2006/math">
                    <m:sSup>
                      <m:sSupPr>
                        <m:ctrlPr>
                          <a:rPr lang="en-US" altLang="zh-CN" sz="2100" b="0" i="1" dirty="0" smtClean="0">
                            <a:latin typeface="Cambria Math" panose="02040503050406030204" pitchFamily="18" charset="0"/>
                          </a:rPr>
                        </m:ctrlPr>
                      </m:sSupPr>
                      <m:e>
                        <m:r>
                          <a:rPr lang="en-US" altLang="zh-CN" sz="2100" b="1" i="0" dirty="0" smtClean="0">
                            <a:latin typeface="Cambria Math" panose="02040503050406030204" pitchFamily="18" charset="0"/>
                          </a:rPr>
                          <m:t>𝚯</m:t>
                        </m:r>
                      </m:e>
                      <m:sup>
                        <m:r>
                          <a:rPr lang="en-US" altLang="zh-CN" sz="2100" b="0" i="1" dirty="0" smtClean="0">
                            <a:latin typeface="Cambria Math" panose="02040503050406030204" pitchFamily="18" charset="0"/>
                          </a:rPr>
                          <m:t>𝑡</m:t>
                        </m:r>
                      </m:sup>
                    </m:sSup>
                  </m:oMath>
                </a14:m>
                <a:r>
                  <a:rPr lang="zh-CN" altLang="en-US" sz="2100" dirty="0"/>
                  <a:t>推断隐变量</a:t>
                </a:r>
                <a14:m>
                  <m:oMath xmlns:m="http://schemas.openxmlformats.org/officeDocument/2006/math">
                    <m:r>
                      <a:rPr lang="en-US" altLang="zh-CN" sz="2100" b="1" i="1" dirty="0" smtClean="0">
                        <a:latin typeface="Cambria Math" panose="02040503050406030204" pitchFamily="18" charset="0"/>
                      </a:rPr>
                      <m:t>𝒁</m:t>
                    </m:r>
                  </m:oMath>
                </a14:m>
                <a:r>
                  <a:rPr lang="zh-CN" altLang="en-US" sz="2100" dirty="0"/>
                  <a:t>的期望，记为 </a:t>
                </a:r>
                <a14:m>
                  <m:oMath xmlns:m="http://schemas.openxmlformats.org/officeDocument/2006/math">
                    <m:sSup>
                      <m:sSupPr>
                        <m:ctrlPr>
                          <a:rPr lang="en-US" altLang="zh-CN" sz="2100" b="0" i="1" dirty="0" smtClean="0">
                            <a:latin typeface="Cambria Math" panose="02040503050406030204" pitchFamily="18" charset="0"/>
                          </a:rPr>
                        </m:ctrlPr>
                      </m:sSupPr>
                      <m:e>
                        <m:r>
                          <a:rPr lang="en-US" altLang="zh-CN" sz="2100" b="1" i="1" dirty="0" smtClean="0">
                            <a:latin typeface="Cambria Math" panose="02040503050406030204" pitchFamily="18" charset="0"/>
                          </a:rPr>
                          <m:t>𝒁</m:t>
                        </m:r>
                      </m:e>
                      <m:sup>
                        <m:r>
                          <a:rPr lang="en-US" altLang="zh-CN" sz="2100" b="0" i="1" dirty="0" smtClean="0">
                            <a:latin typeface="Cambria Math" panose="02040503050406030204" pitchFamily="18" charset="0"/>
                          </a:rPr>
                          <m:t>𝑡</m:t>
                        </m:r>
                      </m:sup>
                    </m:sSup>
                  </m:oMath>
                </a14:m>
                <a:r>
                  <a:rPr lang="en-US" altLang="zh-CN" sz="2100" dirty="0"/>
                  <a:t>;</a:t>
                </a:r>
              </a:p>
            </p:txBody>
          </p:sp>
        </mc:Choice>
        <mc:Fallback xmlns="">
          <p:sp>
            <p:nvSpPr>
              <p:cNvPr id="13" name="矩形 12"/>
              <p:cNvSpPr>
                <a:spLocks noRot="1" noChangeAspect="1" noMove="1" noResize="1" noEditPoints="1" noAdjustHandles="1" noChangeArrowheads="1" noChangeShapeType="1" noTextEdit="1"/>
              </p:cNvSpPr>
              <p:nvPr/>
            </p:nvSpPr>
            <p:spPr>
              <a:xfrm>
                <a:off x="1851229" y="4847376"/>
                <a:ext cx="4568045" cy="415498"/>
              </a:xfrm>
              <a:prstGeom prst="rect">
                <a:avLst/>
              </a:prstGeom>
              <a:blipFill>
                <a:blip r:embed="rId7"/>
                <a:stretch>
                  <a:fillRect l="-1602" t="-8824" r="-668"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51229" y="5474301"/>
                <a:ext cx="7037794" cy="415498"/>
              </a:xfrm>
              <a:prstGeom prst="rect">
                <a:avLst/>
              </a:prstGeom>
              <a:solidFill>
                <a:schemeClr val="accent5">
                  <a:lumMod val="20000"/>
                  <a:lumOff val="80000"/>
                </a:schemeClr>
              </a:solidFill>
            </p:spPr>
            <p:txBody>
              <a:bodyPr wrap="square">
                <a:spAutoFit/>
              </a:bodyPr>
              <a:lstStyle/>
              <a:p>
                <a:r>
                  <a:rPr lang="zh-CN" altLang="en-US" sz="2100" dirty="0"/>
                  <a:t>基于已观测到变量</a:t>
                </a:r>
                <a14:m>
                  <m:oMath xmlns:m="http://schemas.openxmlformats.org/officeDocument/2006/math">
                    <m:r>
                      <a:rPr lang="en-US" altLang="zh-CN" sz="2100" b="1" i="1" smtClean="0">
                        <a:latin typeface="Cambria Math" panose="02040503050406030204" pitchFamily="18" charset="0"/>
                      </a:rPr>
                      <m:t>𝑿</m:t>
                    </m:r>
                  </m:oMath>
                </a14:m>
                <a:r>
                  <a:rPr lang="zh-CN" altLang="en-US" sz="2100" dirty="0"/>
                  <a:t>和</a:t>
                </a:r>
                <a14:m>
                  <m:oMath xmlns:m="http://schemas.openxmlformats.org/officeDocument/2006/math">
                    <m:sSup>
                      <m:sSupPr>
                        <m:ctrlPr>
                          <a:rPr lang="en-US" altLang="zh-CN" sz="2100" b="0" i="1" dirty="0" smtClean="0">
                            <a:latin typeface="Cambria Math" panose="02040503050406030204" pitchFamily="18" charset="0"/>
                          </a:rPr>
                        </m:ctrlPr>
                      </m:sSupPr>
                      <m:e>
                        <m:r>
                          <a:rPr lang="en-US" altLang="zh-CN" sz="2100" b="1" i="1" dirty="0" smtClean="0">
                            <a:latin typeface="Cambria Math" panose="02040503050406030204" pitchFamily="18" charset="0"/>
                          </a:rPr>
                          <m:t>𝒁</m:t>
                        </m:r>
                      </m:e>
                      <m:sup>
                        <m:r>
                          <a:rPr lang="en-US" altLang="zh-CN" sz="2100" b="0" i="1" dirty="0" smtClean="0">
                            <a:latin typeface="Cambria Math" panose="02040503050406030204" pitchFamily="18" charset="0"/>
                          </a:rPr>
                          <m:t>𝑡</m:t>
                        </m:r>
                      </m:sup>
                    </m:sSup>
                  </m:oMath>
                </a14:m>
                <a:r>
                  <a:rPr lang="zh-CN" altLang="en-US" sz="2100" dirty="0"/>
                  <a:t>对参数</a:t>
                </a:r>
                <a14:m>
                  <m:oMath xmlns:m="http://schemas.openxmlformats.org/officeDocument/2006/math">
                    <m:r>
                      <a:rPr lang="en-US" altLang="zh-CN" sz="2100" b="1" i="0" smtClean="0">
                        <a:latin typeface="Cambria Math" panose="02040503050406030204" pitchFamily="18" charset="0"/>
                      </a:rPr>
                      <m:t>𝚯</m:t>
                    </m:r>
                  </m:oMath>
                </a14:m>
                <a:r>
                  <a:rPr lang="zh-CN" altLang="en-US" sz="2100" dirty="0"/>
                  <a:t>做极大似然估计，记</a:t>
                </a:r>
                <a14:m>
                  <m:oMath xmlns:m="http://schemas.openxmlformats.org/officeDocument/2006/math">
                    <m:sSup>
                      <m:sSupPr>
                        <m:ctrlPr>
                          <a:rPr lang="en-US" altLang="zh-CN" sz="2100" b="0" i="1" dirty="0" smtClean="0">
                            <a:latin typeface="Cambria Math" panose="02040503050406030204" pitchFamily="18" charset="0"/>
                          </a:rPr>
                        </m:ctrlPr>
                      </m:sSupPr>
                      <m:e>
                        <m:r>
                          <a:rPr lang="en-US" altLang="zh-CN" sz="2100" b="1" i="0" dirty="0" smtClean="0">
                            <a:latin typeface="Cambria Math" panose="02040503050406030204" pitchFamily="18" charset="0"/>
                          </a:rPr>
                          <m:t>𝚯</m:t>
                        </m:r>
                      </m:e>
                      <m:sup>
                        <m:r>
                          <a:rPr lang="en-US" altLang="zh-CN" sz="2100" b="0" i="1" dirty="0" smtClean="0">
                            <a:latin typeface="Cambria Math" panose="02040503050406030204" pitchFamily="18" charset="0"/>
                          </a:rPr>
                          <m:t>𝑡</m:t>
                        </m:r>
                        <m:r>
                          <a:rPr lang="en-US" altLang="zh-CN" sz="2100" b="0" i="1" dirty="0" smtClean="0">
                            <a:latin typeface="Cambria Math" panose="02040503050406030204" pitchFamily="18" charset="0"/>
                          </a:rPr>
                          <m:t>+1</m:t>
                        </m:r>
                      </m:sup>
                    </m:sSup>
                  </m:oMath>
                </a14:m>
                <a:r>
                  <a:rPr lang="en-US" altLang="zh-CN" sz="2100" dirty="0"/>
                  <a:t>;</a:t>
                </a:r>
              </a:p>
            </p:txBody>
          </p:sp>
        </mc:Choice>
        <mc:Fallback xmlns="">
          <p:sp>
            <p:nvSpPr>
              <p:cNvPr id="14" name="矩形 13"/>
              <p:cNvSpPr>
                <a:spLocks noRot="1" noChangeAspect="1" noMove="1" noResize="1" noEditPoints="1" noAdjustHandles="1" noChangeArrowheads="1" noChangeShapeType="1" noTextEdit="1"/>
              </p:cNvSpPr>
              <p:nvPr/>
            </p:nvSpPr>
            <p:spPr>
              <a:xfrm>
                <a:off x="1851229" y="5474301"/>
                <a:ext cx="7037794" cy="415498"/>
              </a:xfrm>
              <a:prstGeom prst="rect">
                <a:avLst/>
              </a:prstGeom>
              <a:blipFill>
                <a:blip r:embed="rId8"/>
                <a:stretch>
                  <a:fillRect l="-1040" t="-8824" r="-2080" b="-29412"/>
                </a:stretch>
              </a:blipFill>
            </p:spPr>
            <p:txBody>
              <a:bodyPr/>
              <a:lstStyle/>
              <a:p>
                <a:r>
                  <a:rPr lang="zh-CN" altLang="en-US">
                    <a:noFill/>
                  </a:rPr>
                  <a:t> </a:t>
                </a:r>
              </a:p>
            </p:txBody>
          </p:sp>
        </mc:Fallback>
      </mc:AlternateContent>
      <p:sp>
        <p:nvSpPr>
          <p:cNvPr id="15" name="椭圆 14"/>
          <p:cNvSpPr/>
          <p:nvPr/>
        </p:nvSpPr>
        <p:spPr>
          <a:xfrm>
            <a:off x="1329513" y="4847376"/>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E</a:t>
            </a:r>
            <a:endParaRPr lang="zh-CN" altLang="en-US" dirty="0"/>
          </a:p>
        </p:txBody>
      </p:sp>
      <p:sp>
        <p:nvSpPr>
          <p:cNvPr id="16" name="椭圆 15"/>
          <p:cNvSpPr/>
          <p:nvPr/>
        </p:nvSpPr>
        <p:spPr>
          <a:xfrm>
            <a:off x="1329513" y="5483633"/>
            <a:ext cx="360000" cy="36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M</a:t>
            </a:r>
            <a:endParaRPr lang="zh-CN" altLang="en-US" dirty="0"/>
          </a:p>
        </p:txBody>
      </p:sp>
      <p:sp>
        <p:nvSpPr>
          <p:cNvPr id="18" name="上弧形箭头 17"/>
          <p:cNvSpPr/>
          <p:nvPr/>
        </p:nvSpPr>
        <p:spPr>
          <a:xfrm rot="16200000">
            <a:off x="526514" y="5046970"/>
            <a:ext cx="764931" cy="45953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488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3" grpId="0" animBg="1"/>
      <p:bldP spid="14" grpId="0" animBg="1"/>
      <p:bldP spid="15" grpId="0" animBg="1"/>
      <p:bldP spid="16"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38</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158665" y="2534158"/>
                <a:ext cx="6481851" cy="415498"/>
              </a:xfrm>
              <a:prstGeom prst="rect">
                <a:avLst/>
              </a:prstGeom>
            </p:spPr>
            <p:txBody>
              <a:bodyPr wrap="square">
                <a:spAutoFit/>
              </a:bodyPr>
              <a:lstStyle/>
              <a:p>
                <a:r>
                  <a:rPr lang="zh-CN" altLang="en-US" sz="2100" dirty="0">
                    <a:latin typeface="+mn-ea"/>
                    <a:cs typeface="宋体"/>
                  </a:rPr>
                  <a:t>以初始值</a:t>
                </a:r>
                <a14:m>
                  <m:oMath xmlns:m="http://schemas.openxmlformats.org/officeDocument/2006/math">
                    <m:sSup>
                      <m:sSupPr>
                        <m:ctrlPr>
                          <a:rPr lang="en-US" altLang="zh-CN" sz="2100" b="0" i="1" smtClean="0">
                            <a:latin typeface="Cambria Math" panose="02040503050406030204" pitchFamily="18" charset="0"/>
                            <a:cs typeface="宋体"/>
                          </a:rPr>
                        </m:ctrlPr>
                      </m:sSupPr>
                      <m:e>
                        <m:r>
                          <a:rPr lang="en-US" altLang="zh-CN" sz="2100" b="1" i="0" smtClean="0">
                            <a:latin typeface="Cambria Math" panose="02040503050406030204" pitchFamily="18" charset="0"/>
                            <a:cs typeface="宋体"/>
                          </a:rPr>
                          <m:t>𝚯</m:t>
                        </m:r>
                      </m:e>
                      <m:sup>
                        <m:r>
                          <a:rPr lang="en-US" altLang="zh-CN" sz="2100" b="0" i="1" smtClean="0">
                            <a:latin typeface="Cambria Math" panose="02040503050406030204" pitchFamily="18" charset="0"/>
                            <a:cs typeface="宋体"/>
                          </a:rPr>
                          <m:t>0</m:t>
                        </m:r>
                      </m:sup>
                    </m:sSup>
                  </m:oMath>
                </a14:m>
                <a:r>
                  <a:rPr lang="zh-CN" altLang="en-US" sz="2100" dirty="0">
                    <a:latin typeface="+mn-ea"/>
                    <a:cs typeface="宋体"/>
                  </a:rPr>
                  <a:t>为起点，可迭代执行以下步骤直至收敛：</a:t>
                </a:r>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158665" y="2534158"/>
                <a:ext cx="6481851" cy="415498"/>
              </a:xfrm>
              <a:prstGeom prst="rect">
                <a:avLst/>
              </a:prstGeom>
              <a:blipFill>
                <a:blip r:embed="rId2"/>
                <a:stretch>
                  <a:fillRect l="-1129" t="-10294" b="-27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59988" y="3210248"/>
                <a:ext cx="7123529" cy="787588"/>
              </a:xfrm>
              <a:prstGeom prst="rect">
                <a:avLst/>
              </a:prstGeom>
              <a:solidFill>
                <a:schemeClr val="accent2">
                  <a:lumMod val="20000"/>
                  <a:lumOff val="80000"/>
                </a:schemeClr>
              </a:solidFill>
            </p:spPr>
            <p:txBody>
              <a:bodyPr wrap="square">
                <a:spAutoFit/>
              </a:bodyPr>
              <a:lstStyle/>
              <a:p>
                <a:r>
                  <a:rPr lang="zh-CN" altLang="en-US" sz="2100" dirty="0"/>
                  <a:t>基于</a:t>
                </a:r>
                <a14:m>
                  <m:oMath xmlns:m="http://schemas.openxmlformats.org/officeDocument/2006/math">
                    <m:sSup>
                      <m:sSupPr>
                        <m:ctrlPr>
                          <a:rPr lang="en-US" altLang="zh-CN" sz="2100" b="0" i="1" dirty="0" smtClean="0">
                            <a:latin typeface="Cambria Math" panose="02040503050406030204" pitchFamily="18" charset="0"/>
                          </a:rPr>
                        </m:ctrlPr>
                      </m:sSupPr>
                      <m:e>
                        <m:r>
                          <a:rPr lang="en-US" altLang="zh-CN" sz="2100" b="1" i="0" dirty="0" smtClean="0">
                            <a:latin typeface="Cambria Math" panose="02040503050406030204" pitchFamily="18" charset="0"/>
                          </a:rPr>
                          <m:t>𝚯</m:t>
                        </m:r>
                      </m:e>
                      <m:sup>
                        <m:r>
                          <a:rPr lang="en-US" altLang="zh-CN" sz="2100" b="0" i="1" dirty="0" smtClean="0">
                            <a:latin typeface="Cambria Math" panose="02040503050406030204" pitchFamily="18" charset="0"/>
                          </a:rPr>
                          <m:t>𝑡</m:t>
                        </m:r>
                      </m:sup>
                    </m:sSup>
                  </m:oMath>
                </a14:m>
                <a:r>
                  <a:rPr lang="zh-CN" altLang="en-US" sz="2100" dirty="0"/>
                  <a:t>推断隐变量</a:t>
                </a:r>
                <a14:m>
                  <m:oMath xmlns:m="http://schemas.openxmlformats.org/officeDocument/2006/math">
                    <m:r>
                      <a:rPr lang="en-US" altLang="zh-CN" sz="2100" b="1" i="1" dirty="0" smtClean="0">
                        <a:latin typeface="Cambria Math" panose="02040503050406030204" pitchFamily="18" charset="0"/>
                      </a:rPr>
                      <m:t>𝒁</m:t>
                    </m:r>
                  </m:oMath>
                </a14:m>
                <a:r>
                  <a:rPr lang="zh-CN" altLang="en-US" sz="2100" dirty="0"/>
                  <a:t>的分布</a:t>
                </a:r>
                <a14:m>
                  <m:oMath xmlns:m="http://schemas.openxmlformats.org/officeDocument/2006/math">
                    <m:r>
                      <a:rPr lang="zh-CN" altLang="el-GR" sz="2100" i="1">
                        <a:latin typeface="Cambria Math" panose="02040503050406030204" pitchFamily="18" charset="0"/>
                      </a:rPr>
                      <m:t>𝑃</m:t>
                    </m:r>
                    <m:r>
                      <a:rPr lang="el-GR" altLang="zh-CN" sz="2100" i="1">
                        <a:latin typeface="Cambria Math" panose="02040503050406030204" pitchFamily="18" charset="0"/>
                      </a:rPr>
                      <m:t>(</m:t>
                    </m:r>
                    <m:r>
                      <a:rPr lang="zh-CN" altLang="el-GR" sz="2100" b="1" i="1">
                        <a:latin typeface="Cambria Math" panose="02040503050406030204" pitchFamily="18" charset="0"/>
                      </a:rPr>
                      <m:t>𝒁</m:t>
                    </m:r>
                    <m:r>
                      <a:rPr lang="zh-CN" altLang="el-GR" sz="2100" i="1">
                        <a:latin typeface="Cambria Math" panose="02040503050406030204" pitchFamily="18" charset="0"/>
                      </a:rPr>
                      <m:t>│</m:t>
                    </m:r>
                    <m:r>
                      <a:rPr lang="zh-CN" altLang="el-GR" sz="2100" b="1" i="1">
                        <a:latin typeface="Cambria Math" panose="02040503050406030204" pitchFamily="18" charset="0"/>
                      </a:rPr>
                      <m:t>𝑿</m:t>
                    </m:r>
                    <m:r>
                      <a:rPr lang="el-GR" altLang="zh-CN" sz="2100" i="1">
                        <a:latin typeface="Cambria Math" panose="02040503050406030204" pitchFamily="18" charset="0"/>
                      </a:rPr>
                      <m:t>,</m:t>
                    </m:r>
                    <m:sSup>
                      <m:sSupPr>
                        <m:ctrlPr>
                          <a:rPr lang="el-GR" altLang="zh-CN" sz="2100" i="1">
                            <a:latin typeface="Cambria Math" panose="02040503050406030204" pitchFamily="18" charset="0"/>
                          </a:rPr>
                        </m:ctrlPr>
                      </m:sSupPr>
                      <m:e>
                        <m:r>
                          <a:rPr lang="el-GR" altLang="zh-CN" sz="2100" b="1" i="1">
                            <a:latin typeface="Cambria Math" panose="02040503050406030204" pitchFamily="18" charset="0"/>
                          </a:rPr>
                          <m:t>𝜣</m:t>
                        </m:r>
                      </m:e>
                      <m:sup>
                        <m:r>
                          <a:rPr lang="zh-CN" altLang="el-GR" sz="2100" i="1">
                            <a:latin typeface="Cambria Math" panose="02040503050406030204" pitchFamily="18" charset="0"/>
                          </a:rPr>
                          <m:t>𝑡</m:t>
                        </m:r>
                      </m:sup>
                    </m:sSup>
                    <m:r>
                      <a:rPr lang="zh-CN" altLang="el-GR" sz="2100" i="1">
                        <a:latin typeface="Cambria Math" panose="02040503050406030204" pitchFamily="18" charset="0"/>
                      </a:rPr>
                      <m:t> </m:t>
                    </m:r>
                    <m:r>
                      <a:rPr lang="el-GR" altLang="zh-CN" sz="2100" i="1">
                        <a:latin typeface="Cambria Math" panose="02040503050406030204" pitchFamily="18" charset="0"/>
                      </a:rPr>
                      <m:t>) </m:t>
                    </m:r>
                  </m:oMath>
                </a14:m>
                <a:r>
                  <a:rPr lang="zh-CN" altLang="en-US" sz="2100" dirty="0"/>
                  <a:t>，</a:t>
                </a:r>
                <a:r>
                  <a:rPr lang="zh-CN" altLang="en-US" sz="2000" dirty="0">
                    <a:latin typeface="+mn-ea"/>
                    <a:cs typeface="宋体"/>
                  </a:rPr>
                  <a:t>并计算对数似然</a:t>
                </a:r>
                <a14:m>
                  <m:oMath xmlns:m="http://schemas.openxmlformats.org/officeDocument/2006/math">
                    <m:r>
                      <a:rPr lang="en-US" altLang="zh-CN" sz="2000" i="1">
                        <a:latin typeface="Cambria Math" panose="02040503050406030204" pitchFamily="18" charset="0"/>
                      </a:rPr>
                      <m:t>𝐿𝐿</m:t>
                    </m:r>
                    <m:d>
                      <m:dPr>
                        <m:ctrlPr>
                          <a:rPr lang="en-US" altLang="zh-CN" sz="2000" i="1">
                            <a:latin typeface="Cambria Math" panose="02040503050406030204" pitchFamily="18" charset="0"/>
                          </a:rPr>
                        </m:ctrlPr>
                      </m:dPr>
                      <m:e>
                        <m:r>
                          <a:rPr lang="en-US" altLang="zh-CN" sz="2000" b="1">
                            <a:latin typeface="Cambria Math" panose="02040503050406030204" pitchFamily="18" charset="0"/>
                          </a:rPr>
                          <m:t>𝚯</m:t>
                        </m:r>
                        <m:r>
                          <a:rPr lang="en-US" altLang="zh-CN" sz="2000" i="1">
                            <a:latin typeface="Cambria Math" panose="02040503050406030204" pitchFamily="18" charset="0"/>
                          </a:rPr>
                          <m:t>|</m:t>
                        </m:r>
                        <m:r>
                          <a:rPr lang="en-US" altLang="zh-CN" sz="2000" b="1" i="1">
                            <a:latin typeface="Cambria Math" panose="02040503050406030204" pitchFamily="18" charset="0"/>
                          </a:rPr>
                          <m:t>𝑿</m:t>
                        </m:r>
                        <m:r>
                          <a:rPr lang="en-US" altLang="zh-CN" sz="2000" i="1">
                            <a:latin typeface="Cambria Math" panose="02040503050406030204" pitchFamily="18" charset="0"/>
                          </a:rPr>
                          <m:t>,</m:t>
                        </m:r>
                        <m:r>
                          <a:rPr lang="en-US" altLang="zh-CN" sz="2000" b="1" i="1">
                            <a:latin typeface="Cambria Math" panose="02040503050406030204" pitchFamily="18" charset="0"/>
                          </a:rPr>
                          <m:t>𝒁</m:t>
                        </m:r>
                      </m:e>
                    </m:d>
                  </m:oMath>
                </a14:m>
                <a:r>
                  <a:rPr lang="zh-CN" altLang="en-US" sz="2000" dirty="0">
                    <a:latin typeface="+mn-ea"/>
                    <a:cs typeface="宋体"/>
                  </a:rPr>
                  <a:t>关于</a:t>
                </a:r>
                <a14:m>
                  <m:oMath xmlns:m="http://schemas.openxmlformats.org/officeDocument/2006/math">
                    <m:r>
                      <a:rPr lang="en-US" altLang="zh-CN" sz="2000" b="1" i="1" dirty="0" smtClean="0">
                        <a:latin typeface="Cambria Math" panose="02040503050406030204" pitchFamily="18" charset="0"/>
                        <a:cs typeface="宋体"/>
                      </a:rPr>
                      <m:t>𝒁</m:t>
                    </m:r>
                  </m:oMath>
                </a14:m>
                <a:r>
                  <a:rPr lang="zh-CN" altLang="en-US" sz="2000" dirty="0">
                    <a:latin typeface="+mn-ea"/>
                    <a:cs typeface="Times"/>
                  </a:rPr>
                  <a:t>的期</a:t>
                </a:r>
                <a:r>
                  <a:rPr lang="zh-CN" altLang="en-US" sz="2000" dirty="0">
                    <a:latin typeface="+mn-ea"/>
                    <a:cs typeface="宋体"/>
                  </a:rPr>
                  <a:t>望</a:t>
                </a:r>
                <a:r>
                  <a:rPr lang="en-US" altLang="zh-CN" sz="2100" dirty="0"/>
                  <a:t>;</a:t>
                </a:r>
              </a:p>
            </p:txBody>
          </p:sp>
        </mc:Choice>
        <mc:Fallback xmlns="">
          <p:sp>
            <p:nvSpPr>
              <p:cNvPr id="8" name="矩形 7"/>
              <p:cNvSpPr>
                <a:spLocks noRot="1" noChangeAspect="1" noMove="1" noResize="1" noEditPoints="1" noAdjustHandles="1" noChangeArrowheads="1" noChangeShapeType="1" noTextEdit="1"/>
              </p:cNvSpPr>
              <p:nvPr/>
            </p:nvSpPr>
            <p:spPr>
              <a:xfrm>
                <a:off x="1659988" y="3210248"/>
                <a:ext cx="7123529" cy="787588"/>
              </a:xfrm>
              <a:prstGeom prst="rect">
                <a:avLst/>
              </a:prstGeom>
              <a:blipFill>
                <a:blip r:embed="rId3"/>
                <a:stretch>
                  <a:fillRect l="-1027" t="-1550" b="-14729"/>
                </a:stretch>
              </a:blipFill>
            </p:spPr>
            <p:txBody>
              <a:bodyPr/>
              <a:lstStyle/>
              <a:p>
                <a:r>
                  <a:rPr lang="zh-CN" altLang="en-US">
                    <a:noFill/>
                  </a:rPr>
                  <a:t> </a:t>
                </a:r>
              </a:p>
            </p:txBody>
          </p:sp>
        </mc:Fallback>
      </mc:AlternateContent>
      <p:sp>
        <p:nvSpPr>
          <p:cNvPr id="9" name="矩形 8"/>
          <p:cNvSpPr/>
          <p:nvPr/>
        </p:nvSpPr>
        <p:spPr>
          <a:xfrm>
            <a:off x="1659988" y="4996357"/>
            <a:ext cx="6982852" cy="415498"/>
          </a:xfrm>
          <a:prstGeom prst="rect">
            <a:avLst/>
          </a:prstGeom>
          <a:solidFill>
            <a:schemeClr val="accent5">
              <a:lumMod val="20000"/>
              <a:lumOff val="80000"/>
            </a:schemeClr>
          </a:solidFill>
        </p:spPr>
        <p:txBody>
          <a:bodyPr wrap="square">
            <a:spAutoFit/>
          </a:bodyPr>
          <a:lstStyle/>
          <a:p>
            <a:r>
              <a:rPr lang="zh-CN" altLang="en-US" sz="2100" dirty="0"/>
              <a:t>寻找参数最大化期望似然</a:t>
            </a:r>
            <a:r>
              <a:rPr lang="en-US" altLang="zh-CN" sz="2100" dirty="0"/>
              <a:t>;</a:t>
            </a:r>
          </a:p>
        </p:txBody>
      </p:sp>
      <p:sp>
        <p:nvSpPr>
          <p:cNvPr id="10" name="椭圆 9"/>
          <p:cNvSpPr/>
          <p:nvPr/>
        </p:nvSpPr>
        <p:spPr>
          <a:xfrm>
            <a:off x="1138272" y="337026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E</a:t>
            </a:r>
            <a:endParaRPr lang="zh-CN" altLang="en-US" dirty="0"/>
          </a:p>
        </p:txBody>
      </p:sp>
      <p:sp>
        <p:nvSpPr>
          <p:cNvPr id="11" name="椭圆 10"/>
          <p:cNvSpPr/>
          <p:nvPr/>
        </p:nvSpPr>
        <p:spPr>
          <a:xfrm>
            <a:off x="1138272" y="5005689"/>
            <a:ext cx="360000" cy="36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M</a:t>
            </a:r>
            <a:endParaRPr lang="zh-CN" altLang="en-US" dirty="0"/>
          </a:p>
        </p:txBody>
      </p:sp>
      <p:sp>
        <p:nvSpPr>
          <p:cNvPr id="12" name="上弧形箭头 11"/>
          <p:cNvSpPr/>
          <p:nvPr/>
        </p:nvSpPr>
        <p:spPr>
          <a:xfrm rot="16200000">
            <a:off x="-208931" y="4114065"/>
            <a:ext cx="1853339" cy="45953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3" name="文本框 12"/>
              <p:cNvSpPr txBox="1"/>
              <p:nvPr/>
            </p:nvSpPr>
            <p:spPr>
              <a:xfrm>
                <a:off x="1983525" y="4198841"/>
                <a:ext cx="4910836" cy="493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𝑄</m:t>
                      </m:r>
                      <m:d>
                        <m:dPr>
                          <m:ctrlPr>
                            <a:rPr lang="en-US" altLang="zh-CN" sz="2100" b="0" i="1" smtClean="0">
                              <a:latin typeface="Cambria Math" panose="02040503050406030204" pitchFamily="18" charset="0"/>
                            </a:rPr>
                          </m:ctrlPr>
                        </m:dPr>
                        <m:e>
                          <m:r>
                            <a:rPr lang="en-US" altLang="zh-CN" sz="2100" b="1" i="0" smtClean="0">
                              <a:latin typeface="Cambria Math" panose="02040503050406030204" pitchFamily="18" charset="0"/>
                            </a:rPr>
                            <m:t>𝚯</m:t>
                          </m:r>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1" i="0" smtClean="0">
                                  <a:latin typeface="Cambria Math" panose="02040503050406030204" pitchFamily="18" charset="0"/>
                                </a:rPr>
                                <m:t>𝚯</m:t>
                              </m:r>
                            </m:e>
                            <m:sup>
                              <m:r>
                                <a:rPr lang="en-US" altLang="zh-CN" sz="2100" b="0" i="1" smtClean="0">
                                  <a:latin typeface="Cambria Math" panose="02040503050406030204" pitchFamily="18" charset="0"/>
                                </a:rPr>
                                <m:t>𝑡</m:t>
                              </m:r>
                            </m:sup>
                          </m:sSup>
                        </m:e>
                      </m:d>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𝔼</m:t>
                          </m:r>
                        </m:e>
                        <m:sub>
                          <m:r>
                            <a:rPr lang="en-US" altLang="zh-CN" sz="2100" b="1" i="1" smtClean="0">
                              <a:latin typeface="Cambria Math" panose="02040503050406030204" pitchFamily="18" charset="0"/>
                            </a:rPr>
                            <m:t>𝒁</m:t>
                          </m:r>
                          <m:r>
                            <a:rPr lang="en-US" altLang="zh-CN" sz="2100" b="0" i="1" smtClean="0">
                              <a:latin typeface="Cambria Math" panose="02040503050406030204" pitchFamily="18" charset="0"/>
                            </a:rPr>
                            <m:t>~</m:t>
                          </m:r>
                          <m:r>
                            <a:rPr lang="zh-CN" altLang="el-GR" sz="2100" i="1">
                              <a:latin typeface="Cambria Math" panose="02040503050406030204" pitchFamily="18" charset="0"/>
                            </a:rPr>
                            <m:t>𝑃</m:t>
                          </m:r>
                          <m:r>
                            <a:rPr lang="el-GR" altLang="zh-CN" sz="2100" i="1">
                              <a:latin typeface="Cambria Math" panose="02040503050406030204" pitchFamily="18" charset="0"/>
                            </a:rPr>
                            <m:t>(</m:t>
                          </m:r>
                          <m:r>
                            <a:rPr lang="zh-CN" altLang="el-GR" sz="2100" b="1" i="1">
                              <a:latin typeface="Cambria Math" panose="02040503050406030204" pitchFamily="18" charset="0"/>
                            </a:rPr>
                            <m:t>𝒁</m:t>
                          </m:r>
                          <m:r>
                            <a:rPr lang="zh-CN" altLang="el-GR" sz="2100" i="1">
                              <a:latin typeface="Cambria Math" panose="02040503050406030204" pitchFamily="18" charset="0"/>
                            </a:rPr>
                            <m:t>│</m:t>
                          </m:r>
                          <m:r>
                            <a:rPr lang="zh-CN" altLang="el-GR" sz="2100" b="1" i="1">
                              <a:latin typeface="Cambria Math" panose="02040503050406030204" pitchFamily="18" charset="0"/>
                            </a:rPr>
                            <m:t>𝑿</m:t>
                          </m:r>
                          <m:r>
                            <a:rPr lang="el-GR" altLang="zh-CN" sz="2100" i="1">
                              <a:latin typeface="Cambria Math" panose="02040503050406030204" pitchFamily="18" charset="0"/>
                            </a:rPr>
                            <m:t>,</m:t>
                          </m:r>
                          <m:sSup>
                            <m:sSupPr>
                              <m:ctrlPr>
                                <a:rPr lang="el-GR" altLang="zh-CN" sz="2100" i="1">
                                  <a:latin typeface="Cambria Math" panose="02040503050406030204" pitchFamily="18" charset="0"/>
                                </a:rPr>
                              </m:ctrlPr>
                            </m:sSupPr>
                            <m:e>
                              <m:r>
                                <a:rPr lang="el-GR" altLang="zh-CN" sz="2100" b="1" i="1">
                                  <a:latin typeface="Cambria Math" panose="02040503050406030204" pitchFamily="18" charset="0"/>
                                </a:rPr>
                                <m:t>𝜣</m:t>
                              </m:r>
                            </m:e>
                            <m:sup>
                              <m:r>
                                <a:rPr lang="zh-CN" altLang="el-GR" sz="2100" i="1">
                                  <a:latin typeface="Cambria Math" panose="02040503050406030204" pitchFamily="18" charset="0"/>
                                </a:rPr>
                                <m:t>𝑡</m:t>
                              </m:r>
                            </m:sup>
                          </m:sSup>
                          <m:r>
                            <a:rPr lang="zh-CN" altLang="el-GR" sz="2100" i="1">
                              <a:latin typeface="Cambria Math" panose="02040503050406030204" pitchFamily="18" charset="0"/>
                            </a:rPr>
                            <m:t> </m:t>
                          </m:r>
                          <m:r>
                            <a:rPr lang="el-GR" altLang="zh-CN" sz="2100" i="1">
                              <a:latin typeface="Cambria Math" panose="02040503050406030204" pitchFamily="18" charset="0"/>
                            </a:rPr>
                            <m:t>)</m:t>
                          </m:r>
                        </m:sub>
                      </m:sSub>
                      <m:r>
                        <a:rPr lang="en-US" altLang="zh-CN" sz="2100" b="0" i="1" smtClean="0">
                          <a:latin typeface="Cambria Math" panose="02040503050406030204" pitchFamily="18" charset="0"/>
                        </a:rPr>
                        <m:t>𝐿𝐿</m:t>
                      </m:r>
                      <m:d>
                        <m:dPr>
                          <m:ctrlPr>
                            <a:rPr lang="en-US" altLang="zh-CN" sz="2100" b="0" i="1" smtClean="0">
                              <a:latin typeface="Cambria Math" panose="02040503050406030204" pitchFamily="18" charset="0"/>
                            </a:rPr>
                          </m:ctrlPr>
                        </m:dPr>
                        <m:e>
                          <m:r>
                            <a:rPr lang="en-US" altLang="zh-CN" sz="2100" b="1" i="0" smtClean="0">
                              <a:latin typeface="Cambria Math" panose="02040503050406030204" pitchFamily="18" charset="0"/>
                            </a:rPr>
                            <m:t>𝚯</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𝑿</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𝒁</m:t>
                          </m:r>
                        </m:e>
                      </m:d>
                    </m:oMath>
                  </m:oMathPara>
                </a14:m>
                <a:endParaRPr lang="zh-CN" altLang="en-US" sz="21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983525" y="4198841"/>
                <a:ext cx="4910836" cy="493661"/>
              </a:xfrm>
              <a:prstGeom prst="rect">
                <a:avLst/>
              </a:prstGeom>
              <a:blipFill>
                <a:blip r:embed="rId4"/>
                <a:stretch>
                  <a:fillRect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17611" y="1456883"/>
                <a:ext cx="8165906" cy="787588"/>
              </a:xfrm>
              <a:prstGeom prst="rect">
                <a:avLst/>
              </a:prstGeom>
            </p:spPr>
            <p:txBody>
              <a:bodyPr wrap="square">
                <a:spAutoFit/>
              </a:bodyPr>
              <a:lstStyle/>
              <a:p>
                <a:r>
                  <a:rPr lang="zh-CN" altLang="en-US" sz="2100" dirty="0">
                    <a:latin typeface="+mn-ea"/>
                    <a:cs typeface="Times"/>
                  </a:rPr>
                  <a:t>若不是取</a:t>
                </a:r>
                <a14:m>
                  <m:oMath xmlns:m="http://schemas.openxmlformats.org/officeDocument/2006/math">
                    <m:r>
                      <a:rPr lang="en-US" altLang="zh-CN" sz="2100" b="1" i="1" dirty="0" smtClean="0">
                        <a:latin typeface="Cambria Math" panose="02040503050406030204" pitchFamily="18" charset="0"/>
                        <a:cs typeface="Times"/>
                      </a:rPr>
                      <m:t>𝒁</m:t>
                    </m:r>
                  </m:oMath>
                </a14:m>
                <a:r>
                  <a:rPr lang="zh-CN" altLang="en-US" sz="2100" dirty="0">
                    <a:latin typeface="+mn-ea"/>
                    <a:cs typeface="Times"/>
                  </a:rPr>
                  <a:t>的期望，而是基于</a:t>
                </a:r>
                <a14:m>
                  <m:oMath xmlns:m="http://schemas.openxmlformats.org/officeDocument/2006/math">
                    <m:sSup>
                      <m:sSupPr>
                        <m:ctrlPr>
                          <a:rPr lang="en-US" altLang="zh-CN" sz="2100" b="0" i="1" smtClean="0">
                            <a:latin typeface="Cambria Math" panose="02040503050406030204" pitchFamily="18" charset="0"/>
                            <a:cs typeface="Times"/>
                          </a:rPr>
                        </m:ctrlPr>
                      </m:sSupPr>
                      <m:e>
                        <m:r>
                          <a:rPr lang="en-US" altLang="zh-CN" sz="2100" b="1" i="0" smtClean="0">
                            <a:latin typeface="Cambria Math" panose="02040503050406030204" pitchFamily="18" charset="0"/>
                            <a:cs typeface="Times"/>
                          </a:rPr>
                          <m:t>𝚯</m:t>
                        </m:r>
                      </m:e>
                      <m:sup>
                        <m:r>
                          <a:rPr lang="en-US" altLang="zh-CN" sz="2100" b="0" i="1" smtClean="0">
                            <a:latin typeface="Cambria Math" panose="02040503050406030204" pitchFamily="18" charset="0"/>
                            <a:cs typeface="Times"/>
                          </a:rPr>
                          <m:t>𝑡</m:t>
                        </m:r>
                      </m:sup>
                    </m:sSup>
                  </m:oMath>
                </a14:m>
                <a:r>
                  <a:rPr lang="zh-CN" altLang="en-US" sz="2100" dirty="0">
                    <a:latin typeface="+mn-ea"/>
                    <a:cs typeface="Times"/>
                  </a:rPr>
                  <a:t>计算隐变量</a:t>
                </a:r>
                <a14:m>
                  <m:oMath xmlns:m="http://schemas.openxmlformats.org/officeDocument/2006/math">
                    <m:r>
                      <a:rPr lang="en-US" altLang="zh-CN" sz="2100" i="1" dirty="0" smtClean="0">
                        <a:latin typeface="Cambria Math" panose="02040503050406030204" pitchFamily="18" charset="0"/>
                        <a:cs typeface="Times"/>
                      </a:rPr>
                      <m:t>𝑍</m:t>
                    </m:r>
                  </m:oMath>
                </a14:m>
                <a:r>
                  <a:rPr lang="zh-CN" altLang="en-US" sz="2100" dirty="0">
                    <a:latin typeface="+mn-ea"/>
                    <a:cs typeface="Times"/>
                  </a:rPr>
                  <a:t>的概率分布</a:t>
                </a:r>
                <a14:m>
                  <m:oMath xmlns:m="http://schemas.openxmlformats.org/officeDocument/2006/math">
                    <m:r>
                      <a:rPr lang="zh-CN" altLang="el-GR" sz="2100" i="1">
                        <a:latin typeface="Cambria Math" panose="02040503050406030204" pitchFamily="18" charset="0"/>
                      </a:rPr>
                      <m:t>𝑃</m:t>
                    </m:r>
                    <m:r>
                      <a:rPr lang="el-GR" altLang="zh-CN" sz="2100" i="1">
                        <a:latin typeface="Cambria Math" panose="02040503050406030204" pitchFamily="18" charset="0"/>
                      </a:rPr>
                      <m:t>(</m:t>
                    </m:r>
                    <m:r>
                      <a:rPr lang="zh-CN" altLang="el-GR" sz="2100" b="1" i="1">
                        <a:latin typeface="Cambria Math" panose="02040503050406030204" pitchFamily="18" charset="0"/>
                      </a:rPr>
                      <m:t>𝒁</m:t>
                    </m:r>
                    <m:r>
                      <a:rPr lang="zh-CN" altLang="el-GR" sz="2100" i="1">
                        <a:latin typeface="Cambria Math" panose="02040503050406030204" pitchFamily="18" charset="0"/>
                      </a:rPr>
                      <m:t>│</m:t>
                    </m:r>
                    <m:r>
                      <a:rPr lang="zh-CN" altLang="el-GR" sz="2100" b="1" i="1">
                        <a:latin typeface="Cambria Math" panose="02040503050406030204" pitchFamily="18" charset="0"/>
                      </a:rPr>
                      <m:t>𝑿</m:t>
                    </m:r>
                    <m:r>
                      <a:rPr lang="el-GR" altLang="zh-CN" sz="2100" i="1">
                        <a:latin typeface="Cambria Math" panose="02040503050406030204" pitchFamily="18" charset="0"/>
                      </a:rPr>
                      <m:t>,</m:t>
                    </m:r>
                    <m:sSup>
                      <m:sSupPr>
                        <m:ctrlPr>
                          <a:rPr lang="el-GR" altLang="zh-CN" sz="2100" i="1">
                            <a:latin typeface="Cambria Math" panose="02040503050406030204" pitchFamily="18" charset="0"/>
                          </a:rPr>
                        </m:ctrlPr>
                      </m:sSupPr>
                      <m:e>
                        <m:r>
                          <a:rPr lang="el-GR" altLang="zh-CN" sz="2100" b="1" i="1">
                            <a:latin typeface="Cambria Math" panose="02040503050406030204" pitchFamily="18" charset="0"/>
                          </a:rPr>
                          <m:t>𝜣</m:t>
                        </m:r>
                      </m:e>
                      <m:sup>
                        <m:r>
                          <a:rPr lang="zh-CN" altLang="el-GR" sz="2100" i="1">
                            <a:latin typeface="Cambria Math" panose="02040503050406030204" pitchFamily="18" charset="0"/>
                          </a:rPr>
                          <m:t>𝑡</m:t>
                        </m:r>
                      </m:sup>
                    </m:sSup>
                    <m:r>
                      <a:rPr lang="zh-CN" altLang="el-GR" sz="2100" i="1">
                        <a:latin typeface="Cambria Math" panose="02040503050406030204" pitchFamily="18" charset="0"/>
                      </a:rPr>
                      <m:t> </m:t>
                    </m:r>
                    <m:r>
                      <a:rPr lang="el-GR" altLang="zh-CN" sz="2100" i="1">
                        <a:latin typeface="Cambria Math" panose="02040503050406030204" pitchFamily="18" charset="0"/>
                      </a:rPr>
                      <m:t>) </m:t>
                    </m:r>
                  </m:oMath>
                </a14:m>
                <a:r>
                  <a:rPr lang="zh-CN" altLang="en-US" sz="2100" dirty="0">
                    <a:latin typeface="+mn-ea"/>
                    <a:cs typeface="Times"/>
                  </a:rPr>
                  <a:t>，则</a:t>
                </a:r>
                <a:r>
                  <a:rPr lang="en-US" altLang="zh-CN" sz="2100" dirty="0">
                    <a:cs typeface="Times"/>
                  </a:rPr>
                  <a:t>EM</a:t>
                </a:r>
                <a:r>
                  <a:rPr lang="zh-CN" altLang="en-US" sz="2100" dirty="0">
                    <a:latin typeface="+mn-ea"/>
                    <a:cs typeface="Times"/>
                  </a:rPr>
                  <a:t>算法的两个步骤</a:t>
                </a:r>
                <a:endParaRPr lang="zh-CN" altLang="en-US" sz="2100" dirty="0"/>
              </a:p>
            </p:txBody>
          </p:sp>
        </mc:Choice>
        <mc:Fallback xmlns="">
          <p:sp>
            <p:nvSpPr>
              <p:cNvPr id="14" name="矩形 13"/>
              <p:cNvSpPr>
                <a:spLocks noRot="1" noChangeAspect="1" noMove="1" noResize="1" noEditPoints="1" noAdjustHandles="1" noChangeArrowheads="1" noChangeShapeType="1" noTextEdit="1"/>
              </p:cNvSpPr>
              <p:nvPr/>
            </p:nvSpPr>
            <p:spPr>
              <a:xfrm>
                <a:off x="617611" y="1456883"/>
                <a:ext cx="8165906" cy="787588"/>
              </a:xfrm>
              <a:prstGeom prst="rect">
                <a:avLst/>
              </a:prstGeom>
              <a:blipFill>
                <a:blip r:embed="rId5"/>
                <a:stretch>
                  <a:fillRect l="-896" t="-1550" r="-4030" b="-147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082833" y="5619825"/>
                <a:ext cx="3097643" cy="5206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100" b="0" i="1" smtClean="0">
                              <a:latin typeface="Cambria Math" panose="02040503050406030204" pitchFamily="18" charset="0"/>
                            </a:rPr>
                          </m:ctrlPr>
                        </m:sSupPr>
                        <m:e>
                          <m:r>
                            <a:rPr lang="en-US" altLang="zh-CN" sz="2100" b="1" i="0" smtClean="0">
                              <a:latin typeface="Cambria Math" panose="02040503050406030204" pitchFamily="18" charset="0"/>
                            </a:rPr>
                            <m:t>𝚯</m:t>
                          </m:r>
                        </m:e>
                        <m:sup>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r>
                            <m:rPr>
                              <m:sty m:val="p"/>
                            </m:rPr>
                            <a:rPr lang="en-US" altLang="zh-CN" sz="2100" b="0" i="0" smtClean="0">
                              <a:latin typeface="Cambria Math" panose="02040503050406030204" pitchFamily="18" charset="0"/>
                            </a:rPr>
                            <m:t>arg</m:t>
                          </m:r>
                        </m:fName>
                        <m:e>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0" smtClean="0">
                                      <a:latin typeface="Cambria Math" panose="02040503050406030204" pitchFamily="18" charset="0"/>
                                    </a:rPr>
                                    <m:t>𝚯</m:t>
                                  </m:r>
                                </m:lim>
                              </m:limLow>
                            </m:fName>
                            <m:e>
                              <m:r>
                                <a:rPr lang="en-US" altLang="zh-CN" sz="2100" i="1">
                                  <a:latin typeface="Cambria Math" panose="02040503050406030204" pitchFamily="18" charset="0"/>
                                </a:rPr>
                                <m:t>𝑄</m:t>
                              </m:r>
                              <m:d>
                                <m:dPr>
                                  <m:ctrlPr>
                                    <a:rPr lang="en-US" altLang="zh-CN" sz="2100" i="1">
                                      <a:latin typeface="Cambria Math" panose="02040503050406030204" pitchFamily="18" charset="0"/>
                                    </a:rPr>
                                  </m:ctrlPr>
                                </m:dPr>
                                <m:e>
                                  <m:r>
                                    <a:rPr lang="en-US" altLang="zh-CN" sz="2100" b="1">
                                      <a:latin typeface="Cambria Math" panose="02040503050406030204" pitchFamily="18" charset="0"/>
                                    </a:rPr>
                                    <m:t>𝚯</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a:latin typeface="Cambria Math" panose="02040503050406030204" pitchFamily="18" charset="0"/>
                                        </a:rPr>
                                        <m:t>𝚯</m:t>
                                      </m:r>
                                    </m:e>
                                    <m:sup>
                                      <m:r>
                                        <a:rPr lang="en-US" altLang="zh-CN" sz="2100" i="1">
                                          <a:latin typeface="Cambria Math" panose="02040503050406030204" pitchFamily="18" charset="0"/>
                                        </a:rPr>
                                        <m:t>𝑡</m:t>
                                      </m:r>
                                    </m:sup>
                                  </m:sSup>
                                </m:e>
                              </m:d>
                            </m:e>
                          </m:func>
                        </m:e>
                      </m:func>
                    </m:oMath>
                  </m:oMathPara>
                </a14:m>
                <a:endParaRPr lang="zh-CN" altLang="en-US" sz="2100" dirty="0"/>
              </a:p>
            </p:txBody>
          </p:sp>
        </mc:Choice>
        <mc:Fallback xmlns="">
          <p:sp>
            <p:nvSpPr>
              <p:cNvPr id="15" name="矩形 14"/>
              <p:cNvSpPr>
                <a:spLocks noRot="1" noChangeAspect="1" noMove="1" noResize="1" noEditPoints="1" noAdjustHandles="1" noChangeArrowheads="1" noChangeShapeType="1" noTextEdit="1"/>
              </p:cNvSpPr>
              <p:nvPr/>
            </p:nvSpPr>
            <p:spPr>
              <a:xfrm>
                <a:off x="3082833" y="5619825"/>
                <a:ext cx="3097643" cy="520655"/>
              </a:xfrm>
              <a:prstGeom prst="rect">
                <a:avLst/>
              </a:prstGeom>
              <a:blipFill>
                <a:blip r:embed="rId6"/>
                <a:stretch>
                  <a:fillRect b="-35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74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571755" y="1847937"/>
                <a:ext cx="6000489" cy="87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cs typeface="Times"/>
                            </a:rPr>
                          </m:ctrlPr>
                        </m:funcPr>
                        <m:fName>
                          <m:r>
                            <m:rPr>
                              <m:sty m:val="p"/>
                            </m:rPr>
                            <a:rPr lang="en-US" altLang="zh-CN" sz="2100" i="0" smtClean="0">
                              <a:latin typeface="Cambria Math" panose="02040503050406030204" pitchFamily="18" charset="0"/>
                              <a:cs typeface="Times"/>
                            </a:rPr>
                            <m:t>arg</m:t>
                          </m:r>
                        </m:fName>
                        <m:e>
                          <m:func>
                            <m:funcPr>
                              <m:ctrlPr>
                                <a:rPr lang="en-US" altLang="zh-CN" sz="2100" b="0" i="1" smtClean="0">
                                  <a:latin typeface="Cambria Math" panose="02040503050406030204" pitchFamily="18" charset="0"/>
                                  <a:cs typeface="Times"/>
                                </a:rPr>
                              </m:ctrlPr>
                            </m:funcPr>
                            <m:fName>
                              <m:limLow>
                                <m:limLowPr>
                                  <m:ctrlPr>
                                    <a:rPr lang="en-US" altLang="zh-CN" sz="2100" b="0" i="1" smtClean="0">
                                      <a:latin typeface="Cambria Math" panose="02040503050406030204" pitchFamily="18" charset="0"/>
                                      <a:cs typeface="Times"/>
                                    </a:rPr>
                                  </m:ctrlPr>
                                </m:limLowPr>
                                <m:e>
                                  <m:r>
                                    <m:rPr>
                                      <m:sty m:val="p"/>
                                    </m:rPr>
                                    <a:rPr lang="en-US" altLang="zh-CN" sz="2100" b="0" i="0" smtClean="0">
                                      <a:latin typeface="Cambria Math" panose="02040503050406030204" pitchFamily="18" charset="0"/>
                                      <a:cs typeface="Times"/>
                                    </a:rPr>
                                    <m:t>max</m:t>
                                  </m:r>
                                </m:e>
                                <m:lim>
                                  <m:r>
                                    <m:rPr>
                                      <m:sty m:val="p"/>
                                    </m:rPr>
                                    <a:rPr lang="en-US" altLang="zh-CN" sz="2100" b="0" i="0" smtClean="0">
                                      <a:latin typeface="Cambria Math" panose="02040503050406030204" pitchFamily="18" charset="0"/>
                                      <a:cs typeface="Times"/>
                                    </a:rPr>
                                    <m:t>Θ</m:t>
                                  </m:r>
                                </m:lim>
                              </m:limLow>
                            </m:fName>
                            <m:e>
                              <m:r>
                                <a:rPr lang="en-US" altLang="zh-CN" sz="2100" i="1">
                                  <a:latin typeface="Cambria Math" panose="02040503050406030204" pitchFamily="18" charset="0"/>
                                  <a:cs typeface="Times"/>
                                </a:rPr>
                                <m:t>𝐿𝐿</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𝚯</m:t>
                                  </m:r>
                                  <m:r>
                                    <a:rPr lang="en-US" altLang="zh-CN" sz="2100" i="1">
                                      <a:latin typeface="Cambria Math" panose="02040503050406030204" pitchFamily="18" charset="0"/>
                                      <a:cs typeface="Times"/>
                                    </a:rPr>
                                    <m:t>|</m:t>
                                  </m:r>
                                  <m:r>
                                    <a:rPr lang="en-US" altLang="zh-CN" sz="2100" b="1" i="1">
                                      <a:latin typeface="Cambria Math" panose="02040503050406030204" pitchFamily="18" charset="0"/>
                                      <a:cs typeface="Times"/>
                                    </a:rPr>
                                    <m:t>𝑿</m:t>
                                  </m:r>
                                </m:e>
                              </m:d>
                              <m:r>
                                <a:rPr lang="en-US" altLang="zh-CN" sz="2100" i="1">
                                  <a:latin typeface="Cambria Math" panose="02040503050406030204" pitchFamily="18" charset="0"/>
                                  <a:cs typeface="Times"/>
                                </a:rPr>
                                <m:t>=</m:t>
                              </m:r>
                              <m:func>
                                <m:funcPr>
                                  <m:ctrlPr>
                                    <a:rPr lang="en-US" altLang="zh-CN" sz="2100" i="1">
                                      <a:latin typeface="Cambria Math" panose="02040503050406030204" pitchFamily="18" charset="0"/>
                                      <a:cs typeface="Times"/>
                                    </a:rPr>
                                  </m:ctrlPr>
                                </m:funcPr>
                                <m:fName>
                                  <m:r>
                                    <m:rPr>
                                      <m:sty m:val="p"/>
                                    </m:rPr>
                                    <a:rPr lang="en-US" altLang="zh-CN" sz="2100">
                                      <a:latin typeface="Cambria Math" panose="02040503050406030204" pitchFamily="18" charset="0"/>
                                      <a:cs typeface="Times"/>
                                    </a:rPr>
                                    <m:t>ln</m:t>
                                  </m:r>
                                </m:fName>
                                <m:e>
                                  <m:r>
                                    <a:rPr lang="en-US" altLang="zh-CN" sz="2100" i="1">
                                      <a:latin typeface="Cambria Math" panose="02040503050406030204" pitchFamily="18" charset="0"/>
                                      <a:cs typeface="Times"/>
                                    </a:rPr>
                                    <m:t>𝑃</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𝑿</m:t>
                                      </m:r>
                                    </m:e>
                                    <m:e>
                                      <m:r>
                                        <a:rPr lang="en-US" altLang="zh-CN" sz="2100" b="1">
                                          <a:latin typeface="Cambria Math" panose="02040503050406030204" pitchFamily="18" charset="0"/>
                                          <a:cs typeface="Times"/>
                                        </a:rPr>
                                        <m:t>𝚯</m:t>
                                      </m:r>
                                    </m:e>
                                  </m:d>
                                  <m:r>
                                    <a:rPr lang="en-US" altLang="zh-CN" sz="2100" i="1">
                                      <a:latin typeface="Cambria Math" panose="02040503050406030204" pitchFamily="18" charset="0"/>
                                      <a:cs typeface="Times"/>
                                    </a:rPr>
                                    <m:t>=</m:t>
                                  </m:r>
                                </m:e>
                              </m:func>
                              <m:func>
                                <m:funcPr>
                                  <m:ctrlPr>
                                    <a:rPr lang="en-US" altLang="zh-CN" sz="2100" i="1">
                                      <a:latin typeface="Cambria Math" panose="02040503050406030204" pitchFamily="18" charset="0"/>
                                      <a:cs typeface="Times"/>
                                    </a:rPr>
                                  </m:ctrlPr>
                                </m:funcPr>
                                <m:fName>
                                  <m:r>
                                    <m:rPr>
                                      <m:sty m:val="p"/>
                                    </m:rPr>
                                    <a:rPr lang="en-US" altLang="zh-CN" sz="2100">
                                      <a:latin typeface="Cambria Math" panose="02040503050406030204" pitchFamily="18" charset="0"/>
                                      <a:cs typeface="Times"/>
                                    </a:rPr>
                                    <m:t>ln</m:t>
                                  </m:r>
                                </m:fName>
                                <m:e>
                                  <m:nary>
                                    <m:naryPr>
                                      <m:chr m:val="∑"/>
                                      <m:supHide m:val="on"/>
                                      <m:ctrlPr>
                                        <a:rPr lang="en-US" altLang="zh-CN" sz="2100" i="1">
                                          <a:latin typeface="Cambria Math" panose="02040503050406030204" pitchFamily="18" charset="0"/>
                                          <a:cs typeface="Times"/>
                                        </a:rPr>
                                      </m:ctrlPr>
                                    </m:naryPr>
                                    <m:sub>
                                      <m:r>
                                        <a:rPr lang="en-US" altLang="zh-CN" sz="2100" i="1">
                                          <a:latin typeface="Cambria Math" panose="02040503050406030204" pitchFamily="18" charset="0"/>
                                          <a:cs typeface="Times"/>
                                        </a:rPr>
                                        <m:t>𝑍</m:t>
                                      </m:r>
                                    </m:sub>
                                    <m:sup/>
                                    <m:e>
                                      <m:r>
                                        <a:rPr lang="en-US" altLang="zh-CN" sz="2100" i="1">
                                          <a:latin typeface="Cambria Math" panose="02040503050406030204" pitchFamily="18" charset="0"/>
                                          <a:cs typeface="Times"/>
                                        </a:rPr>
                                        <m:t>𝑃</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𝑿</m:t>
                                          </m:r>
                                          <m:r>
                                            <a:rPr lang="en-US" altLang="zh-CN" sz="2100" i="1">
                                              <a:latin typeface="Cambria Math" panose="02040503050406030204" pitchFamily="18" charset="0"/>
                                              <a:cs typeface="Times"/>
                                            </a:rPr>
                                            <m:t>,</m:t>
                                          </m:r>
                                          <m:r>
                                            <a:rPr lang="en-US" altLang="zh-CN" sz="2100" b="1" i="1">
                                              <a:latin typeface="Cambria Math" panose="02040503050406030204" pitchFamily="18" charset="0"/>
                                              <a:cs typeface="Times"/>
                                            </a:rPr>
                                            <m:t>𝒁</m:t>
                                          </m:r>
                                        </m:e>
                                        <m:e>
                                          <m:r>
                                            <a:rPr lang="en-US" altLang="zh-CN" sz="2100" b="1" i="1">
                                              <a:latin typeface="Cambria Math" panose="02040503050406030204" pitchFamily="18" charset="0"/>
                                              <a:cs typeface="Times"/>
                                            </a:rPr>
                                            <m:t>𝚯</m:t>
                                          </m:r>
                                        </m:e>
                                      </m:d>
                                    </m:e>
                                  </m:nary>
                                </m:e>
                              </m:func>
                              <m:r>
                                <m:rPr>
                                  <m:nor/>
                                </m:rPr>
                                <a:rPr lang="zh-CN" altLang="en-US" sz="2100" dirty="0"/>
                                <m:t> </m:t>
                              </m:r>
                            </m:e>
                          </m:func>
                        </m:e>
                      </m:func>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571755" y="1847937"/>
                <a:ext cx="6000489" cy="874791"/>
              </a:xfrm>
              <a:prstGeom prst="rect">
                <a:avLst/>
              </a:prstGeom>
              <a:blipFill>
                <a:blip r:embed="rId2"/>
                <a:stretch>
                  <a:fillRect/>
                </a:stretch>
              </a:blipFill>
            </p:spPr>
            <p:txBody>
              <a:bodyPr/>
              <a:lstStyle/>
              <a:p>
                <a:r>
                  <a:rPr lang="zh-CN" altLang="en-US">
                    <a:noFill/>
                  </a:rPr>
                  <a:t> </a:t>
                </a:r>
              </a:p>
            </p:txBody>
          </p:sp>
        </mc:Fallback>
      </mc:AlternateContent>
      <p:sp>
        <p:nvSpPr>
          <p:cNvPr id="8" name="矩形 7"/>
          <p:cNvSpPr/>
          <p:nvPr/>
        </p:nvSpPr>
        <p:spPr>
          <a:xfrm>
            <a:off x="463183" y="1460028"/>
            <a:ext cx="4762842" cy="415498"/>
          </a:xfrm>
          <a:prstGeom prst="rect">
            <a:avLst/>
          </a:prstGeom>
        </p:spPr>
        <p:txBody>
          <a:bodyPr wrap="none">
            <a:spAutoFit/>
          </a:bodyPr>
          <a:lstStyle/>
          <a:p>
            <a:r>
              <a:rPr lang="zh-CN" altLang="en-US" sz="2100" dirty="0">
                <a:latin typeface="+mn-ea"/>
                <a:cs typeface="宋体"/>
              </a:rPr>
              <a:t>最大化已观测数据的对数“边际似然”</a:t>
            </a:r>
            <a:endParaRPr lang="zh-CN" altLang="en-US" sz="2100" dirty="0"/>
          </a:p>
        </p:txBody>
      </p:sp>
      <mc:AlternateContent xmlns:mc="http://schemas.openxmlformats.org/markup-compatibility/2006" xmlns:a14="http://schemas.microsoft.com/office/drawing/2010/main">
        <mc:Choice Requires="a14">
          <p:sp>
            <p:nvSpPr>
              <p:cNvPr id="9" name="矩形 8"/>
              <p:cNvSpPr/>
              <p:nvPr/>
            </p:nvSpPr>
            <p:spPr>
              <a:xfrm>
                <a:off x="828487" y="2828830"/>
                <a:ext cx="3593933" cy="7679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cs typeface="Times"/>
                            </a:rPr>
                          </m:ctrlPr>
                        </m:funcPr>
                        <m:fName>
                          <m:r>
                            <m:rPr>
                              <m:sty m:val="p"/>
                            </m:rPr>
                            <a:rPr lang="en-US" altLang="zh-CN">
                              <a:latin typeface="Cambria Math" panose="02040503050406030204" pitchFamily="18" charset="0"/>
                              <a:cs typeface="Times"/>
                            </a:rPr>
                            <m:t>ln</m:t>
                          </m:r>
                        </m:fName>
                        <m:e>
                          <m:r>
                            <a:rPr lang="en-US" altLang="zh-CN" i="1">
                              <a:latin typeface="Cambria Math" panose="02040503050406030204" pitchFamily="18" charset="0"/>
                              <a:cs typeface="Times"/>
                            </a:rPr>
                            <m:t>𝑃</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𝑿</m:t>
                              </m:r>
                            </m:e>
                            <m:e>
                              <m:r>
                                <a:rPr lang="en-US" altLang="zh-CN" b="1">
                                  <a:latin typeface="Cambria Math" panose="02040503050406030204" pitchFamily="18" charset="0"/>
                                  <a:cs typeface="Times"/>
                                </a:rPr>
                                <m:t>𝚯</m:t>
                              </m:r>
                            </m:e>
                          </m:d>
                        </m:e>
                      </m:func>
                      <m:r>
                        <a:rPr lang="en-US" altLang="zh-CN" b="0" i="1" smtClean="0">
                          <a:latin typeface="Cambria Math" panose="02040503050406030204" pitchFamily="18" charset="0"/>
                          <a:cs typeface="Times"/>
                        </a:rPr>
                        <m:t>=</m:t>
                      </m:r>
                      <m:func>
                        <m:funcPr>
                          <m:ctrlPr>
                            <a:rPr lang="en-US" altLang="zh-CN" i="1">
                              <a:latin typeface="Cambria Math" panose="02040503050406030204" pitchFamily="18" charset="0"/>
                              <a:cs typeface="Times"/>
                            </a:rPr>
                          </m:ctrlPr>
                        </m:funcPr>
                        <m:fName>
                          <m:r>
                            <m:rPr>
                              <m:sty m:val="p"/>
                            </m:rPr>
                            <a:rPr lang="en-US" altLang="zh-CN">
                              <a:latin typeface="Cambria Math" panose="02040503050406030204" pitchFamily="18" charset="0"/>
                              <a:cs typeface="Times"/>
                            </a:rPr>
                            <m:t>ln</m:t>
                          </m:r>
                        </m:fName>
                        <m:e>
                          <m:nary>
                            <m:naryPr>
                              <m:chr m:val="∑"/>
                              <m:supHide m:val="on"/>
                              <m:ctrlPr>
                                <a:rPr lang="en-US" altLang="zh-CN" i="1">
                                  <a:latin typeface="Cambria Math" panose="02040503050406030204" pitchFamily="18" charset="0"/>
                                  <a:cs typeface="Times"/>
                                </a:rPr>
                              </m:ctrlPr>
                            </m:naryPr>
                            <m:sub>
                              <m:r>
                                <a:rPr lang="en-US" altLang="zh-CN" b="1" i="1">
                                  <a:latin typeface="Cambria Math" panose="02040503050406030204" pitchFamily="18" charset="0"/>
                                  <a:cs typeface="Times"/>
                                </a:rPr>
                                <m:t>𝒁</m:t>
                              </m:r>
                            </m:sub>
                            <m:sup/>
                            <m:e>
                              <m:r>
                                <a:rPr lang="en-US" altLang="zh-CN" b="0" i="1" smtClean="0">
                                  <a:latin typeface="Cambria Math" panose="02040503050406030204" pitchFamily="18" charset="0"/>
                                  <a:cs typeface="Times"/>
                                </a:rPr>
                                <m:t>𝑄</m:t>
                              </m:r>
                              <m:d>
                                <m:dPr>
                                  <m:ctrlPr>
                                    <a:rPr lang="en-US" altLang="zh-CN" b="0" i="1" smtClean="0">
                                      <a:latin typeface="Cambria Math" panose="02040503050406030204" pitchFamily="18" charset="0"/>
                                      <a:cs typeface="Times"/>
                                    </a:rPr>
                                  </m:ctrlPr>
                                </m:dPr>
                                <m:e>
                                  <m:r>
                                    <a:rPr lang="en-US" altLang="zh-CN" b="1" i="1" smtClean="0">
                                      <a:latin typeface="Cambria Math" panose="02040503050406030204" pitchFamily="18" charset="0"/>
                                      <a:cs typeface="Times"/>
                                    </a:rPr>
                                    <m:t>𝒁</m:t>
                                  </m:r>
                                </m:e>
                              </m:d>
                              <m:f>
                                <m:fPr>
                                  <m:ctrlPr>
                                    <a:rPr lang="en-US" altLang="zh-CN" b="0" i="1" smtClean="0">
                                      <a:latin typeface="Cambria Math" panose="02040503050406030204" pitchFamily="18" charset="0"/>
                                      <a:cs typeface="Times"/>
                                    </a:rPr>
                                  </m:ctrlPr>
                                </m:fPr>
                                <m:num>
                                  <m:r>
                                    <a:rPr lang="en-US" altLang="zh-CN" i="1">
                                      <a:latin typeface="Cambria Math" panose="02040503050406030204" pitchFamily="18" charset="0"/>
                                      <a:cs typeface="Times"/>
                                    </a:rPr>
                                    <m:t>𝑃</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𝑿</m:t>
                                      </m:r>
                                      <m:r>
                                        <a:rPr lang="en-US" altLang="zh-CN" i="1">
                                          <a:latin typeface="Cambria Math" panose="02040503050406030204" pitchFamily="18" charset="0"/>
                                          <a:cs typeface="Times"/>
                                        </a:rPr>
                                        <m:t>,</m:t>
                                      </m:r>
                                      <m:r>
                                        <a:rPr lang="en-US" altLang="zh-CN" b="1" i="1">
                                          <a:latin typeface="Cambria Math" panose="02040503050406030204" pitchFamily="18" charset="0"/>
                                          <a:cs typeface="Times"/>
                                        </a:rPr>
                                        <m:t>𝒁</m:t>
                                      </m:r>
                                    </m:e>
                                    <m:e>
                                      <m:r>
                                        <a:rPr lang="en-US" altLang="zh-CN" b="1" i="1">
                                          <a:latin typeface="Cambria Math" panose="02040503050406030204" pitchFamily="18" charset="0"/>
                                          <a:cs typeface="Times"/>
                                        </a:rPr>
                                        <m:t>𝚯</m:t>
                                      </m:r>
                                    </m:e>
                                  </m:d>
                                </m:num>
                                <m:den>
                                  <m:r>
                                    <a:rPr lang="en-US" altLang="zh-CN" b="0" i="1" smtClean="0">
                                      <a:latin typeface="Cambria Math" panose="02040503050406030204" pitchFamily="18" charset="0"/>
                                      <a:cs typeface="Times"/>
                                    </a:rPr>
                                    <m:t>𝑄</m:t>
                                  </m:r>
                                  <m:d>
                                    <m:dPr>
                                      <m:ctrlPr>
                                        <a:rPr lang="en-US" altLang="zh-CN" b="0" i="1" smtClean="0">
                                          <a:latin typeface="Cambria Math" panose="02040503050406030204" pitchFamily="18" charset="0"/>
                                          <a:cs typeface="Times"/>
                                        </a:rPr>
                                      </m:ctrlPr>
                                    </m:dPr>
                                    <m:e>
                                      <m:r>
                                        <a:rPr lang="en-US" altLang="zh-CN" b="1" i="1" smtClean="0">
                                          <a:latin typeface="Cambria Math" panose="02040503050406030204" pitchFamily="18" charset="0"/>
                                          <a:cs typeface="Times"/>
                                        </a:rPr>
                                        <m:t>𝒁</m:t>
                                      </m:r>
                                    </m:e>
                                  </m:d>
                                </m:den>
                              </m:f>
                            </m:e>
                          </m:nary>
                        </m:e>
                      </m:func>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828487" y="2828830"/>
                <a:ext cx="3593933" cy="76790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61782" y="3584174"/>
                <a:ext cx="2559867" cy="7679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a:rPr>
                        <m:t>≥</m:t>
                      </m:r>
                      <m:nary>
                        <m:naryPr>
                          <m:chr m:val="∑"/>
                          <m:supHide m:val="on"/>
                          <m:ctrlPr>
                            <a:rPr lang="en-US" altLang="zh-CN" i="1">
                              <a:latin typeface="Cambria Math" panose="02040503050406030204" pitchFamily="18" charset="0"/>
                              <a:cs typeface="Times"/>
                            </a:rPr>
                          </m:ctrlPr>
                        </m:naryPr>
                        <m:sub>
                          <m:r>
                            <a:rPr lang="en-US" altLang="zh-CN" b="1" i="1">
                              <a:latin typeface="Cambria Math" panose="02040503050406030204" pitchFamily="18" charset="0"/>
                              <a:cs typeface="Times"/>
                            </a:rPr>
                            <m:t>𝒁</m:t>
                          </m:r>
                        </m:sub>
                        <m:sup/>
                        <m:e>
                          <m:r>
                            <a:rPr lang="en-US" altLang="zh-CN" i="1">
                              <a:latin typeface="Cambria Math" panose="02040503050406030204" pitchFamily="18" charset="0"/>
                              <a:cs typeface="Times"/>
                            </a:rPr>
                            <m:t>𝑄</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𝒁</m:t>
                              </m:r>
                            </m:e>
                          </m:d>
                        </m:e>
                      </m:nary>
                      <m:func>
                        <m:funcPr>
                          <m:ctrlPr>
                            <a:rPr lang="en-US" altLang="zh-CN" i="1">
                              <a:latin typeface="Cambria Math" panose="02040503050406030204" pitchFamily="18" charset="0"/>
                              <a:cs typeface="Times"/>
                            </a:rPr>
                          </m:ctrlPr>
                        </m:funcPr>
                        <m:fName>
                          <m:r>
                            <m:rPr>
                              <m:sty m:val="p"/>
                            </m:rPr>
                            <a:rPr lang="en-US" altLang="zh-CN">
                              <a:latin typeface="Cambria Math" panose="02040503050406030204" pitchFamily="18" charset="0"/>
                              <a:cs typeface="Times"/>
                            </a:rPr>
                            <m:t>ln</m:t>
                          </m:r>
                        </m:fName>
                        <m:e>
                          <m:f>
                            <m:fPr>
                              <m:ctrlPr>
                                <a:rPr lang="en-US" altLang="zh-CN" i="1">
                                  <a:latin typeface="Cambria Math" panose="02040503050406030204" pitchFamily="18" charset="0"/>
                                  <a:cs typeface="Times"/>
                                </a:rPr>
                              </m:ctrlPr>
                            </m:fPr>
                            <m:num>
                              <m:r>
                                <a:rPr lang="en-US" altLang="zh-CN" i="1">
                                  <a:latin typeface="Cambria Math" panose="02040503050406030204" pitchFamily="18" charset="0"/>
                                  <a:cs typeface="Times"/>
                                </a:rPr>
                                <m:t>𝑃</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𝑿</m:t>
                                  </m:r>
                                  <m:r>
                                    <a:rPr lang="en-US" altLang="zh-CN" i="1">
                                      <a:latin typeface="Cambria Math" panose="02040503050406030204" pitchFamily="18" charset="0"/>
                                      <a:cs typeface="Times"/>
                                    </a:rPr>
                                    <m:t>,</m:t>
                                  </m:r>
                                  <m:r>
                                    <a:rPr lang="en-US" altLang="zh-CN" b="1" i="1">
                                      <a:latin typeface="Cambria Math" panose="02040503050406030204" pitchFamily="18" charset="0"/>
                                      <a:cs typeface="Times"/>
                                    </a:rPr>
                                    <m:t>𝒁</m:t>
                                  </m:r>
                                </m:e>
                                <m:e>
                                  <m:r>
                                    <a:rPr lang="en-US" altLang="zh-CN" b="1" i="1">
                                      <a:latin typeface="Cambria Math" panose="02040503050406030204" pitchFamily="18" charset="0"/>
                                      <a:cs typeface="Times"/>
                                    </a:rPr>
                                    <m:t>𝚯</m:t>
                                  </m:r>
                                </m:e>
                              </m:d>
                            </m:num>
                            <m:den>
                              <m:r>
                                <a:rPr lang="en-US" altLang="zh-CN" i="1">
                                  <a:latin typeface="Cambria Math" panose="02040503050406030204" pitchFamily="18" charset="0"/>
                                  <a:cs typeface="Times"/>
                                </a:rPr>
                                <m:t>𝑄</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𝒁</m:t>
                                  </m:r>
                                </m:e>
                              </m:d>
                            </m:den>
                          </m:f>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861782" y="3584174"/>
                <a:ext cx="2559867" cy="76790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508848" y="3584173"/>
                <a:ext cx="3300519" cy="7679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a:rPr>
                        <m:t>=</m:t>
                      </m:r>
                      <m:nary>
                        <m:naryPr>
                          <m:chr m:val="∑"/>
                          <m:supHide m:val="on"/>
                          <m:ctrlPr>
                            <a:rPr lang="en-US" altLang="zh-CN" i="1">
                              <a:latin typeface="Cambria Math" panose="02040503050406030204" pitchFamily="18" charset="0"/>
                              <a:cs typeface="Times"/>
                            </a:rPr>
                          </m:ctrlPr>
                        </m:naryPr>
                        <m:sub>
                          <m:r>
                            <a:rPr lang="en-US" altLang="zh-CN" b="1" i="1">
                              <a:latin typeface="Cambria Math" panose="02040503050406030204" pitchFamily="18" charset="0"/>
                              <a:cs typeface="Times"/>
                            </a:rPr>
                            <m:t>𝒁</m:t>
                          </m:r>
                        </m:sub>
                        <m:sup/>
                        <m:e>
                          <m:r>
                            <a:rPr lang="en-US" altLang="zh-CN" i="1">
                              <a:latin typeface="Cambria Math" panose="02040503050406030204" pitchFamily="18" charset="0"/>
                              <a:cs typeface="Times"/>
                            </a:rPr>
                            <m:t>𝑄</m:t>
                          </m:r>
                          <m:d>
                            <m:dPr>
                              <m:ctrlPr>
                                <a:rPr lang="en-US" altLang="zh-CN" i="1">
                                  <a:latin typeface="Cambria Math" panose="02040503050406030204" pitchFamily="18" charset="0"/>
                                  <a:cs typeface="Times"/>
                                </a:rPr>
                              </m:ctrlPr>
                            </m:dPr>
                            <m:e>
                              <m:r>
                                <a:rPr lang="en-US" altLang="zh-CN" b="1" i="1" smtClean="0">
                                  <a:latin typeface="Cambria Math" panose="02040503050406030204" pitchFamily="18" charset="0"/>
                                  <a:cs typeface="Times"/>
                                </a:rPr>
                                <m:t>𝒁</m:t>
                              </m:r>
                            </m:e>
                          </m:d>
                        </m:e>
                      </m:nary>
                      <m:func>
                        <m:funcPr>
                          <m:ctrlPr>
                            <a:rPr lang="en-US" altLang="zh-CN" i="1">
                              <a:latin typeface="Cambria Math" panose="02040503050406030204" pitchFamily="18" charset="0"/>
                              <a:cs typeface="Times"/>
                            </a:rPr>
                          </m:ctrlPr>
                        </m:funcPr>
                        <m:fName>
                          <m:r>
                            <m:rPr>
                              <m:sty m:val="p"/>
                            </m:rPr>
                            <a:rPr lang="en-US" altLang="zh-CN">
                              <a:latin typeface="Cambria Math" panose="02040503050406030204" pitchFamily="18" charset="0"/>
                              <a:cs typeface="Times"/>
                            </a:rPr>
                            <m:t>ln</m:t>
                          </m:r>
                        </m:fName>
                        <m:e>
                          <m:f>
                            <m:fPr>
                              <m:ctrlPr>
                                <a:rPr lang="en-US" altLang="zh-CN" i="1">
                                  <a:latin typeface="Cambria Math" panose="02040503050406030204" pitchFamily="18" charset="0"/>
                                  <a:cs typeface="Times"/>
                                </a:rPr>
                              </m:ctrlPr>
                            </m:fPr>
                            <m:num>
                              <m:r>
                                <a:rPr lang="en-US" altLang="zh-CN" i="1">
                                  <a:latin typeface="Cambria Math" panose="02040503050406030204" pitchFamily="18" charset="0"/>
                                  <a:cs typeface="Times"/>
                                </a:rPr>
                                <m:t>𝑃</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𝒁</m:t>
                                  </m:r>
                                </m:e>
                                <m:e>
                                  <m:r>
                                    <a:rPr lang="en-US" altLang="zh-CN" b="1" i="1" smtClean="0">
                                      <a:latin typeface="Cambria Math" panose="02040503050406030204" pitchFamily="18" charset="0"/>
                                      <a:cs typeface="Times"/>
                                    </a:rPr>
                                    <m:t>𝑿</m:t>
                                  </m:r>
                                  <m:r>
                                    <a:rPr lang="en-US" altLang="zh-CN" b="1" i="1" smtClean="0">
                                      <a:latin typeface="Cambria Math" panose="02040503050406030204" pitchFamily="18" charset="0"/>
                                      <a:cs typeface="Times"/>
                                    </a:rPr>
                                    <m:t>,</m:t>
                                  </m:r>
                                  <m:r>
                                    <a:rPr lang="en-US" altLang="zh-CN" b="1" i="1">
                                      <a:latin typeface="Cambria Math" panose="02040503050406030204" pitchFamily="18" charset="0"/>
                                      <a:cs typeface="Times"/>
                                    </a:rPr>
                                    <m:t>𝚯</m:t>
                                  </m:r>
                                </m:e>
                              </m:d>
                              <m:r>
                                <a:rPr lang="en-US" altLang="zh-CN" i="1">
                                  <a:latin typeface="Cambria Math" panose="02040503050406030204" pitchFamily="18" charset="0"/>
                                  <a:cs typeface="Times"/>
                                </a:rPr>
                                <m:t>𝑃</m:t>
                              </m:r>
                              <m:d>
                                <m:dPr>
                                  <m:ctrlPr>
                                    <a:rPr lang="en-US" altLang="zh-CN" b="1" i="1" smtClean="0">
                                      <a:latin typeface="Cambria Math" panose="02040503050406030204" pitchFamily="18" charset="0"/>
                                      <a:cs typeface="Times"/>
                                    </a:rPr>
                                  </m:ctrlPr>
                                </m:dPr>
                                <m:e>
                                  <m:r>
                                    <a:rPr lang="en-US" altLang="zh-CN" b="1" i="1" smtClean="0">
                                      <a:latin typeface="Cambria Math" panose="02040503050406030204" pitchFamily="18" charset="0"/>
                                      <a:cs typeface="Times"/>
                                    </a:rPr>
                                    <m:t>𝑿</m:t>
                                  </m:r>
                                  <m:r>
                                    <a:rPr lang="en-US" altLang="zh-CN" b="1" i="1" smtClean="0">
                                      <a:latin typeface="Cambria Math" panose="02040503050406030204" pitchFamily="18" charset="0"/>
                                      <a:cs typeface="Times"/>
                                    </a:rPr>
                                    <m:t>|</m:t>
                                  </m:r>
                                  <m:r>
                                    <a:rPr lang="en-US" altLang="zh-CN" b="1" i="0" smtClean="0">
                                      <a:latin typeface="Cambria Math" panose="02040503050406030204" pitchFamily="18" charset="0"/>
                                      <a:cs typeface="Times"/>
                                    </a:rPr>
                                    <m:t>𝚯</m:t>
                                  </m:r>
                                </m:e>
                              </m:d>
                            </m:num>
                            <m:den>
                              <m:r>
                                <a:rPr lang="en-US" altLang="zh-CN" i="1">
                                  <a:latin typeface="Cambria Math" panose="02040503050406030204" pitchFamily="18" charset="0"/>
                                  <a:cs typeface="Times"/>
                                </a:rPr>
                                <m:t>𝑄</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𝒁</m:t>
                                  </m:r>
                                </m:e>
                              </m:d>
                            </m:den>
                          </m:f>
                        </m:e>
                      </m:func>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508848" y="3584173"/>
                <a:ext cx="3300519" cy="7679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508848" y="4420455"/>
                <a:ext cx="3805465" cy="7679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a:rPr>
                        <m:t>=</m:t>
                      </m:r>
                      <m:func>
                        <m:funcPr>
                          <m:ctrlPr>
                            <a:rPr lang="en-US" altLang="zh-CN" b="0" i="1" smtClean="0">
                              <a:latin typeface="Cambria Math" panose="02040503050406030204" pitchFamily="18" charset="0"/>
                              <a:cs typeface="Times"/>
                            </a:rPr>
                          </m:ctrlPr>
                        </m:funcPr>
                        <m:fName>
                          <m:r>
                            <m:rPr>
                              <m:sty m:val="p"/>
                            </m:rPr>
                            <a:rPr lang="en-US" altLang="zh-CN" b="0" i="0" smtClean="0">
                              <a:latin typeface="Cambria Math" panose="02040503050406030204" pitchFamily="18" charset="0"/>
                              <a:cs typeface="Times"/>
                            </a:rPr>
                            <m:t>ln</m:t>
                          </m:r>
                        </m:fName>
                        <m:e>
                          <m:r>
                            <a:rPr lang="en-US" altLang="zh-CN" i="1">
                              <a:latin typeface="Cambria Math" panose="02040503050406030204" pitchFamily="18" charset="0"/>
                              <a:cs typeface="Times"/>
                            </a:rPr>
                            <m:t>𝑃</m:t>
                          </m:r>
                          <m:d>
                            <m:dPr>
                              <m:ctrlPr>
                                <a:rPr lang="en-US" altLang="zh-CN" b="1" i="1">
                                  <a:latin typeface="Cambria Math" panose="02040503050406030204" pitchFamily="18" charset="0"/>
                                  <a:cs typeface="Times"/>
                                </a:rPr>
                              </m:ctrlPr>
                            </m:dPr>
                            <m:e>
                              <m:r>
                                <a:rPr lang="en-US" altLang="zh-CN" b="1" i="1">
                                  <a:latin typeface="Cambria Math" panose="02040503050406030204" pitchFamily="18" charset="0"/>
                                  <a:cs typeface="Times"/>
                                </a:rPr>
                                <m:t>𝑿</m:t>
                              </m:r>
                              <m:r>
                                <a:rPr lang="en-US" altLang="zh-CN" b="1" i="1">
                                  <a:latin typeface="Cambria Math" panose="02040503050406030204" pitchFamily="18" charset="0"/>
                                  <a:cs typeface="Times"/>
                                </a:rPr>
                                <m:t>|</m:t>
                              </m:r>
                              <m:r>
                                <a:rPr lang="en-US" altLang="zh-CN" b="1">
                                  <a:latin typeface="Cambria Math" panose="02040503050406030204" pitchFamily="18" charset="0"/>
                                  <a:cs typeface="Times"/>
                                </a:rPr>
                                <m:t>𝚯</m:t>
                              </m:r>
                            </m:e>
                          </m:d>
                        </m:e>
                      </m:func>
                      <m:r>
                        <a:rPr lang="en-US" altLang="zh-CN" b="0" i="1" smtClean="0">
                          <a:latin typeface="Cambria Math" panose="02040503050406030204" pitchFamily="18" charset="0"/>
                          <a:cs typeface="Times"/>
                        </a:rPr>
                        <m:t>+</m:t>
                      </m:r>
                      <m:nary>
                        <m:naryPr>
                          <m:chr m:val="∑"/>
                          <m:supHide m:val="on"/>
                          <m:ctrlPr>
                            <a:rPr lang="en-US" altLang="zh-CN" i="1">
                              <a:latin typeface="Cambria Math" panose="02040503050406030204" pitchFamily="18" charset="0"/>
                              <a:cs typeface="Times"/>
                            </a:rPr>
                          </m:ctrlPr>
                        </m:naryPr>
                        <m:sub>
                          <m:r>
                            <a:rPr lang="en-US" altLang="zh-CN" i="1">
                              <a:latin typeface="Cambria Math" panose="02040503050406030204" pitchFamily="18" charset="0"/>
                              <a:cs typeface="Times"/>
                            </a:rPr>
                            <m:t>𝑍</m:t>
                          </m:r>
                        </m:sub>
                        <m:sup/>
                        <m:e>
                          <m:r>
                            <a:rPr lang="en-US" altLang="zh-CN" i="1">
                              <a:latin typeface="Cambria Math" panose="02040503050406030204" pitchFamily="18" charset="0"/>
                              <a:cs typeface="Times"/>
                            </a:rPr>
                            <m:t>𝑄</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𝒁</m:t>
                              </m:r>
                            </m:e>
                          </m:d>
                        </m:e>
                      </m:nary>
                      <m:func>
                        <m:funcPr>
                          <m:ctrlPr>
                            <a:rPr lang="en-US" altLang="zh-CN" i="1">
                              <a:latin typeface="Cambria Math" panose="02040503050406030204" pitchFamily="18" charset="0"/>
                              <a:cs typeface="Times"/>
                            </a:rPr>
                          </m:ctrlPr>
                        </m:funcPr>
                        <m:fName>
                          <m:r>
                            <m:rPr>
                              <m:sty m:val="p"/>
                            </m:rPr>
                            <a:rPr lang="en-US" altLang="zh-CN">
                              <a:latin typeface="Cambria Math" panose="02040503050406030204" pitchFamily="18" charset="0"/>
                              <a:cs typeface="Times"/>
                            </a:rPr>
                            <m:t>ln</m:t>
                          </m:r>
                        </m:fName>
                        <m:e>
                          <m:f>
                            <m:fPr>
                              <m:ctrlPr>
                                <a:rPr lang="en-US" altLang="zh-CN" i="1">
                                  <a:latin typeface="Cambria Math" panose="02040503050406030204" pitchFamily="18" charset="0"/>
                                  <a:cs typeface="Times"/>
                                </a:rPr>
                              </m:ctrlPr>
                            </m:fPr>
                            <m:num>
                              <m:r>
                                <a:rPr lang="en-US" altLang="zh-CN" i="1">
                                  <a:latin typeface="Cambria Math" panose="02040503050406030204" pitchFamily="18" charset="0"/>
                                  <a:cs typeface="Times"/>
                                </a:rPr>
                                <m:t>𝑃</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𝒁</m:t>
                                  </m:r>
                                </m:e>
                                <m:e>
                                  <m:r>
                                    <a:rPr lang="en-US" altLang="zh-CN" b="1" i="1" smtClean="0">
                                      <a:latin typeface="Cambria Math" panose="02040503050406030204" pitchFamily="18" charset="0"/>
                                      <a:cs typeface="Times"/>
                                    </a:rPr>
                                    <m:t>𝑿</m:t>
                                  </m:r>
                                  <m:r>
                                    <a:rPr lang="en-US" altLang="zh-CN" b="1" i="1" smtClean="0">
                                      <a:latin typeface="Cambria Math" panose="02040503050406030204" pitchFamily="18" charset="0"/>
                                      <a:cs typeface="Times"/>
                                    </a:rPr>
                                    <m:t>,</m:t>
                                  </m:r>
                                  <m:r>
                                    <a:rPr lang="en-US" altLang="zh-CN" b="1" i="1">
                                      <a:latin typeface="Cambria Math" panose="02040503050406030204" pitchFamily="18" charset="0"/>
                                      <a:cs typeface="Times"/>
                                    </a:rPr>
                                    <m:t>𝚯</m:t>
                                  </m:r>
                                </m:e>
                              </m:d>
                            </m:num>
                            <m:den>
                              <m:r>
                                <a:rPr lang="en-US" altLang="zh-CN" i="1">
                                  <a:latin typeface="Cambria Math" panose="02040503050406030204" pitchFamily="18" charset="0"/>
                                  <a:cs typeface="Times"/>
                                </a:rPr>
                                <m:t>𝑄</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𝒁</m:t>
                                  </m:r>
                                </m:e>
                              </m:d>
                            </m:den>
                          </m:f>
                        </m:e>
                      </m:func>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508848" y="4420455"/>
                <a:ext cx="3805465" cy="76790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508848" y="5254006"/>
                <a:ext cx="26648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a:rPr>
                        <m:t>=</m:t>
                      </m:r>
                      <m:func>
                        <m:funcPr>
                          <m:ctrlPr>
                            <a:rPr lang="en-US" altLang="zh-CN" i="1">
                              <a:latin typeface="Cambria Math" panose="02040503050406030204" pitchFamily="18" charset="0"/>
                              <a:cs typeface="Times"/>
                            </a:rPr>
                          </m:ctrlPr>
                        </m:funcPr>
                        <m:fName>
                          <m:r>
                            <m:rPr>
                              <m:sty m:val="p"/>
                            </m:rPr>
                            <a:rPr lang="en-US" altLang="zh-CN">
                              <a:latin typeface="Cambria Math" panose="02040503050406030204" pitchFamily="18" charset="0"/>
                              <a:cs typeface="Times"/>
                            </a:rPr>
                            <m:t>ln</m:t>
                          </m:r>
                        </m:fName>
                        <m:e>
                          <m:r>
                            <a:rPr lang="en-US" altLang="zh-CN" i="1">
                              <a:latin typeface="Cambria Math" panose="02040503050406030204" pitchFamily="18" charset="0"/>
                              <a:cs typeface="Times"/>
                            </a:rPr>
                            <m:t>𝑃</m:t>
                          </m:r>
                          <m:d>
                            <m:dPr>
                              <m:ctrlPr>
                                <a:rPr lang="en-US" altLang="zh-CN" b="1" i="1">
                                  <a:latin typeface="Cambria Math" panose="02040503050406030204" pitchFamily="18" charset="0"/>
                                  <a:cs typeface="Times"/>
                                </a:rPr>
                              </m:ctrlPr>
                            </m:dPr>
                            <m:e>
                              <m:r>
                                <a:rPr lang="en-US" altLang="zh-CN" b="1" i="1">
                                  <a:latin typeface="Cambria Math" panose="02040503050406030204" pitchFamily="18" charset="0"/>
                                  <a:cs typeface="Times"/>
                                </a:rPr>
                                <m:t>𝑿</m:t>
                              </m:r>
                              <m:r>
                                <a:rPr lang="en-US" altLang="zh-CN" b="1" i="1">
                                  <a:latin typeface="Cambria Math" panose="02040503050406030204" pitchFamily="18" charset="0"/>
                                  <a:cs typeface="Times"/>
                                </a:rPr>
                                <m:t>|</m:t>
                              </m:r>
                              <m:r>
                                <a:rPr lang="en-US" altLang="zh-CN" b="1">
                                  <a:latin typeface="Cambria Math" panose="02040503050406030204" pitchFamily="18" charset="0"/>
                                  <a:cs typeface="Times"/>
                                </a:rPr>
                                <m:t>𝚯</m:t>
                              </m:r>
                            </m:e>
                          </m:d>
                        </m:e>
                      </m:func>
                      <m:r>
                        <a:rPr lang="en-US" altLang="zh-CN" b="0" i="1" smtClean="0">
                          <a:latin typeface="Cambria Math" panose="02040503050406030204" pitchFamily="18" charset="0"/>
                          <a:cs typeface="Times"/>
                        </a:rPr>
                        <m:t>−</m:t>
                      </m:r>
                      <m:r>
                        <a:rPr lang="en-US" altLang="zh-CN" b="0" i="1" smtClean="0">
                          <a:latin typeface="Cambria Math" panose="02040503050406030204" pitchFamily="18" charset="0"/>
                          <a:cs typeface="Times"/>
                        </a:rPr>
                        <m:t>𝐾𝐿</m:t>
                      </m:r>
                      <m:d>
                        <m:dPr>
                          <m:ctrlPr>
                            <a:rPr lang="en-US" altLang="zh-CN" b="0" i="1" smtClean="0">
                              <a:latin typeface="Cambria Math" panose="02040503050406030204" pitchFamily="18" charset="0"/>
                              <a:cs typeface="Times"/>
                            </a:rPr>
                          </m:ctrlPr>
                        </m:dPr>
                        <m:e>
                          <m:r>
                            <a:rPr lang="en-US" altLang="zh-CN" b="0" i="1" smtClean="0">
                              <a:latin typeface="Cambria Math" panose="02040503050406030204" pitchFamily="18" charset="0"/>
                              <a:cs typeface="Times"/>
                            </a:rPr>
                            <m:t>𝑄</m:t>
                          </m:r>
                          <m:r>
                            <a:rPr lang="en-US" altLang="zh-CN" b="0" i="1" smtClean="0">
                              <a:latin typeface="Cambria Math" panose="02040503050406030204" pitchFamily="18" charset="0"/>
                              <a:cs typeface="Times"/>
                            </a:rPr>
                            <m:t>||</m:t>
                          </m:r>
                          <m:r>
                            <a:rPr lang="en-US" altLang="zh-CN" b="0" i="1" smtClean="0">
                              <a:latin typeface="Cambria Math" panose="02040503050406030204" pitchFamily="18" charset="0"/>
                              <a:cs typeface="Times"/>
                            </a:rPr>
                            <m:t>𝑃</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4508848" y="5254006"/>
                <a:ext cx="2664897" cy="369332"/>
              </a:xfrm>
              <a:prstGeom prst="rect">
                <a:avLst/>
              </a:prstGeom>
              <a:blipFill>
                <a:blip r:embed="rId7"/>
                <a:stretch>
                  <a:fillRect b="-15000"/>
                </a:stretch>
              </a:blipFill>
            </p:spPr>
            <p:txBody>
              <a:bodyPr/>
              <a:lstStyle/>
              <a:p>
                <a:r>
                  <a:rPr lang="zh-CN" altLang="en-US">
                    <a:noFill/>
                  </a:rPr>
                  <a:t> </a:t>
                </a:r>
              </a:p>
            </p:txBody>
          </p:sp>
        </mc:Fallback>
      </mc:AlternateContent>
      <p:sp>
        <p:nvSpPr>
          <p:cNvPr id="14" name="左大括号 13"/>
          <p:cNvSpPr/>
          <p:nvPr/>
        </p:nvSpPr>
        <p:spPr>
          <a:xfrm rot="16200000" flipV="1">
            <a:off x="3032304" y="3527085"/>
            <a:ext cx="218822" cy="177736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p:cNvSpPr txBox="1"/>
              <p:nvPr/>
            </p:nvSpPr>
            <p:spPr>
              <a:xfrm>
                <a:off x="2420196" y="4676158"/>
                <a:ext cx="1443038"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1" i="0" smtClean="0">
                              <a:latin typeface="Cambria Math" panose="02040503050406030204" pitchFamily="18" charset="0"/>
                            </a:rPr>
                            <m:t>𝚯</m:t>
                          </m:r>
                        </m:e>
                      </m:d>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420196" y="4676158"/>
                <a:ext cx="1443038" cy="370294"/>
              </a:xfrm>
              <a:prstGeom prst="rect">
                <a:avLst/>
              </a:prstGeom>
              <a:blipFill>
                <a:blip r:embed="rId8"/>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894924" y="5994856"/>
                <a:ext cx="5227847" cy="415498"/>
              </a:xfrm>
              <a:prstGeom prst="rect">
                <a:avLst/>
              </a:prstGeom>
              <a:solidFill>
                <a:schemeClr val="accent2">
                  <a:lumMod val="20000"/>
                  <a:lumOff val="80000"/>
                </a:schemeClr>
              </a:solidFill>
              <a:ln w="28575">
                <a:solidFill>
                  <a:schemeClr val="accent2"/>
                </a:solidFill>
              </a:ln>
            </p:spPr>
            <p:txBody>
              <a:bodyPr wrap="square" rtlCol="0" anchor="ctr">
                <a:spAutoFit/>
              </a:bodyPr>
              <a:lstStyle/>
              <a:p>
                <a:pPr/>
                <a14:m>
                  <m:oMathPara xmlns:m="http://schemas.openxmlformats.org/officeDocument/2006/math">
                    <m:oMathParaPr>
                      <m:jc m:val="centerGroup"/>
                    </m:oMathParaPr>
                    <m:oMath xmlns:m="http://schemas.openxmlformats.org/officeDocument/2006/math">
                      <m:func>
                        <m:funcPr>
                          <m:ctrlPr>
                            <a:rPr lang="en-US" altLang="zh-CN" sz="2100" i="1" smtClean="0">
                              <a:latin typeface="Cambria Math" panose="02040503050406030204" pitchFamily="18" charset="0"/>
                              <a:cs typeface="Times"/>
                            </a:rPr>
                          </m:ctrlPr>
                        </m:funcPr>
                        <m:fName>
                          <m:r>
                            <m:rPr>
                              <m:sty m:val="p"/>
                            </m:rPr>
                            <a:rPr lang="en-US" altLang="zh-CN" sz="2100">
                              <a:latin typeface="Cambria Math" panose="02040503050406030204" pitchFamily="18" charset="0"/>
                              <a:cs typeface="Times"/>
                            </a:rPr>
                            <m:t>ln</m:t>
                          </m:r>
                        </m:fName>
                        <m:e>
                          <m:r>
                            <a:rPr lang="en-US" altLang="zh-CN" sz="2100" i="1">
                              <a:latin typeface="Cambria Math" panose="02040503050406030204" pitchFamily="18" charset="0"/>
                              <a:cs typeface="Times"/>
                            </a:rPr>
                            <m:t>𝑃</m:t>
                          </m:r>
                          <m:d>
                            <m:dPr>
                              <m:ctrlPr>
                                <a:rPr lang="en-US" altLang="zh-CN" sz="2100" b="1" i="1">
                                  <a:latin typeface="Cambria Math" panose="02040503050406030204" pitchFamily="18" charset="0"/>
                                  <a:cs typeface="Times"/>
                                </a:rPr>
                              </m:ctrlPr>
                            </m:dPr>
                            <m:e>
                              <m:r>
                                <a:rPr lang="en-US" altLang="zh-CN" sz="2100" b="1" i="1">
                                  <a:latin typeface="Cambria Math" panose="02040503050406030204" pitchFamily="18" charset="0"/>
                                  <a:cs typeface="Times"/>
                                </a:rPr>
                                <m:t>𝑿</m:t>
                              </m:r>
                              <m:r>
                                <a:rPr lang="en-US" altLang="zh-CN" sz="2100" b="1" i="1">
                                  <a:latin typeface="Cambria Math" panose="02040503050406030204" pitchFamily="18" charset="0"/>
                                  <a:cs typeface="Times"/>
                                </a:rPr>
                                <m:t>|</m:t>
                              </m:r>
                              <m:r>
                                <a:rPr lang="en-US" altLang="zh-CN" sz="2100" b="1">
                                  <a:latin typeface="Cambria Math" panose="02040503050406030204" pitchFamily="18" charset="0"/>
                                  <a:cs typeface="Times"/>
                                </a:rPr>
                                <m:t>𝚯</m:t>
                              </m:r>
                            </m:e>
                          </m:d>
                        </m:e>
                      </m:func>
                      <m:r>
                        <a:rPr lang="en-US" altLang="zh-CN" sz="2100" b="1" i="1" smtClean="0">
                          <a:latin typeface="Cambria Math" panose="02040503050406030204" pitchFamily="18" charset="0"/>
                          <a:cs typeface="Times"/>
                        </a:rPr>
                        <m:t>=</m:t>
                      </m:r>
                      <m:r>
                        <a:rPr lang="en-US" altLang="zh-CN" sz="2100" i="1">
                          <a:latin typeface="Cambria Math" panose="02040503050406030204" pitchFamily="18" charset="0"/>
                        </a:rPr>
                        <m:t>ℒ</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𝑄</m:t>
                          </m:r>
                          <m:r>
                            <a:rPr lang="en-US" altLang="zh-CN" sz="2100" i="1">
                              <a:latin typeface="Cambria Math" panose="02040503050406030204" pitchFamily="18" charset="0"/>
                            </a:rPr>
                            <m:t>,</m:t>
                          </m:r>
                          <m:r>
                            <a:rPr lang="en-US" altLang="zh-CN" sz="2100" b="1">
                              <a:latin typeface="Cambria Math" panose="02040503050406030204" pitchFamily="18" charset="0"/>
                            </a:rPr>
                            <m:t>𝚯</m:t>
                          </m:r>
                        </m:e>
                      </m:d>
                      <m:r>
                        <a:rPr lang="en-US" altLang="zh-CN" sz="2100" i="1">
                          <a:latin typeface="Cambria Math" panose="02040503050406030204" pitchFamily="18" charset="0"/>
                        </a:rPr>
                        <m:t>+</m:t>
                      </m:r>
                      <m:r>
                        <a:rPr lang="en-US" altLang="zh-CN" sz="2100" i="1">
                          <a:latin typeface="Cambria Math" panose="02040503050406030204" pitchFamily="18" charset="0"/>
                          <a:cs typeface="Times"/>
                        </a:rPr>
                        <m:t>𝐾𝐿</m:t>
                      </m:r>
                      <m:d>
                        <m:dPr>
                          <m:ctrlPr>
                            <a:rPr lang="en-US" altLang="zh-CN" sz="2100" i="1">
                              <a:latin typeface="Cambria Math" panose="02040503050406030204" pitchFamily="18" charset="0"/>
                              <a:cs typeface="Times"/>
                            </a:rPr>
                          </m:ctrlPr>
                        </m:dPr>
                        <m:e>
                          <m:r>
                            <a:rPr lang="en-US" altLang="zh-CN" sz="2100" i="1">
                              <a:latin typeface="Cambria Math" panose="02040503050406030204" pitchFamily="18" charset="0"/>
                              <a:cs typeface="Times"/>
                            </a:rPr>
                            <m:t>𝑄</m:t>
                          </m:r>
                          <m:r>
                            <a:rPr lang="en-US" altLang="zh-CN" sz="2100" i="1">
                              <a:latin typeface="Cambria Math" panose="02040503050406030204" pitchFamily="18" charset="0"/>
                              <a:cs typeface="Times"/>
                            </a:rPr>
                            <m:t>||</m:t>
                          </m:r>
                          <m:r>
                            <a:rPr lang="en-US" altLang="zh-CN" sz="2100" i="1">
                              <a:latin typeface="Cambria Math" panose="02040503050406030204" pitchFamily="18" charset="0"/>
                              <a:cs typeface="Times"/>
                            </a:rPr>
                            <m:t>𝑃</m:t>
                          </m:r>
                        </m:e>
                      </m:d>
                    </m:oMath>
                  </m:oMathPara>
                </a14:m>
                <a:endParaRPr lang="zh-CN" altLang="en-US" sz="21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894924" y="5994856"/>
                <a:ext cx="5227847" cy="415498"/>
              </a:xfrm>
              <a:prstGeom prst="rect">
                <a:avLst/>
              </a:prstGeom>
              <a:blipFill>
                <a:blip r:embed="rId9"/>
                <a:stretch>
                  <a:fillRect b="-10811"/>
                </a:stretch>
              </a:blipFill>
              <a:ln w="28575">
                <a:solidFill>
                  <a:schemeClr val="accent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974DCEBC-0B0E-49A3-A22F-02F4AF66ED9B}"/>
                  </a:ext>
                </a:extLst>
              </p:cNvPr>
              <p:cNvSpPr txBox="1"/>
              <p:nvPr/>
            </p:nvSpPr>
            <p:spPr>
              <a:xfrm>
                <a:off x="564692" y="4160666"/>
                <a:ext cx="1449115" cy="2779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𝐽𝑒𝑛𝑠𝑜𝑛</m:t>
                      </m:r>
                      <m:r>
                        <a:rPr lang="zh-CN" altLang="en-US" i="1">
                          <a:latin typeface="Cambria Math" panose="02040503050406030204" pitchFamily="18" charset="0"/>
                        </a:rPr>
                        <m:t>不等式</m:t>
                      </m:r>
                    </m:oMath>
                  </m:oMathPara>
                </a14:m>
                <a:endParaRPr lang="zh-CN" altLang="en-US"/>
              </a:p>
            </p:txBody>
          </p:sp>
        </mc:Choice>
        <mc:Fallback>
          <p:sp>
            <p:nvSpPr>
              <p:cNvPr id="3" name="文本框 2">
                <a:extLst>
                  <a:ext uri="{FF2B5EF4-FFF2-40B4-BE49-F238E27FC236}">
                    <a16:creationId xmlns:a16="http://schemas.microsoft.com/office/drawing/2014/main" id="{974DCEBC-0B0E-49A3-A22F-02F4AF66ED9B}"/>
                  </a:ext>
                </a:extLst>
              </p:cNvPr>
              <p:cNvSpPr txBox="1">
                <a:spLocks noRot="1" noChangeAspect="1" noMove="1" noResize="1" noEditPoints="1" noAdjustHandles="1" noChangeArrowheads="1" noChangeShapeType="1" noTextEdit="1"/>
              </p:cNvSpPr>
              <p:nvPr/>
            </p:nvSpPr>
            <p:spPr>
              <a:xfrm>
                <a:off x="564692" y="4160666"/>
                <a:ext cx="1449115" cy="277961"/>
              </a:xfrm>
              <a:prstGeom prst="rect">
                <a:avLst/>
              </a:prstGeom>
              <a:blipFill>
                <a:blip r:embed="rId10"/>
                <a:stretch>
                  <a:fillRect l="-4641" t="-13333" r="-6329"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93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animBg="1"/>
      <p:bldP spid="15"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贝叶斯决策论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482106"/>
                <a:ext cx="7886700" cy="5297036"/>
              </a:xfrm>
            </p:spPr>
            <p:txBody>
              <a:bodyPr>
                <a:normAutofit/>
              </a:bodyPr>
              <a:lstStyle/>
              <a:p>
                <a:r>
                  <a:rPr lang="zh-CN" altLang="en-US" dirty="0"/>
                  <a:t>若目标是最小化分类错误率，则误判损失</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𝜆</m:t>
                        </m:r>
                      </m:e>
                      <m:sub>
                        <m:r>
                          <a:rPr lang="en-US" altLang="zh-CN" b="0" i="1" dirty="0" smtClean="0">
                            <a:latin typeface="Cambria Math" panose="02040503050406030204" pitchFamily="18" charset="0"/>
                          </a:rPr>
                          <m:t>𝑖𝑗</m:t>
                        </m:r>
                      </m:sub>
                    </m:sSub>
                  </m:oMath>
                </a14:m>
                <a:r>
                  <a:rPr lang="zh-CN" altLang="en-US" dirty="0"/>
                  <a:t>可写为</a:t>
                </a:r>
                <a:endParaRPr lang="en-US" altLang="zh-CN" dirty="0"/>
              </a:p>
              <a:p>
                <a:pPr marL="0" indent="0">
                  <a:buNone/>
                </a:pPr>
                <a:endParaRPr lang="en-US" altLang="zh-CN" b="0" i="1" dirty="0">
                  <a:latin typeface="Cambria Math" panose="02040503050406030204" pitchFamily="18" charset="0"/>
                </a:endParaRPr>
              </a:p>
              <a:p>
                <a:pPr marL="0" indent="0">
                  <a:buNone/>
                </a:pPr>
                <a:endParaRPr lang="en-US" altLang="zh-CN" dirty="0"/>
              </a:p>
              <a:p>
                <a:endParaRPr lang="en-US" altLang="zh-CN" dirty="0"/>
              </a:p>
              <a:p>
                <a:r>
                  <a:rPr lang="zh-CN" altLang="en-US" dirty="0"/>
                  <a:t>此时条件风险</a:t>
                </a:r>
              </a:p>
              <a:p>
                <a:endParaRPr lang="en-US" altLang="zh-CN" dirty="0"/>
              </a:p>
              <a:p>
                <a:endParaRPr lang="en-US" altLang="zh-CN" dirty="0"/>
              </a:p>
              <a:p>
                <a:endParaRPr lang="en-US" altLang="zh-CN" dirty="0"/>
              </a:p>
              <a:p>
                <a:endParaRPr lang="en-US" altLang="zh-CN" dirty="0">
                  <a:latin typeface="+mj-ea"/>
                </a:endParaRPr>
              </a:p>
              <a:p>
                <a:r>
                  <a:rPr lang="zh-CN" altLang="en-US" dirty="0">
                    <a:latin typeface="+mj-ea"/>
                  </a:rPr>
                  <a:t>最小化分类错误率的贝叶斯最有分类器为</a:t>
                </a:r>
              </a:p>
              <a:p>
                <a:pPr marL="0" indent="0">
                  <a:buNone/>
                </a:pPr>
                <a:endParaRPr lang="zh-CN" altLang="en-US" dirty="0"/>
              </a:p>
              <a:p>
                <a:endParaRPr lang="en-US" altLang="zh-CN" dirty="0"/>
              </a:p>
              <a:p>
                <a:pPr lvl="1"/>
                <a:r>
                  <a:rPr lang="zh-CN" altLang="en-US" dirty="0">
                    <a:latin typeface="+mj-ea"/>
                  </a:rPr>
                  <a:t>即对每个样本</a:t>
                </a:r>
                <a14:m>
                  <m:oMath xmlns:m="http://schemas.openxmlformats.org/officeDocument/2006/math">
                    <m:r>
                      <a:rPr lang="en-US" altLang="zh-CN" b="1" i="1" dirty="0" smtClean="0">
                        <a:latin typeface="Cambria Math" panose="02040503050406030204" pitchFamily="18" charset="0"/>
                      </a:rPr>
                      <m:t>𝒙</m:t>
                    </m:r>
                  </m:oMath>
                </a14:m>
                <a:r>
                  <a:rPr lang="zh-CN" altLang="en-US" dirty="0">
                    <a:latin typeface="+mj-ea"/>
                  </a:rPr>
                  <a:t>，选择能使后验概率 </a:t>
                </a:r>
                <a14:m>
                  <m:oMath xmlns:m="http://schemas.openxmlformats.org/officeDocument/2006/math">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𝑐</m:t>
                        </m:r>
                      </m:e>
                      <m:e>
                        <m:r>
                          <a:rPr lang="en-US" altLang="zh-CN" b="1" i="1" dirty="0" smtClean="0">
                            <a:latin typeface="Cambria Math" panose="02040503050406030204" pitchFamily="18" charset="0"/>
                          </a:rPr>
                          <m:t>𝒙</m:t>
                        </m:r>
                      </m:e>
                    </m:d>
                  </m:oMath>
                </a14:m>
                <a:r>
                  <a:rPr lang="zh-CN" altLang="en-US" dirty="0">
                    <a:latin typeface="+mj-ea"/>
                  </a:rPr>
                  <a:t>最大的类别标记。</a:t>
                </a: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482106"/>
                <a:ext cx="7886700" cy="5297036"/>
              </a:xfrm>
              <a:blipFill>
                <a:blip r:embed="rId2"/>
                <a:stretch>
                  <a:fillRect l="-773" t="-115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317023" y="3663412"/>
                <a:ext cx="1790427" cy="913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a:latin typeface="Cambria Math" panose="02040503050406030204" pitchFamily="18" charset="0"/>
                        </a:rPr>
                        <m:t>=</m:t>
                      </m:r>
                      <m:nary>
                        <m:naryPr>
                          <m:chr m:val="∑"/>
                          <m:supHide m:val="on"/>
                          <m:ctrlPr>
                            <a:rPr lang="en-US" altLang="zh-CN" sz="2100" b="1" i="1">
                              <a:latin typeface="Cambria Math" panose="02040503050406030204" pitchFamily="18" charset="0"/>
                            </a:rPr>
                          </m:ctrlPr>
                        </m:naryPr>
                        <m:sub>
                          <m:r>
                            <a:rPr lang="en-US" altLang="zh-CN" sz="2100" i="1">
                              <a:latin typeface="Cambria Math" panose="02040503050406030204" pitchFamily="18" charset="0"/>
                            </a:rPr>
                            <m:t>𝑗</m:t>
                          </m:r>
                          <m:r>
                            <a:rPr lang="en-US" altLang="zh-CN" sz="2100" i="1">
                              <a:latin typeface="Cambria Math" panose="02040503050406030204" pitchFamily="18" charset="0"/>
                            </a:rPr>
                            <m:t>≠</m:t>
                          </m:r>
                          <m:r>
                            <a:rPr lang="en-US" altLang="zh-CN" sz="2100" i="1">
                              <a:latin typeface="Cambria Math" panose="02040503050406030204" pitchFamily="18" charset="0"/>
                            </a:rPr>
                            <m:t>𝑖</m:t>
                          </m:r>
                        </m:sub>
                        <m:sup/>
                        <m:e>
                          <m:r>
                            <a:rPr lang="en-US" altLang="zh-CN" sz="2100" i="1">
                              <a:latin typeface="Cambria Math" panose="02040503050406030204" pitchFamily="18" charset="0"/>
                            </a:rPr>
                            <m:t>𝑃</m:t>
                          </m:r>
                          <m:d>
                            <m:dPr>
                              <m:ctrlPr>
                                <a:rPr lang="en-US" altLang="zh-CN" sz="2100" b="1"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𝑐</m:t>
                                  </m:r>
                                </m:e>
                                <m:sub>
                                  <m:r>
                                    <a:rPr lang="en-US" altLang="zh-CN" sz="2100" i="1">
                                      <a:latin typeface="Cambria Math" panose="02040503050406030204" pitchFamily="18" charset="0"/>
                                    </a:rPr>
                                    <m:t>𝑗</m:t>
                                  </m:r>
                                </m:sub>
                              </m:sSub>
                            </m:e>
                            <m:e>
                              <m:r>
                                <a:rPr lang="en-US" altLang="zh-CN" sz="2100" b="1" i="1">
                                  <a:latin typeface="Cambria Math" panose="02040503050406030204" pitchFamily="18" charset="0"/>
                                </a:rPr>
                                <m:t>𝒙</m:t>
                              </m:r>
                            </m:e>
                          </m:d>
                        </m:e>
                      </m:nary>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4317023" y="3663412"/>
                <a:ext cx="1790427" cy="91307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975946" y="3843151"/>
                <a:ext cx="1840697"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a:latin typeface="Cambria Math" panose="02040503050406030204" pitchFamily="18" charset="0"/>
                        </a:rPr>
                        <m:t>=</m:t>
                      </m:r>
                      <m:r>
                        <a:rPr lang="en-US" altLang="zh-CN" sz="2100">
                          <a:latin typeface="Cambria Math" panose="02040503050406030204" pitchFamily="18" charset="0"/>
                        </a:rPr>
                        <m:t>1−</m:t>
                      </m:r>
                      <m:r>
                        <a:rPr lang="en-US" altLang="zh-CN" sz="2100" i="1">
                          <a:latin typeface="Cambria Math" panose="02040503050406030204" pitchFamily="18" charset="0"/>
                        </a:rPr>
                        <m:t>𝑃</m:t>
                      </m:r>
                      <m:d>
                        <m:dPr>
                          <m:ctrlPr>
                            <a:rPr lang="en-US" altLang="zh-CN" sz="2100" b="1"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𝑐</m:t>
                              </m:r>
                            </m:e>
                            <m:sub>
                              <m:r>
                                <a:rPr lang="en-US" altLang="zh-CN" sz="2100" i="1">
                                  <a:latin typeface="Cambria Math" panose="02040503050406030204" pitchFamily="18" charset="0"/>
                                </a:rPr>
                                <m:t>𝑖</m:t>
                              </m:r>
                            </m:sub>
                          </m:sSub>
                        </m:e>
                        <m:e>
                          <m:r>
                            <a:rPr lang="en-US" altLang="zh-CN" sz="2100" b="1" i="1">
                              <a:latin typeface="Cambria Math" panose="02040503050406030204" pitchFamily="18" charset="0"/>
                            </a:rPr>
                            <m:t>𝒙</m:t>
                          </m:r>
                        </m:e>
                      </m:d>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5975946" y="3843151"/>
                <a:ext cx="1840697" cy="415498"/>
              </a:xfrm>
              <a:prstGeom prst="rect">
                <a:avLst/>
              </a:prstGeom>
              <a:blipFill>
                <a:blip r:embed="rId4"/>
                <a:stretch>
                  <a:fillRect b="-14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457628" y="3540896"/>
                <a:ext cx="3027111" cy="10375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𝑅</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𝑐</m:t>
                              </m:r>
                            </m:e>
                            <m:sub>
                              <m:r>
                                <a:rPr lang="en-US" altLang="zh-CN" sz="2100" i="1">
                                  <a:latin typeface="Cambria Math" panose="02040503050406030204" pitchFamily="18" charset="0"/>
                                </a:rPr>
                                <m:t>𝑖</m:t>
                              </m:r>
                            </m:sub>
                          </m:sSub>
                        </m:e>
                        <m:e>
                          <m:r>
                            <a:rPr lang="en-US" altLang="zh-CN" sz="2100" b="1" i="1">
                              <a:latin typeface="Cambria Math" panose="02040503050406030204" pitchFamily="18" charset="0"/>
                            </a:rPr>
                            <m:t>𝒙</m:t>
                          </m:r>
                        </m:e>
                      </m:d>
                      <m:r>
                        <a:rPr lang="en-US" altLang="zh-CN" sz="2100" i="1">
                          <a:latin typeface="Cambria Math" panose="02040503050406030204" pitchFamily="18" charset="0"/>
                        </a:rPr>
                        <m:t>=</m:t>
                      </m:r>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𝑗</m:t>
                          </m:r>
                          <m:r>
                            <a:rPr lang="en-US" altLang="zh-CN" sz="2100" i="1">
                              <a:latin typeface="Cambria Math" panose="02040503050406030204" pitchFamily="18" charset="0"/>
                            </a:rPr>
                            <m:t>=1</m:t>
                          </m:r>
                        </m:sub>
                        <m:sup>
                          <m:r>
                            <a:rPr lang="en-US" altLang="zh-CN" sz="2100" i="1">
                              <a:latin typeface="Cambria Math" panose="02040503050406030204" pitchFamily="18" charset="0"/>
                            </a:rPr>
                            <m:t>𝑁</m:t>
                          </m:r>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𝜆</m:t>
                              </m:r>
                            </m:e>
                            <m:sub>
                              <m:r>
                                <a:rPr lang="en-US" altLang="zh-CN" sz="2100" i="1">
                                  <a:latin typeface="Cambria Math" panose="02040503050406030204" pitchFamily="18" charset="0"/>
                                </a:rPr>
                                <m:t>𝑖𝑗</m:t>
                              </m:r>
                            </m:sub>
                          </m:sSub>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𝑐</m:t>
                                  </m:r>
                                </m:e>
                                <m:sub>
                                  <m:r>
                                    <a:rPr lang="en-US" altLang="zh-CN" sz="2100" i="1">
                                      <a:latin typeface="Cambria Math" panose="02040503050406030204" pitchFamily="18" charset="0"/>
                                    </a:rPr>
                                    <m:t>𝑗</m:t>
                                  </m:r>
                                </m:sub>
                              </m:sSub>
                            </m:e>
                            <m:e>
                              <m:r>
                                <a:rPr lang="en-US" altLang="zh-CN" sz="2100" b="1" i="1">
                                  <a:latin typeface="Cambria Math" panose="02040503050406030204" pitchFamily="18" charset="0"/>
                                </a:rPr>
                                <m:t>𝒙</m:t>
                              </m:r>
                            </m:e>
                          </m:d>
                        </m:e>
                      </m:nary>
                    </m:oMath>
                  </m:oMathPara>
                </a14:m>
                <a:endParaRPr lang="en-US" altLang="zh-CN" sz="2100" dirty="0"/>
              </a:p>
            </p:txBody>
          </p:sp>
        </mc:Choice>
        <mc:Fallback xmlns="">
          <p:sp>
            <p:nvSpPr>
              <p:cNvPr id="9" name="矩形 8"/>
              <p:cNvSpPr>
                <a:spLocks noRot="1" noChangeAspect="1" noMove="1" noResize="1" noEditPoints="1" noAdjustHandles="1" noChangeArrowheads="1" noChangeShapeType="1" noTextEdit="1"/>
              </p:cNvSpPr>
              <p:nvPr/>
            </p:nvSpPr>
            <p:spPr>
              <a:xfrm>
                <a:off x="1457628" y="3540896"/>
                <a:ext cx="3027111" cy="103759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177899" y="1980344"/>
                <a:ext cx="2461251" cy="8131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𝜆</m:t>
                          </m:r>
                        </m:e>
                        <m:sub>
                          <m:r>
                            <a:rPr lang="en-US" altLang="zh-CN" sz="2100" i="1">
                              <a:latin typeface="Cambria Math" panose="02040503050406030204" pitchFamily="18" charset="0"/>
                            </a:rPr>
                            <m:t>𝑖𝑗</m:t>
                          </m:r>
                        </m:sub>
                      </m:sSub>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eqArr>
                            <m:eqArrPr>
                              <m:ctrlPr>
                                <a:rPr lang="en-US" altLang="zh-CN" sz="2100" i="1">
                                  <a:latin typeface="Cambria Math" panose="02040503050406030204" pitchFamily="18" charset="0"/>
                                </a:rPr>
                              </m:ctrlPr>
                            </m:eqArrPr>
                            <m:e>
                              <m:r>
                                <a:rPr lang="en-US" altLang="zh-CN" sz="2100" i="1">
                                  <a:latin typeface="Cambria Math" panose="02040503050406030204" pitchFamily="18" charset="0"/>
                                </a:rPr>
                                <m:t>&amp;0, </m:t>
                              </m:r>
                              <m:r>
                                <m:rPr>
                                  <m:sty m:val="p"/>
                                </m:rPr>
                                <a:rPr lang="en-US" altLang="zh-CN" sz="2100">
                                  <a:latin typeface="Cambria Math" panose="02040503050406030204" pitchFamily="18" charset="0"/>
                                </a:rPr>
                                <m:t>if</m:t>
                              </m:r>
                              <m:r>
                                <a:rPr lang="en-US" altLang="zh-CN" sz="2100" i="1">
                                  <a:latin typeface="Cambria Math" panose="02040503050406030204" pitchFamily="18" charset="0"/>
                                </a:rPr>
                                <m:t> </m:t>
                              </m:r>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e>
                            <m:e>
                              <m:r>
                                <a:rPr lang="en-US" altLang="zh-CN" sz="2100" i="1">
                                  <a:latin typeface="Cambria Math" panose="02040503050406030204" pitchFamily="18" charset="0"/>
                                </a:rPr>
                                <m:t>&amp;1, </m:t>
                              </m:r>
                              <m:r>
                                <m:rPr>
                                  <m:sty m:val="p"/>
                                </m:rPr>
                                <a:rPr lang="en-US" altLang="zh-CN" sz="2100">
                                  <a:latin typeface="Cambria Math" panose="02040503050406030204" pitchFamily="18" charset="0"/>
                                </a:rPr>
                                <m:t>otherwise</m:t>
                              </m:r>
                            </m:e>
                          </m:eqArr>
                        </m:e>
                      </m:d>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3177899" y="1980344"/>
                <a:ext cx="2461251" cy="8131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237667" y="5532093"/>
                <a:ext cx="5003357" cy="5547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h</m:t>
                          </m:r>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arg</m:t>
                          </m:r>
                        </m:fName>
                        <m:e>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a:rPr lang="en-US" altLang="zh-CN" sz="2100" i="1">
                                      <a:latin typeface="Cambria Math" panose="02040503050406030204" pitchFamily="18" charset="0"/>
                                    </a:rPr>
                                    <m:t>𝑐</m:t>
                                  </m:r>
                                  <m:r>
                                    <a:rPr lang="en-US" altLang="zh-CN" sz="2100" i="1">
                                      <a:latin typeface="Cambria Math" panose="02040503050406030204" pitchFamily="18" charset="0"/>
                                    </a:rPr>
                                    <m:t>∈</m:t>
                                  </m:r>
                                  <m:r>
                                    <a:rPr lang="en-US" altLang="zh-CN" sz="2100" i="1">
                                      <a:latin typeface="Cambria Math" panose="02040503050406030204" pitchFamily="18" charset="0"/>
                                    </a:rPr>
                                    <m:t>𝒴</m:t>
                                  </m:r>
                                </m:lim>
                              </m:limLow>
                            </m:fName>
                            <m:e>
                              <m:r>
                                <a:rPr lang="en-US" altLang="zh-CN" sz="2100" i="1">
                                  <a:latin typeface="Cambria Math" panose="02040503050406030204" pitchFamily="18" charset="0"/>
                                </a:rPr>
                                <m:t>𝑅</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e>
                                  <m:r>
                                    <a:rPr lang="en-US" altLang="zh-CN" sz="2100" b="1" i="1">
                                      <a:latin typeface="Cambria Math" panose="02040503050406030204" pitchFamily="18" charset="0"/>
                                    </a:rPr>
                                    <m:t>𝒙</m:t>
                                  </m:r>
                                </m:e>
                              </m:d>
                            </m:e>
                          </m:func>
                        </m:e>
                      </m:func>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arg</m:t>
                          </m:r>
                        </m:fName>
                        <m:e>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max</m:t>
                                  </m:r>
                                </m:e>
                                <m:lim>
                                  <m:r>
                                    <a:rPr lang="en-US" altLang="zh-CN" sz="2100" i="1">
                                      <a:latin typeface="Cambria Math" panose="02040503050406030204" pitchFamily="18" charset="0"/>
                                    </a:rPr>
                                    <m:t>𝑐</m:t>
                                  </m:r>
                                  <m:r>
                                    <a:rPr lang="en-US" altLang="zh-CN" sz="2100" i="1">
                                      <a:latin typeface="Cambria Math" panose="02040503050406030204" pitchFamily="18" charset="0"/>
                                    </a:rPr>
                                    <m:t>∈</m:t>
                                  </m:r>
                                  <m:r>
                                    <a:rPr lang="en-US" altLang="zh-CN" sz="2100" i="1">
                                      <a:latin typeface="Cambria Math" panose="02040503050406030204" pitchFamily="18" charset="0"/>
                                    </a:rPr>
                                    <m:t>𝒴</m:t>
                                  </m:r>
                                </m:lim>
                              </m:limLow>
                            </m:fName>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e>
                                  <m:r>
                                    <a:rPr lang="en-US" altLang="zh-CN" sz="2100" b="1" i="1">
                                      <a:latin typeface="Cambria Math" panose="02040503050406030204" pitchFamily="18" charset="0"/>
                                    </a:rPr>
                                    <m:t>𝒙</m:t>
                                  </m:r>
                                </m:e>
                              </m:d>
                            </m:e>
                          </m:func>
                        </m:e>
                      </m:func>
                    </m:oMath>
                  </m:oMathPara>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2237667" y="5532093"/>
                <a:ext cx="5003357" cy="554704"/>
              </a:xfrm>
              <a:prstGeom prst="rect">
                <a:avLst/>
              </a:prstGeom>
              <a:blipFill>
                <a:blip r:embed="rId7"/>
                <a:stretch>
                  <a:fillRect b="-6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81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40</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5765383" y="2141426"/>
                <a:ext cx="3378617" cy="7679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ℒ</m:t>
                      </m:r>
                      <m:d>
                        <m:dPr>
                          <m:ctrlPr>
                            <a:rPr lang="en-US" altLang="zh-CN" i="1">
                              <a:latin typeface="Cambria Math" panose="02040503050406030204" pitchFamily="18" charset="0"/>
                            </a:rPr>
                          </m:ctrlPr>
                        </m:dPr>
                        <m:e>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b="1">
                              <a:latin typeface="Cambria Math" panose="02040503050406030204" pitchFamily="18" charset="0"/>
                            </a:rPr>
                            <m:t>𝚯</m:t>
                          </m:r>
                        </m:e>
                      </m:d>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cs typeface="Times"/>
                            </a:rPr>
                          </m:ctrlPr>
                        </m:naryPr>
                        <m:sub>
                          <m:r>
                            <a:rPr lang="en-US" altLang="zh-CN" b="1" i="1">
                              <a:latin typeface="Cambria Math" panose="02040503050406030204" pitchFamily="18" charset="0"/>
                              <a:cs typeface="Times"/>
                            </a:rPr>
                            <m:t>𝒁</m:t>
                          </m:r>
                        </m:sub>
                        <m:sup/>
                        <m:e>
                          <m:r>
                            <a:rPr lang="en-US" altLang="zh-CN" i="1">
                              <a:latin typeface="Cambria Math" panose="02040503050406030204" pitchFamily="18" charset="0"/>
                              <a:cs typeface="Times"/>
                            </a:rPr>
                            <m:t>𝑄</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𝒁</m:t>
                              </m:r>
                            </m:e>
                          </m:d>
                        </m:e>
                      </m:nary>
                      <m:func>
                        <m:funcPr>
                          <m:ctrlPr>
                            <a:rPr lang="en-US" altLang="zh-CN" i="1">
                              <a:latin typeface="Cambria Math" panose="02040503050406030204" pitchFamily="18" charset="0"/>
                              <a:cs typeface="Times"/>
                            </a:rPr>
                          </m:ctrlPr>
                        </m:funcPr>
                        <m:fName>
                          <m:r>
                            <m:rPr>
                              <m:sty m:val="p"/>
                            </m:rPr>
                            <a:rPr lang="en-US" altLang="zh-CN">
                              <a:latin typeface="Cambria Math" panose="02040503050406030204" pitchFamily="18" charset="0"/>
                              <a:cs typeface="Times"/>
                            </a:rPr>
                            <m:t>ln</m:t>
                          </m:r>
                        </m:fName>
                        <m:e>
                          <m:f>
                            <m:fPr>
                              <m:ctrlPr>
                                <a:rPr lang="en-US" altLang="zh-CN" i="1">
                                  <a:latin typeface="Cambria Math" panose="02040503050406030204" pitchFamily="18" charset="0"/>
                                  <a:cs typeface="Times"/>
                                </a:rPr>
                              </m:ctrlPr>
                            </m:fPr>
                            <m:num>
                              <m:r>
                                <a:rPr lang="en-US" altLang="zh-CN" i="1">
                                  <a:latin typeface="Cambria Math" panose="02040503050406030204" pitchFamily="18" charset="0"/>
                                  <a:cs typeface="Times"/>
                                </a:rPr>
                                <m:t>𝑃</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𝑿</m:t>
                                  </m:r>
                                  <m:r>
                                    <a:rPr lang="en-US" altLang="zh-CN" i="1">
                                      <a:latin typeface="Cambria Math" panose="02040503050406030204" pitchFamily="18" charset="0"/>
                                      <a:cs typeface="Times"/>
                                    </a:rPr>
                                    <m:t>,</m:t>
                                  </m:r>
                                  <m:r>
                                    <a:rPr lang="en-US" altLang="zh-CN" b="1" i="1">
                                      <a:latin typeface="Cambria Math" panose="02040503050406030204" pitchFamily="18" charset="0"/>
                                      <a:cs typeface="Times"/>
                                    </a:rPr>
                                    <m:t>𝒁</m:t>
                                  </m:r>
                                </m:e>
                                <m:e>
                                  <m:r>
                                    <a:rPr lang="en-US" altLang="zh-CN" b="1" i="1">
                                      <a:latin typeface="Cambria Math" panose="02040503050406030204" pitchFamily="18" charset="0"/>
                                      <a:cs typeface="Times"/>
                                    </a:rPr>
                                    <m:t>𝚯</m:t>
                                  </m:r>
                                </m:e>
                              </m:d>
                            </m:num>
                            <m:den>
                              <m:r>
                                <a:rPr lang="en-US" altLang="zh-CN" i="1">
                                  <a:latin typeface="Cambria Math" panose="02040503050406030204" pitchFamily="18" charset="0"/>
                                  <a:cs typeface="Times"/>
                                </a:rPr>
                                <m:t>𝑄</m:t>
                              </m:r>
                              <m:d>
                                <m:dPr>
                                  <m:ctrlPr>
                                    <a:rPr lang="en-US" altLang="zh-CN" i="1">
                                      <a:latin typeface="Cambria Math" panose="02040503050406030204" pitchFamily="18" charset="0"/>
                                      <a:cs typeface="Times"/>
                                    </a:rPr>
                                  </m:ctrlPr>
                                </m:dPr>
                                <m:e>
                                  <m:r>
                                    <a:rPr lang="en-US" altLang="zh-CN" b="1" i="1">
                                      <a:latin typeface="Cambria Math" panose="02040503050406030204" pitchFamily="18" charset="0"/>
                                      <a:cs typeface="Times"/>
                                    </a:rPr>
                                    <m:t>𝒁</m:t>
                                  </m:r>
                                </m:e>
                              </m:d>
                            </m:den>
                          </m:f>
                        </m:e>
                      </m:func>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5765383" y="2141426"/>
                <a:ext cx="3378617" cy="76790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55839" y="1485658"/>
                <a:ext cx="7236369" cy="571695"/>
              </a:xfrm>
              <a:prstGeom prst="rect">
                <a:avLst/>
              </a:prstGeom>
              <a:solidFill>
                <a:schemeClr val="accent6">
                  <a:lumMod val="20000"/>
                  <a:lumOff val="80000"/>
                </a:schemeClr>
              </a:solidFill>
              <a:ln w="28575">
                <a:solidFill>
                  <a:schemeClr val="accent6"/>
                </a:solidFill>
              </a:ln>
            </p:spPr>
            <p:txBody>
              <a:bodyPr wrap="square" rtlCol="0" anchor="ctr">
                <a:spAutoFit/>
              </a:bodyPr>
              <a:lstStyle/>
              <a:p>
                <a:pPr/>
                <a14:m>
                  <m:oMathPara xmlns:m="http://schemas.openxmlformats.org/officeDocument/2006/math">
                    <m:oMathParaPr>
                      <m:jc m:val="centerGroup"/>
                    </m:oMathParaPr>
                    <m:oMath xmlns:m="http://schemas.openxmlformats.org/officeDocument/2006/math">
                      <m:func>
                        <m:funcPr>
                          <m:ctrlPr>
                            <a:rPr lang="en-US" altLang="zh-CN" sz="2100" i="1" smtClean="0">
                              <a:latin typeface="Cambria Math" panose="02040503050406030204" pitchFamily="18" charset="0"/>
                              <a:cs typeface="Times"/>
                            </a:rPr>
                          </m:ctrlPr>
                        </m:funcPr>
                        <m:fName>
                          <m:limLow>
                            <m:limLowPr>
                              <m:ctrlPr>
                                <a:rPr lang="en-US" altLang="zh-CN" sz="2100" i="1">
                                  <a:latin typeface="Cambria Math" panose="02040503050406030204" pitchFamily="18" charset="0"/>
                                  <a:cs typeface="Times"/>
                                </a:rPr>
                              </m:ctrlPr>
                            </m:limLowPr>
                            <m:e>
                              <m:r>
                                <m:rPr>
                                  <m:sty m:val="p"/>
                                </m:rPr>
                                <a:rPr lang="en-US" altLang="zh-CN" sz="2100">
                                  <a:latin typeface="Cambria Math" panose="02040503050406030204" pitchFamily="18" charset="0"/>
                                  <a:cs typeface="Times"/>
                                </a:rPr>
                                <m:t>max</m:t>
                              </m:r>
                            </m:e>
                            <m:lim>
                              <m:r>
                                <a:rPr lang="en-US" altLang="zh-CN" sz="2100" b="1" i="1">
                                  <a:latin typeface="Cambria Math" panose="02040503050406030204" pitchFamily="18" charset="0"/>
                                  <a:cs typeface="Times"/>
                                </a:rPr>
                                <m:t>𝚯</m:t>
                              </m:r>
                            </m:lim>
                          </m:limLow>
                        </m:fName>
                        <m:e>
                          <m:func>
                            <m:funcPr>
                              <m:ctrlPr>
                                <a:rPr lang="en-US" altLang="zh-CN" sz="2100" i="1">
                                  <a:latin typeface="Cambria Math" panose="02040503050406030204" pitchFamily="18" charset="0"/>
                                  <a:cs typeface="Times"/>
                                </a:rPr>
                              </m:ctrlPr>
                            </m:funcPr>
                            <m:fName>
                              <m:r>
                                <m:rPr>
                                  <m:sty m:val="p"/>
                                </m:rPr>
                                <a:rPr lang="en-US" altLang="zh-CN" sz="2100">
                                  <a:latin typeface="Cambria Math" panose="02040503050406030204" pitchFamily="18" charset="0"/>
                                  <a:cs typeface="Times"/>
                                </a:rPr>
                                <m:t>ln</m:t>
                              </m:r>
                            </m:fName>
                            <m:e>
                              <m:r>
                                <a:rPr lang="en-US" altLang="zh-CN" sz="2100" i="1">
                                  <a:latin typeface="Cambria Math" panose="02040503050406030204" pitchFamily="18" charset="0"/>
                                  <a:cs typeface="Times"/>
                                </a:rPr>
                                <m:t>𝑃</m:t>
                              </m:r>
                              <m:d>
                                <m:dPr>
                                  <m:ctrlPr>
                                    <a:rPr lang="en-US" altLang="zh-CN" sz="2100" b="1" i="1">
                                      <a:latin typeface="Cambria Math" panose="02040503050406030204" pitchFamily="18" charset="0"/>
                                      <a:cs typeface="Times"/>
                                    </a:rPr>
                                  </m:ctrlPr>
                                </m:dPr>
                                <m:e>
                                  <m:r>
                                    <a:rPr lang="en-US" altLang="zh-CN" sz="2100" b="1" i="1">
                                      <a:latin typeface="Cambria Math" panose="02040503050406030204" pitchFamily="18" charset="0"/>
                                      <a:cs typeface="Times"/>
                                    </a:rPr>
                                    <m:t>𝑿</m:t>
                                  </m:r>
                                  <m:r>
                                    <a:rPr lang="en-US" altLang="zh-CN" sz="2100" b="1" i="1">
                                      <a:latin typeface="Cambria Math" panose="02040503050406030204" pitchFamily="18" charset="0"/>
                                      <a:cs typeface="Times"/>
                                    </a:rPr>
                                    <m:t>|</m:t>
                                  </m:r>
                                  <m:r>
                                    <a:rPr lang="en-US" altLang="zh-CN" sz="2100" b="1">
                                      <a:latin typeface="Cambria Math" panose="02040503050406030204" pitchFamily="18" charset="0"/>
                                      <a:cs typeface="Times"/>
                                    </a:rPr>
                                    <m:t>𝚯</m:t>
                                  </m:r>
                                </m:e>
                              </m:d>
                            </m:e>
                          </m:func>
                        </m:e>
                      </m:func>
                      <m:r>
                        <a:rPr lang="en-US" altLang="zh-CN" sz="2100" b="1" i="1">
                          <a:latin typeface="Cambria Math" panose="02040503050406030204" pitchFamily="18" charset="0"/>
                          <a:cs typeface="Times"/>
                        </a:rPr>
                        <m:t>=</m:t>
                      </m:r>
                      <m:func>
                        <m:funcPr>
                          <m:ctrlPr>
                            <a:rPr lang="en-US" altLang="zh-CN" sz="2100" b="0" i="1" smtClean="0">
                              <a:latin typeface="Cambria Math" panose="02040503050406030204" pitchFamily="18" charset="0"/>
                              <a:cs typeface="Times"/>
                            </a:rPr>
                          </m:ctrlPr>
                        </m:funcPr>
                        <m:fName>
                          <m:limLow>
                            <m:limLowPr>
                              <m:ctrlPr>
                                <a:rPr lang="en-US" altLang="zh-CN" sz="2100" b="0" i="1" smtClean="0">
                                  <a:latin typeface="Cambria Math" panose="02040503050406030204" pitchFamily="18" charset="0"/>
                                  <a:cs typeface="Times"/>
                                </a:rPr>
                              </m:ctrlPr>
                            </m:limLowPr>
                            <m:e>
                              <m:r>
                                <m:rPr>
                                  <m:sty m:val="p"/>
                                </m:rPr>
                                <a:rPr lang="en-US" altLang="zh-CN" sz="2100" b="0" i="0" smtClean="0">
                                  <a:latin typeface="Cambria Math" panose="02040503050406030204" pitchFamily="18" charset="0"/>
                                  <a:cs typeface="Times"/>
                                </a:rPr>
                                <m:t>max</m:t>
                              </m:r>
                            </m:e>
                            <m:lim>
                              <m:r>
                                <a:rPr lang="en-US" altLang="zh-CN" sz="2100" b="0" i="1" smtClean="0">
                                  <a:latin typeface="Cambria Math" panose="02040503050406030204" pitchFamily="18" charset="0"/>
                                  <a:cs typeface="Times"/>
                                </a:rPr>
                                <m:t>𝑄</m:t>
                              </m:r>
                              <m:r>
                                <a:rPr lang="en-US" altLang="zh-CN" sz="2100" b="0" i="1" smtClean="0">
                                  <a:latin typeface="Cambria Math" panose="02040503050406030204" pitchFamily="18" charset="0"/>
                                  <a:cs typeface="Times"/>
                                </a:rPr>
                                <m:t>,</m:t>
                              </m:r>
                              <m:r>
                                <a:rPr lang="en-US" altLang="zh-CN" sz="2100" b="1" i="0" smtClean="0">
                                  <a:latin typeface="Cambria Math" panose="02040503050406030204" pitchFamily="18" charset="0"/>
                                  <a:cs typeface="Times"/>
                                </a:rPr>
                                <m:t>𝚯</m:t>
                              </m:r>
                            </m:lim>
                          </m:limLow>
                        </m:fName>
                        <m:e>
                          <m:d>
                            <m:dPr>
                              <m:ctrlPr>
                                <a:rPr lang="en-US" altLang="zh-CN" sz="2100" b="0" i="1" smtClean="0">
                                  <a:latin typeface="Cambria Math" panose="02040503050406030204" pitchFamily="18" charset="0"/>
                                  <a:cs typeface="Times"/>
                                </a:rPr>
                              </m:ctrlPr>
                            </m:dPr>
                            <m:e>
                              <m:r>
                                <a:rPr lang="en-US" altLang="zh-CN" sz="2100" i="1">
                                  <a:latin typeface="Cambria Math" panose="02040503050406030204" pitchFamily="18" charset="0"/>
                                </a:rPr>
                                <m:t>ℒ</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𝑄</m:t>
                                  </m:r>
                                  <m:r>
                                    <a:rPr lang="en-US" altLang="zh-CN" sz="2100" i="1">
                                      <a:latin typeface="Cambria Math" panose="02040503050406030204" pitchFamily="18" charset="0"/>
                                    </a:rPr>
                                    <m:t>,</m:t>
                                  </m:r>
                                  <m:r>
                                    <a:rPr lang="en-US" altLang="zh-CN" sz="2100" b="1">
                                      <a:latin typeface="Cambria Math" panose="02040503050406030204" pitchFamily="18" charset="0"/>
                                    </a:rPr>
                                    <m:t>𝚯</m:t>
                                  </m:r>
                                </m:e>
                              </m:d>
                              <m:r>
                                <a:rPr lang="en-US" altLang="zh-CN" sz="2100" i="1">
                                  <a:latin typeface="Cambria Math" panose="02040503050406030204" pitchFamily="18" charset="0"/>
                                </a:rPr>
                                <m:t>+</m:t>
                              </m:r>
                              <m:r>
                                <a:rPr lang="en-US" altLang="zh-CN" sz="2100" i="1">
                                  <a:latin typeface="Cambria Math" panose="02040503050406030204" pitchFamily="18" charset="0"/>
                                  <a:cs typeface="Times"/>
                                </a:rPr>
                                <m:t>𝐾𝐿</m:t>
                              </m:r>
                              <m:d>
                                <m:dPr>
                                  <m:ctrlPr>
                                    <a:rPr lang="en-US" altLang="zh-CN" sz="2100" i="1">
                                      <a:latin typeface="Cambria Math" panose="02040503050406030204" pitchFamily="18" charset="0"/>
                                      <a:cs typeface="Times"/>
                                    </a:rPr>
                                  </m:ctrlPr>
                                </m:dPr>
                                <m:e>
                                  <m:r>
                                    <a:rPr lang="en-US" altLang="zh-CN" sz="2100" i="1">
                                      <a:latin typeface="Cambria Math" panose="02040503050406030204" pitchFamily="18" charset="0"/>
                                      <a:cs typeface="Times"/>
                                    </a:rPr>
                                    <m:t>𝑄</m:t>
                                  </m:r>
                                  <m:r>
                                    <a:rPr lang="en-US" altLang="zh-CN" sz="2100" i="1">
                                      <a:latin typeface="Cambria Math" panose="02040503050406030204" pitchFamily="18" charset="0"/>
                                      <a:cs typeface="Times"/>
                                    </a:rPr>
                                    <m:t>||</m:t>
                                  </m:r>
                                  <m:r>
                                    <a:rPr lang="en-US" altLang="zh-CN" sz="2100" i="1">
                                      <a:latin typeface="Cambria Math" panose="02040503050406030204" pitchFamily="18" charset="0"/>
                                      <a:cs typeface="Times"/>
                                    </a:rPr>
                                    <m:t>𝑃</m:t>
                                  </m:r>
                                </m:e>
                              </m:d>
                            </m:e>
                          </m:d>
                        </m:e>
                      </m:func>
                    </m:oMath>
                  </m:oMathPara>
                </a14:m>
                <a:endParaRPr lang="zh-CN" altLang="en-US"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755839" y="1485658"/>
                <a:ext cx="7236369" cy="571695"/>
              </a:xfrm>
              <a:prstGeom prst="rect">
                <a:avLst/>
              </a:prstGeom>
              <a:blipFill>
                <a:blip r:embed="rId3"/>
                <a:stretch>
                  <a:fillRect b="-4082"/>
                </a:stretch>
              </a:blipFill>
              <a:ln w="28575">
                <a:solidFill>
                  <a:schemeClr val="accent6"/>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52584" y="2482723"/>
                <a:ext cx="8664819" cy="866904"/>
              </a:xfrm>
              <a:prstGeom prst="rect">
                <a:avLst/>
              </a:prstGeom>
            </p:spPr>
            <p:txBody>
              <a:bodyPr wrap="square">
                <a:spAutoFit/>
              </a:bodyPr>
              <a:lstStyle/>
              <a:p>
                <a:r>
                  <a:rPr lang="zh-CN" altLang="en-US" sz="2100" dirty="0"/>
                  <a:t>因为</a:t>
                </a:r>
                <a14:m>
                  <m:oMath xmlns:m="http://schemas.openxmlformats.org/officeDocument/2006/math">
                    <m:r>
                      <a:rPr lang="en-US" altLang="zh-CN" sz="2100" i="1">
                        <a:latin typeface="Cambria Math" panose="02040503050406030204" pitchFamily="18" charset="0"/>
                        <a:cs typeface="Times"/>
                      </a:rPr>
                      <m:t>𝐾𝐿</m:t>
                    </m:r>
                    <m:d>
                      <m:dPr>
                        <m:ctrlPr>
                          <a:rPr lang="en-US" altLang="zh-CN" sz="2100" i="1">
                            <a:latin typeface="Cambria Math" panose="02040503050406030204" pitchFamily="18" charset="0"/>
                            <a:cs typeface="Times"/>
                          </a:rPr>
                        </m:ctrlPr>
                      </m:dPr>
                      <m:e>
                        <m:r>
                          <a:rPr lang="en-US" altLang="zh-CN" sz="2100" i="1">
                            <a:latin typeface="Cambria Math" panose="02040503050406030204" pitchFamily="18" charset="0"/>
                            <a:cs typeface="Times"/>
                          </a:rPr>
                          <m:t>𝑄</m:t>
                        </m:r>
                        <m:r>
                          <a:rPr lang="en-US" altLang="zh-CN" sz="2100" i="1">
                            <a:latin typeface="Cambria Math" panose="02040503050406030204" pitchFamily="18" charset="0"/>
                            <a:cs typeface="Times"/>
                          </a:rPr>
                          <m:t>||</m:t>
                        </m:r>
                        <m:r>
                          <a:rPr lang="en-US" altLang="zh-CN" sz="2100" i="1">
                            <a:latin typeface="Cambria Math" panose="02040503050406030204" pitchFamily="18" charset="0"/>
                            <a:cs typeface="Times"/>
                          </a:rPr>
                          <m:t>𝑃</m:t>
                        </m:r>
                      </m:e>
                    </m:d>
                    <m:r>
                      <a:rPr lang="en-US" altLang="zh-CN" sz="2100" b="0" i="1" smtClean="0">
                        <a:latin typeface="Cambria Math" panose="02040503050406030204" pitchFamily="18" charset="0"/>
                        <a:cs typeface="Times"/>
                      </a:rPr>
                      <m:t>≥0,</m:t>
                    </m:r>
                  </m:oMath>
                </a14:m>
                <a:r>
                  <a:rPr lang="zh-CN" altLang="en-US" sz="2100" dirty="0"/>
                  <a:t> 所以</a:t>
                </a:r>
                <a14:m>
                  <m:oMath xmlns:m="http://schemas.openxmlformats.org/officeDocument/2006/math">
                    <m:r>
                      <a:rPr lang="en-US" altLang="zh-CN" sz="2100" i="1">
                        <a:latin typeface="Cambria Math" panose="02040503050406030204" pitchFamily="18" charset="0"/>
                      </a:rPr>
                      <m:t>ℒ</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𝑄</m:t>
                        </m:r>
                        <m:r>
                          <a:rPr lang="en-US" altLang="zh-CN" sz="2100" i="1">
                            <a:latin typeface="Cambria Math" panose="02040503050406030204" pitchFamily="18" charset="0"/>
                          </a:rPr>
                          <m:t>,</m:t>
                        </m:r>
                        <m:r>
                          <a:rPr lang="en-US" altLang="zh-CN" sz="2100" b="1">
                            <a:latin typeface="Cambria Math" panose="02040503050406030204" pitchFamily="18" charset="0"/>
                          </a:rPr>
                          <m:t>𝚯</m:t>
                        </m:r>
                      </m:e>
                    </m:d>
                    <m:r>
                      <a:rPr lang="en-US" altLang="zh-CN" sz="2100" b="1" i="1">
                        <a:latin typeface="Cambria Math" panose="02040503050406030204" pitchFamily="18" charset="0"/>
                      </a:rPr>
                      <m:t>≤</m:t>
                    </m:r>
                    <m:func>
                      <m:funcPr>
                        <m:ctrlPr>
                          <a:rPr lang="en-US" altLang="zh-CN" sz="2100" i="1">
                            <a:latin typeface="Cambria Math" panose="02040503050406030204" pitchFamily="18" charset="0"/>
                            <a:cs typeface="Times"/>
                          </a:rPr>
                        </m:ctrlPr>
                      </m:funcPr>
                      <m:fName>
                        <m:r>
                          <m:rPr>
                            <m:sty m:val="p"/>
                          </m:rPr>
                          <a:rPr lang="en-US" altLang="zh-CN" sz="2100">
                            <a:latin typeface="Cambria Math" panose="02040503050406030204" pitchFamily="18" charset="0"/>
                            <a:cs typeface="Times"/>
                          </a:rPr>
                          <m:t>ln</m:t>
                        </m:r>
                      </m:fName>
                      <m:e>
                        <m:r>
                          <a:rPr lang="en-US" altLang="zh-CN" sz="2100" i="1">
                            <a:latin typeface="Cambria Math" panose="02040503050406030204" pitchFamily="18" charset="0"/>
                            <a:cs typeface="Times"/>
                          </a:rPr>
                          <m:t>𝑃</m:t>
                        </m:r>
                        <m:d>
                          <m:dPr>
                            <m:ctrlPr>
                              <a:rPr lang="en-US" altLang="zh-CN" sz="2100" b="1" i="1">
                                <a:latin typeface="Cambria Math" panose="02040503050406030204" pitchFamily="18" charset="0"/>
                                <a:cs typeface="Times"/>
                              </a:rPr>
                            </m:ctrlPr>
                          </m:dPr>
                          <m:e>
                            <m:r>
                              <a:rPr lang="en-US" altLang="zh-CN" sz="2100" b="1" i="1">
                                <a:latin typeface="Cambria Math" panose="02040503050406030204" pitchFamily="18" charset="0"/>
                                <a:cs typeface="Times"/>
                              </a:rPr>
                              <m:t>𝑿</m:t>
                            </m:r>
                            <m:r>
                              <a:rPr lang="en-US" altLang="zh-CN" sz="2100" b="1" i="1">
                                <a:latin typeface="Cambria Math" panose="02040503050406030204" pitchFamily="18" charset="0"/>
                                <a:cs typeface="Times"/>
                              </a:rPr>
                              <m:t>|</m:t>
                            </m:r>
                            <m:r>
                              <a:rPr lang="en-US" altLang="zh-CN" sz="2100" b="1">
                                <a:latin typeface="Cambria Math" panose="02040503050406030204" pitchFamily="18" charset="0"/>
                                <a:cs typeface="Times"/>
                              </a:rPr>
                              <m:t>𝚯</m:t>
                            </m:r>
                          </m:e>
                        </m:d>
                      </m:e>
                    </m:func>
                  </m:oMath>
                </a14:m>
                <a:endParaRPr lang="en-US" altLang="zh-CN" sz="2100" dirty="0"/>
              </a:p>
              <a:p>
                <a:pPr>
                  <a:spcBef>
                    <a:spcPts val="1000"/>
                  </a:spcBef>
                </a:pPr>
                <a:r>
                  <a:rPr lang="zh-CN" altLang="en-US" sz="2100" dirty="0"/>
                  <a:t>当</a:t>
                </a:r>
                <a14:m>
                  <m:oMath xmlns:m="http://schemas.openxmlformats.org/officeDocument/2006/math">
                    <m:r>
                      <a:rPr lang="en-US" altLang="zh-CN" sz="2100" i="1">
                        <a:latin typeface="Cambria Math" panose="02040503050406030204" pitchFamily="18" charset="0"/>
                        <a:cs typeface="Times"/>
                      </a:rPr>
                      <m:t>𝐾𝐿</m:t>
                    </m:r>
                    <m:d>
                      <m:dPr>
                        <m:ctrlPr>
                          <a:rPr lang="en-US" altLang="zh-CN" sz="2100" i="1">
                            <a:latin typeface="Cambria Math" panose="02040503050406030204" pitchFamily="18" charset="0"/>
                            <a:cs typeface="Times"/>
                          </a:rPr>
                        </m:ctrlPr>
                      </m:dPr>
                      <m:e>
                        <m:r>
                          <a:rPr lang="en-US" altLang="zh-CN" sz="2100" i="1">
                            <a:latin typeface="Cambria Math" panose="02040503050406030204" pitchFamily="18" charset="0"/>
                            <a:cs typeface="Times"/>
                          </a:rPr>
                          <m:t>𝑄</m:t>
                        </m:r>
                        <m:r>
                          <a:rPr lang="en-US" altLang="zh-CN" sz="2100" i="1">
                            <a:latin typeface="Cambria Math" panose="02040503050406030204" pitchFamily="18" charset="0"/>
                            <a:cs typeface="Times"/>
                          </a:rPr>
                          <m:t>||</m:t>
                        </m:r>
                        <m:r>
                          <a:rPr lang="en-US" altLang="zh-CN" sz="2100" i="1">
                            <a:latin typeface="Cambria Math" panose="02040503050406030204" pitchFamily="18" charset="0"/>
                            <a:cs typeface="Times"/>
                          </a:rPr>
                          <m:t>𝑃</m:t>
                        </m:r>
                      </m:e>
                    </m:d>
                    <m:r>
                      <a:rPr lang="en-US" altLang="zh-CN" sz="2100" b="0" i="1" smtClean="0">
                        <a:latin typeface="Cambria Math" panose="02040503050406030204" pitchFamily="18" charset="0"/>
                        <a:cs typeface="Times"/>
                      </a:rPr>
                      <m:t>=0</m:t>
                    </m:r>
                  </m:oMath>
                </a14:m>
                <a:r>
                  <a:rPr lang="zh-CN" altLang="en-US" sz="2100" dirty="0"/>
                  <a:t>，即</a:t>
                </a:r>
                <a14:m>
                  <m:oMath xmlns:m="http://schemas.openxmlformats.org/officeDocument/2006/math">
                    <m:r>
                      <a:rPr lang="en-US" altLang="zh-CN" sz="2100" i="1">
                        <a:latin typeface="Cambria Math" panose="02040503050406030204" pitchFamily="18" charset="0"/>
                        <a:cs typeface="Times"/>
                      </a:rPr>
                      <m:t>𝑄</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𝒁</m:t>
                        </m:r>
                      </m:e>
                    </m:d>
                    <m:r>
                      <a:rPr lang="en-US" altLang="zh-CN" sz="2100" i="1">
                        <a:latin typeface="Cambria Math" panose="02040503050406030204" pitchFamily="18" charset="0"/>
                        <a:cs typeface="Times"/>
                      </a:rPr>
                      <m:t>=</m:t>
                    </m:r>
                    <m:r>
                      <a:rPr lang="en-US" altLang="zh-CN" sz="2100" i="1">
                        <a:latin typeface="Cambria Math" panose="02040503050406030204" pitchFamily="18" charset="0"/>
                        <a:cs typeface="Times"/>
                      </a:rPr>
                      <m:t>𝑃</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𝒁</m:t>
                        </m:r>
                      </m:e>
                      <m:e>
                        <m:r>
                          <a:rPr lang="en-US" altLang="zh-CN" sz="2100" b="1" i="1">
                            <a:latin typeface="Cambria Math" panose="02040503050406030204" pitchFamily="18" charset="0"/>
                            <a:cs typeface="Times"/>
                          </a:rPr>
                          <m:t>𝑿</m:t>
                        </m:r>
                        <m:r>
                          <a:rPr lang="en-US" altLang="zh-CN" sz="2100" b="1" i="1">
                            <a:latin typeface="Cambria Math" panose="02040503050406030204" pitchFamily="18" charset="0"/>
                            <a:cs typeface="Times"/>
                          </a:rPr>
                          <m:t>,</m:t>
                        </m:r>
                        <m:r>
                          <a:rPr lang="en-US" altLang="zh-CN" sz="2100" b="1" i="1">
                            <a:latin typeface="Cambria Math" panose="02040503050406030204" pitchFamily="18" charset="0"/>
                            <a:cs typeface="Times"/>
                          </a:rPr>
                          <m:t>𝚯</m:t>
                        </m:r>
                      </m:e>
                    </m:d>
                  </m:oMath>
                </a14:m>
                <a:r>
                  <a:rPr lang="zh-CN" altLang="en-US" sz="2100" dirty="0"/>
                  <a:t>时，</a:t>
                </a:r>
                <a14:m>
                  <m:oMath xmlns:m="http://schemas.openxmlformats.org/officeDocument/2006/math">
                    <m:r>
                      <a:rPr lang="en-US" altLang="zh-CN" sz="2100" i="1">
                        <a:latin typeface="Cambria Math" panose="02040503050406030204" pitchFamily="18" charset="0"/>
                      </a:rPr>
                      <m:t>ℒ</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𝑄</m:t>
                        </m:r>
                        <m:r>
                          <a:rPr lang="en-US" altLang="zh-CN" sz="2100" i="1">
                            <a:latin typeface="Cambria Math" panose="02040503050406030204" pitchFamily="18" charset="0"/>
                          </a:rPr>
                          <m:t>,</m:t>
                        </m:r>
                        <m:r>
                          <a:rPr lang="en-US" altLang="zh-CN" sz="2100" b="1">
                            <a:latin typeface="Cambria Math" panose="02040503050406030204" pitchFamily="18" charset="0"/>
                          </a:rPr>
                          <m:t>𝚯</m:t>
                        </m:r>
                      </m:e>
                    </m:d>
                  </m:oMath>
                </a14:m>
                <a:r>
                  <a:rPr lang="zh-CN" altLang="en-US" sz="2100" dirty="0"/>
                  <a:t>取得最大值</a:t>
                </a:r>
              </a:p>
            </p:txBody>
          </p:sp>
        </mc:Choice>
        <mc:Fallback xmlns="">
          <p:sp>
            <p:nvSpPr>
              <p:cNvPr id="9" name="矩形 8"/>
              <p:cNvSpPr>
                <a:spLocks noRot="1" noChangeAspect="1" noMove="1" noResize="1" noEditPoints="1" noAdjustHandles="1" noChangeArrowheads="1" noChangeShapeType="1" noTextEdit="1"/>
              </p:cNvSpPr>
              <p:nvPr/>
            </p:nvSpPr>
            <p:spPr>
              <a:xfrm>
                <a:off x="352584" y="2482723"/>
                <a:ext cx="8664819" cy="866904"/>
              </a:xfrm>
              <a:prstGeom prst="rect">
                <a:avLst/>
              </a:prstGeom>
              <a:blipFill>
                <a:blip r:embed="rId4"/>
                <a:stretch>
                  <a:fillRect l="-844" t="-4225" b="-133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698089" y="3756865"/>
                <a:ext cx="6817262" cy="787588"/>
              </a:xfrm>
              <a:prstGeom prst="rect">
                <a:avLst/>
              </a:prstGeom>
              <a:solidFill>
                <a:schemeClr val="accent2">
                  <a:lumMod val="20000"/>
                  <a:lumOff val="80000"/>
                </a:schemeClr>
              </a:solidFill>
            </p:spPr>
            <p:txBody>
              <a:bodyPr wrap="square">
                <a:spAutoFit/>
              </a:bodyPr>
              <a:lstStyle/>
              <a:p>
                <a:r>
                  <a:rPr lang="zh-CN" altLang="en-US" sz="2100" dirty="0"/>
                  <a:t>基于</a:t>
                </a:r>
                <a14:m>
                  <m:oMath xmlns:m="http://schemas.openxmlformats.org/officeDocument/2006/math">
                    <m:sSup>
                      <m:sSupPr>
                        <m:ctrlPr>
                          <a:rPr lang="en-US" altLang="zh-CN" sz="2100" i="1" dirty="0">
                            <a:latin typeface="Cambria Math" panose="02040503050406030204" pitchFamily="18" charset="0"/>
                          </a:rPr>
                        </m:ctrlPr>
                      </m:sSupPr>
                      <m:e>
                        <m:r>
                          <a:rPr lang="en-US" altLang="zh-CN" sz="2100" b="1" dirty="0">
                            <a:latin typeface="Cambria Math" panose="02040503050406030204" pitchFamily="18" charset="0"/>
                          </a:rPr>
                          <m:t>𝚯</m:t>
                        </m:r>
                      </m:e>
                      <m:sup>
                        <m:r>
                          <a:rPr lang="en-US" altLang="zh-CN" sz="2100" i="1" dirty="0">
                            <a:latin typeface="Cambria Math" panose="02040503050406030204" pitchFamily="18" charset="0"/>
                          </a:rPr>
                          <m:t>𝑡</m:t>
                        </m:r>
                      </m:sup>
                    </m:sSup>
                  </m:oMath>
                </a14:m>
                <a:r>
                  <a:rPr lang="zh-CN" altLang="en-US" sz="2100" dirty="0"/>
                  <a:t>推断隐变量</a:t>
                </a:r>
                <a14:m>
                  <m:oMath xmlns:m="http://schemas.openxmlformats.org/officeDocument/2006/math">
                    <m:r>
                      <a:rPr lang="en-US" altLang="zh-CN" sz="2100" b="1" i="1" dirty="0">
                        <a:latin typeface="Cambria Math" panose="02040503050406030204" pitchFamily="18" charset="0"/>
                      </a:rPr>
                      <m:t>𝒁</m:t>
                    </m:r>
                  </m:oMath>
                </a14:m>
                <a:r>
                  <a:rPr lang="zh-CN" altLang="en-US" sz="2100" dirty="0"/>
                  <a:t>的分布</a:t>
                </a:r>
                <a14:m>
                  <m:oMath xmlns:m="http://schemas.openxmlformats.org/officeDocument/2006/math">
                    <m:r>
                      <a:rPr lang="zh-CN" altLang="el-GR" sz="2100" i="1">
                        <a:latin typeface="Cambria Math" panose="02040503050406030204" pitchFamily="18" charset="0"/>
                      </a:rPr>
                      <m:t>𝑃</m:t>
                    </m:r>
                    <m:r>
                      <a:rPr lang="el-GR" altLang="zh-CN" sz="2100" i="1">
                        <a:latin typeface="Cambria Math" panose="02040503050406030204" pitchFamily="18" charset="0"/>
                      </a:rPr>
                      <m:t>(</m:t>
                    </m:r>
                    <m:r>
                      <a:rPr lang="zh-CN" altLang="el-GR" sz="2100" b="1" i="1">
                        <a:latin typeface="Cambria Math" panose="02040503050406030204" pitchFamily="18" charset="0"/>
                      </a:rPr>
                      <m:t>𝒁</m:t>
                    </m:r>
                    <m:r>
                      <a:rPr lang="zh-CN" altLang="el-GR" sz="2100" i="1">
                        <a:latin typeface="Cambria Math" panose="02040503050406030204" pitchFamily="18" charset="0"/>
                      </a:rPr>
                      <m:t>│</m:t>
                    </m:r>
                    <m:r>
                      <a:rPr lang="zh-CN" altLang="el-GR" sz="2100" b="1" i="1">
                        <a:latin typeface="Cambria Math" panose="02040503050406030204" pitchFamily="18" charset="0"/>
                      </a:rPr>
                      <m:t>𝑿</m:t>
                    </m:r>
                    <m:r>
                      <a:rPr lang="el-GR" altLang="zh-CN" sz="2100" i="1">
                        <a:latin typeface="Cambria Math" panose="02040503050406030204" pitchFamily="18" charset="0"/>
                      </a:rPr>
                      <m:t>,</m:t>
                    </m:r>
                    <m:sSup>
                      <m:sSupPr>
                        <m:ctrlPr>
                          <a:rPr lang="el-GR" altLang="zh-CN" sz="2100" i="1">
                            <a:latin typeface="Cambria Math" panose="02040503050406030204" pitchFamily="18" charset="0"/>
                          </a:rPr>
                        </m:ctrlPr>
                      </m:sSupPr>
                      <m:e>
                        <m:r>
                          <a:rPr lang="el-GR" altLang="zh-CN" sz="2100" b="1" i="1">
                            <a:latin typeface="Cambria Math" panose="02040503050406030204" pitchFamily="18" charset="0"/>
                          </a:rPr>
                          <m:t>𝜣</m:t>
                        </m:r>
                      </m:e>
                      <m:sup>
                        <m:r>
                          <a:rPr lang="zh-CN" altLang="el-GR" sz="2100" i="1">
                            <a:latin typeface="Cambria Math" panose="02040503050406030204" pitchFamily="18" charset="0"/>
                          </a:rPr>
                          <m:t>𝑡</m:t>
                        </m:r>
                      </m:sup>
                    </m:sSup>
                    <m:r>
                      <a:rPr lang="zh-CN" altLang="el-GR" sz="2100" i="1">
                        <a:latin typeface="Cambria Math" panose="02040503050406030204" pitchFamily="18" charset="0"/>
                      </a:rPr>
                      <m:t> </m:t>
                    </m:r>
                    <m:r>
                      <a:rPr lang="el-GR" altLang="zh-CN" sz="2100" i="1">
                        <a:latin typeface="Cambria Math" panose="02040503050406030204" pitchFamily="18" charset="0"/>
                      </a:rPr>
                      <m:t>) </m:t>
                    </m:r>
                  </m:oMath>
                </a14:m>
                <a:r>
                  <a:rPr lang="zh-CN" altLang="en-US" sz="2100" dirty="0"/>
                  <a:t>，</a:t>
                </a:r>
                <a:r>
                  <a:rPr lang="zh-CN" altLang="en-US" sz="2000" dirty="0">
                    <a:latin typeface="+mn-ea"/>
                    <a:cs typeface="宋体"/>
                  </a:rPr>
                  <a:t>并计算对数似然</a:t>
                </a:r>
                <a14:m>
                  <m:oMath xmlns:m="http://schemas.openxmlformats.org/officeDocument/2006/math">
                    <m:r>
                      <a:rPr lang="en-US" altLang="zh-CN" sz="2000" i="1">
                        <a:latin typeface="Cambria Math" panose="02040503050406030204" pitchFamily="18" charset="0"/>
                      </a:rPr>
                      <m:t>𝐿𝐿</m:t>
                    </m:r>
                    <m:d>
                      <m:dPr>
                        <m:ctrlPr>
                          <a:rPr lang="en-US" altLang="zh-CN" sz="2000" i="1">
                            <a:latin typeface="Cambria Math" panose="02040503050406030204" pitchFamily="18" charset="0"/>
                          </a:rPr>
                        </m:ctrlPr>
                      </m:dPr>
                      <m:e>
                        <m:r>
                          <a:rPr lang="en-US" altLang="zh-CN" sz="2000" b="1">
                            <a:latin typeface="Cambria Math" panose="02040503050406030204" pitchFamily="18" charset="0"/>
                          </a:rPr>
                          <m:t>𝚯</m:t>
                        </m:r>
                        <m:r>
                          <a:rPr lang="en-US" altLang="zh-CN" sz="2000" i="1">
                            <a:latin typeface="Cambria Math" panose="02040503050406030204" pitchFamily="18" charset="0"/>
                          </a:rPr>
                          <m:t>|</m:t>
                        </m:r>
                        <m:r>
                          <a:rPr lang="en-US" altLang="zh-CN" sz="2000" b="1" i="1">
                            <a:latin typeface="Cambria Math" panose="02040503050406030204" pitchFamily="18" charset="0"/>
                          </a:rPr>
                          <m:t>𝑿</m:t>
                        </m:r>
                        <m:r>
                          <a:rPr lang="en-US" altLang="zh-CN" sz="2000" i="1">
                            <a:latin typeface="Cambria Math" panose="02040503050406030204" pitchFamily="18" charset="0"/>
                          </a:rPr>
                          <m:t>,</m:t>
                        </m:r>
                        <m:r>
                          <a:rPr lang="en-US" altLang="zh-CN" sz="2000" b="1" i="1">
                            <a:latin typeface="Cambria Math" panose="02040503050406030204" pitchFamily="18" charset="0"/>
                          </a:rPr>
                          <m:t>𝒁</m:t>
                        </m:r>
                      </m:e>
                    </m:d>
                  </m:oMath>
                </a14:m>
                <a:r>
                  <a:rPr lang="zh-CN" altLang="en-US" sz="2000" dirty="0">
                    <a:latin typeface="+mn-ea"/>
                    <a:cs typeface="宋体"/>
                  </a:rPr>
                  <a:t>关于</a:t>
                </a:r>
                <a14:m>
                  <m:oMath xmlns:m="http://schemas.openxmlformats.org/officeDocument/2006/math">
                    <m:r>
                      <a:rPr lang="en-US" altLang="zh-CN" sz="2000" b="1" i="1" dirty="0">
                        <a:latin typeface="Cambria Math" panose="02040503050406030204" pitchFamily="18" charset="0"/>
                        <a:cs typeface="宋体"/>
                      </a:rPr>
                      <m:t>𝒁</m:t>
                    </m:r>
                  </m:oMath>
                </a14:m>
                <a:r>
                  <a:rPr lang="zh-CN" altLang="en-US" sz="2000" dirty="0">
                    <a:latin typeface="+mn-ea"/>
                    <a:cs typeface="Times"/>
                  </a:rPr>
                  <a:t>的期</a:t>
                </a:r>
                <a:r>
                  <a:rPr lang="zh-CN" altLang="en-US" sz="2000" dirty="0">
                    <a:latin typeface="+mn-ea"/>
                    <a:cs typeface="宋体"/>
                  </a:rPr>
                  <a:t>望</a:t>
                </a:r>
                <a:r>
                  <a:rPr lang="en-US" altLang="zh-CN" sz="2100" dirty="0"/>
                  <a:t>;</a:t>
                </a:r>
              </a:p>
            </p:txBody>
          </p:sp>
        </mc:Choice>
        <mc:Fallback xmlns="">
          <p:sp>
            <p:nvSpPr>
              <p:cNvPr id="10" name="矩形 9"/>
              <p:cNvSpPr>
                <a:spLocks noRot="1" noChangeAspect="1" noMove="1" noResize="1" noEditPoints="1" noAdjustHandles="1" noChangeArrowheads="1" noChangeShapeType="1" noTextEdit="1"/>
              </p:cNvSpPr>
              <p:nvPr/>
            </p:nvSpPr>
            <p:spPr>
              <a:xfrm>
                <a:off x="1698089" y="3756865"/>
                <a:ext cx="6817262" cy="787588"/>
              </a:xfrm>
              <a:prstGeom prst="rect">
                <a:avLst/>
              </a:prstGeom>
              <a:blipFill>
                <a:blip r:embed="rId5"/>
                <a:stretch>
                  <a:fillRect l="-1073" t="-775" r="-894" b="-15504"/>
                </a:stretch>
              </a:blipFill>
            </p:spPr>
            <p:txBody>
              <a:bodyPr/>
              <a:lstStyle/>
              <a:p>
                <a:r>
                  <a:rPr lang="zh-CN" altLang="en-US">
                    <a:noFill/>
                  </a:rPr>
                  <a:t> </a:t>
                </a:r>
              </a:p>
            </p:txBody>
          </p:sp>
        </mc:Fallback>
      </mc:AlternateContent>
      <p:sp>
        <p:nvSpPr>
          <p:cNvPr id="11" name="矩形 10"/>
          <p:cNvSpPr/>
          <p:nvPr/>
        </p:nvSpPr>
        <p:spPr>
          <a:xfrm>
            <a:off x="1698088" y="5421540"/>
            <a:ext cx="4568045" cy="430887"/>
          </a:xfrm>
          <a:prstGeom prst="rect">
            <a:avLst/>
          </a:prstGeom>
          <a:solidFill>
            <a:schemeClr val="accent5">
              <a:lumMod val="20000"/>
              <a:lumOff val="80000"/>
            </a:schemeClr>
          </a:solidFill>
        </p:spPr>
        <p:txBody>
          <a:bodyPr wrap="square">
            <a:spAutoFit/>
          </a:bodyPr>
          <a:lstStyle/>
          <a:p>
            <a:r>
              <a:rPr lang="zh-CN" altLang="en-US" sz="2000" dirty="0">
                <a:latin typeface="+mn-ea"/>
                <a:cs typeface="宋体"/>
              </a:rPr>
              <a:t>寻找参数最大化期望似然</a:t>
            </a:r>
            <a:r>
              <a:rPr lang="en-US" altLang="zh-CN" sz="2100" dirty="0"/>
              <a:t>;</a:t>
            </a:r>
          </a:p>
        </p:txBody>
      </p:sp>
      <p:sp>
        <p:nvSpPr>
          <p:cNvPr id="12" name="椭圆 11"/>
          <p:cNvSpPr/>
          <p:nvPr/>
        </p:nvSpPr>
        <p:spPr>
          <a:xfrm>
            <a:off x="1176372" y="3941501"/>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E</a:t>
            </a:r>
            <a:endParaRPr lang="zh-CN" altLang="en-US" dirty="0"/>
          </a:p>
        </p:txBody>
      </p:sp>
      <p:sp>
        <p:nvSpPr>
          <p:cNvPr id="13" name="椭圆 12"/>
          <p:cNvSpPr/>
          <p:nvPr/>
        </p:nvSpPr>
        <p:spPr>
          <a:xfrm>
            <a:off x="1176372" y="5430872"/>
            <a:ext cx="360000" cy="36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M</a:t>
            </a:r>
            <a:endParaRPr lang="zh-CN" altLang="en-US" dirty="0"/>
          </a:p>
        </p:txBody>
      </p:sp>
      <p:sp>
        <p:nvSpPr>
          <p:cNvPr id="14" name="上弧形箭头 13"/>
          <p:cNvSpPr/>
          <p:nvPr/>
        </p:nvSpPr>
        <p:spPr>
          <a:xfrm rot="16200000">
            <a:off x="-98539" y="4613007"/>
            <a:ext cx="1708756" cy="45953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5" name="文本框 14"/>
              <p:cNvSpPr txBox="1"/>
              <p:nvPr/>
            </p:nvSpPr>
            <p:spPr>
              <a:xfrm>
                <a:off x="1552408" y="4740241"/>
                <a:ext cx="6211200" cy="4941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ℒ</m:t>
                      </m:r>
                      <m:d>
                        <m:dPr>
                          <m:ctrlPr>
                            <a:rPr lang="en-US" altLang="zh-CN" sz="2100" i="1">
                              <a:latin typeface="Cambria Math" panose="02040503050406030204" pitchFamily="18" charset="0"/>
                            </a:rPr>
                          </m:ctrlPr>
                        </m:dPr>
                        <m:e>
                          <m:r>
                            <a:rPr lang="en-US" altLang="zh-CN" sz="2100" i="1">
                              <a:latin typeface="Cambria Math" panose="02040503050406030204" pitchFamily="18" charset="0"/>
                              <a:cs typeface="Times"/>
                            </a:rPr>
                            <m:t>𝑃</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𝒁</m:t>
                              </m:r>
                            </m:e>
                            <m:e>
                              <m:r>
                                <a:rPr lang="en-US" altLang="zh-CN" sz="2100" b="1" i="1">
                                  <a:latin typeface="Cambria Math" panose="02040503050406030204" pitchFamily="18" charset="0"/>
                                  <a:cs typeface="Times"/>
                                </a:rPr>
                                <m:t>𝑿</m:t>
                              </m:r>
                              <m:r>
                                <a:rPr lang="en-US" altLang="zh-CN" sz="2100" b="1" i="1">
                                  <a:latin typeface="Cambria Math" panose="02040503050406030204" pitchFamily="18" charset="0"/>
                                  <a:cs typeface="Times"/>
                                </a:rPr>
                                <m:t>,</m:t>
                              </m:r>
                              <m:r>
                                <a:rPr lang="en-US" altLang="zh-CN" sz="2100" b="1" i="1">
                                  <a:latin typeface="Cambria Math" panose="02040503050406030204" pitchFamily="18" charset="0"/>
                                  <a:cs typeface="Times"/>
                                </a:rPr>
                                <m:t>𝚯</m:t>
                              </m:r>
                            </m:e>
                          </m:d>
                          <m:r>
                            <a:rPr lang="en-US" altLang="zh-CN" sz="2100" i="1">
                              <a:latin typeface="Cambria Math" panose="02040503050406030204" pitchFamily="18" charset="0"/>
                            </a:rPr>
                            <m:t>,</m:t>
                          </m:r>
                          <m:r>
                            <a:rPr lang="en-US" altLang="zh-CN" sz="2100" b="1">
                              <a:latin typeface="Cambria Math" panose="02040503050406030204" pitchFamily="18" charset="0"/>
                            </a:rPr>
                            <m:t>𝚯</m:t>
                          </m:r>
                        </m:e>
                      </m:d>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𝔼</m:t>
                          </m:r>
                        </m:e>
                        <m:sub>
                          <m:r>
                            <a:rPr lang="en-US" altLang="zh-CN" sz="2100" b="1" i="1" smtClean="0">
                              <a:latin typeface="Cambria Math" panose="02040503050406030204" pitchFamily="18" charset="0"/>
                            </a:rPr>
                            <m:t>𝒁</m:t>
                          </m:r>
                          <m:r>
                            <a:rPr lang="en-US" altLang="zh-CN" sz="2100" b="0" i="1" smtClean="0">
                              <a:latin typeface="Cambria Math" panose="02040503050406030204" pitchFamily="18" charset="0"/>
                            </a:rPr>
                            <m:t>~</m:t>
                          </m:r>
                          <m:r>
                            <a:rPr lang="zh-CN" altLang="el-GR" sz="2100" i="1">
                              <a:latin typeface="Cambria Math" panose="02040503050406030204" pitchFamily="18" charset="0"/>
                            </a:rPr>
                            <m:t>𝑃</m:t>
                          </m:r>
                          <m:r>
                            <a:rPr lang="el-GR" altLang="zh-CN" sz="2100" i="1">
                              <a:latin typeface="Cambria Math" panose="02040503050406030204" pitchFamily="18" charset="0"/>
                            </a:rPr>
                            <m:t>(</m:t>
                          </m:r>
                          <m:r>
                            <a:rPr lang="zh-CN" altLang="el-GR" sz="2100" b="1" i="1">
                              <a:latin typeface="Cambria Math" panose="02040503050406030204" pitchFamily="18" charset="0"/>
                            </a:rPr>
                            <m:t>𝒁</m:t>
                          </m:r>
                          <m:r>
                            <a:rPr lang="zh-CN" altLang="el-GR" sz="2100" i="1">
                              <a:latin typeface="Cambria Math" panose="02040503050406030204" pitchFamily="18" charset="0"/>
                            </a:rPr>
                            <m:t>│</m:t>
                          </m:r>
                          <m:r>
                            <a:rPr lang="zh-CN" altLang="el-GR" sz="2100" b="1" i="1">
                              <a:latin typeface="Cambria Math" panose="02040503050406030204" pitchFamily="18" charset="0"/>
                            </a:rPr>
                            <m:t>𝑿</m:t>
                          </m:r>
                          <m:r>
                            <a:rPr lang="el-GR" altLang="zh-CN" sz="2100" i="1">
                              <a:latin typeface="Cambria Math" panose="02040503050406030204" pitchFamily="18" charset="0"/>
                            </a:rPr>
                            <m:t>,</m:t>
                          </m:r>
                          <m:sSup>
                            <m:sSupPr>
                              <m:ctrlPr>
                                <a:rPr lang="el-GR" altLang="zh-CN" sz="2100" i="1">
                                  <a:latin typeface="Cambria Math" panose="02040503050406030204" pitchFamily="18" charset="0"/>
                                </a:rPr>
                              </m:ctrlPr>
                            </m:sSupPr>
                            <m:e>
                              <m:r>
                                <a:rPr lang="el-GR" altLang="zh-CN" sz="2100" b="1" i="1">
                                  <a:latin typeface="Cambria Math" panose="02040503050406030204" pitchFamily="18" charset="0"/>
                                </a:rPr>
                                <m:t>𝜣</m:t>
                              </m:r>
                            </m:e>
                            <m:sup>
                              <m:r>
                                <a:rPr lang="zh-CN" altLang="el-GR" sz="2100" i="1">
                                  <a:latin typeface="Cambria Math" panose="02040503050406030204" pitchFamily="18" charset="0"/>
                                </a:rPr>
                                <m:t>𝑡</m:t>
                              </m:r>
                            </m:sup>
                          </m:sSup>
                          <m:r>
                            <a:rPr lang="zh-CN" altLang="el-GR" sz="2100" i="1">
                              <a:latin typeface="Cambria Math" panose="02040503050406030204" pitchFamily="18" charset="0"/>
                            </a:rPr>
                            <m:t> </m:t>
                          </m:r>
                          <m:r>
                            <a:rPr lang="el-GR" altLang="zh-CN" sz="2100" i="1">
                              <a:latin typeface="Cambria Math" panose="02040503050406030204" pitchFamily="18" charset="0"/>
                            </a:rPr>
                            <m:t>)</m:t>
                          </m:r>
                        </m:sub>
                      </m:sSub>
                      <m:r>
                        <a:rPr lang="en-US" altLang="zh-CN" sz="2100" b="0" i="1" smtClean="0">
                          <a:latin typeface="Cambria Math" panose="02040503050406030204" pitchFamily="18" charset="0"/>
                        </a:rPr>
                        <m:t>𝐿𝐿</m:t>
                      </m:r>
                      <m:d>
                        <m:dPr>
                          <m:ctrlPr>
                            <a:rPr lang="en-US" altLang="zh-CN" sz="2100" b="0" i="1" smtClean="0">
                              <a:latin typeface="Cambria Math" panose="02040503050406030204" pitchFamily="18" charset="0"/>
                            </a:rPr>
                          </m:ctrlPr>
                        </m:dPr>
                        <m:e>
                          <m:r>
                            <a:rPr lang="en-US" altLang="zh-CN" sz="2100" b="1" i="0" smtClean="0">
                              <a:latin typeface="Cambria Math" panose="02040503050406030204" pitchFamily="18" charset="0"/>
                            </a:rPr>
                            <m:t>𝚯</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𝑿</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𝒁</m:t>
                          </m:r>
                        </m:e>
                      </m:d>
                    </m:oMath>
                  </m:oMathPara>
                </a14:m>
                <a:endParaRPr lang="zh-CN" altLang="en-US" sz="21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552408" y="4740241"/>
                <a:ext cx="6211200" cy="494174"/>
              </a:xfrm>
              <a:prstGeom prst="rect">
                <a:avLst/>
              </a:prstGeom>
              <a:blipFill>
                <a:blip r:embed="rId6"/>
                <a:stretch>
                  <a:fillRect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023178" y="6035181"/>
                <a:ext cx="3097643" cy="5206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100" b="0" i="1" smtClean="0">
                              <a:latin typeface="Cambria Math" panose="02040503050406030204" pitchFamily="18" charset="0"/>
                            </a:rPr>
                          </m:ctrlPr>
                        </m:sSupPr>
                        <m:e>
                          <m:r>
                            <a:rPr lang="en-US" altLang="zh-CN" sz="2100" b="1" i="0" smtClean="0">
                              <a:latin typeface="Cambria Math" panose="02040503050406030204" pitchFamily="18" charset="0"/>
                            </a:rPr>
                            <m:t>𝚯</m:t>
                          </m:r>
                        </m:e>
                        <m:sup>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r>
                            <m:rPr>
                              <m:sty m:val="p"/>
                            </m:rPr>
                            <a:rPr lang="en-US" altLang="zh-CN" sz="2100" b="0" i="0" smtClean="0">
                              <a:latin typeface="Cambria Math" panose="02040503050406030204" pitchFamily="18" charset="0"/>
                            </a:rPr>
                            <m:t>arg</m:t>
                          </m:r>
                        </m:fName>
                        <m:e>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0" smtClean="0">
                                      <a:latin typeface="Cambria Math" panose="02040503050406030204" pitchFamily="18" charset="0"/>
                                    </a:rPr>
                                    <m:t>𝚯</m:t>
                                  </m:r>
                                </m:lim>
                              </m:limLow>
                            </m:fName>
                            <m:e>
                              <m:r>
                                <a:rPr lang="en-US" altLang="zh-CN" sz="2100" i="1">
                                  <a:latin typeface="Cambria Math" panose="02040503050406030204" pitchFamily="18" charset="0"/>
                                </a:rPr>
                                <m:t>𝑄</m:t>
                              </m:r>
                              <m:d>
                                <m:dPr>
                                  <m:ctrlPr>
                                    <a:rPr lang="en-US" altLang="zh-CN" sz="2100" i="1">
                                      <a:latin typeface="Cambria Math" panose="02040503050406030204" pitchFamily="18" charset="0"/>
                                    </a:rPr>
                                  </m:ctrlPr>
                                </m:dPr>
                                <m:e>
                                  <m:r>
                                    <a:rPr lang="en-US" altLang="zh-CN" sz="2100" b="1">
                                      <a:latin typeface="Cambria Math" panose="02040503050406030204" pitchFamily="18" charset="0"/>
                                    </a:rPr>
                                    <m:t>𝚯</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a:latin typeface="Cambria Math" panose="02040503050406030204" pitchFamily="18" charset="0"/>
                                        </a:rPr>
                                        <m:t>𝚯</m:t>
                                      </m:r>
                                    </m:e>
                                    <m:sup>
                                      <m:r>
                                        <a:rPr lang="en-US" altLang="zh-CN" sz="2100" i="1">
                                          <a:latin typeface="Cambria Math" panose="02040503050406030204" pitchFamily="18" charset="0"/>
                                        </a:rPr>
                                        <m:t>𝑡</m:t>
                                      </m:r>
                                    </m:sup>
                                  </m:sSup>
                                </m:e>
                              </m:d>
                            </m:e>
                          </m:func>
                        </m:e>
                      </m:func>
                    </m:oMath>
                  </m:oMathPara>
                </a14:m>
                <a:endParaRPr lang="zh-CN" altLang="en-US" sz="2100" dirty="0"/>
              </a:p>
            </p:txBody>
          </p:sp>
        </mc:Choice>
        <mc:Fallback xmlns="">
          <p:sp>
            <p:nvSpPr>
              <p:cNvPr id="16" name="矩形 15"/>
              <p:cNvSpPr>
                <a:spLocks noRot="1" noChangeAspect="1" noMove="1" noResize="1" noEditPoints="1" noAdjustHandles="1" noChangeArrowheads="1" noChangeShapeType="1" noTextEdit="1"/>
              </p:cNvSpPr>
              <p:nvPr/>
            </p:nvSpPr>
            <p:spPr>
              <a:xfrm>
                <a:off x="3023178" y="6035181"/>
                <a:ext cx="3097643" cy="520655"/>
              </a:xfrm>
              <a:prstGeom prst="rect">
                <a:avLst/>
              </a:prstGeom>
              <a:blipFill>
                <a:blip r:embed="rId7"/>
                <a:stretch>
                  <a:fillRect b="-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567904" y="2947235"/>
                <a:ext cx="14494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a:rPr>
                        <m:t>=</m:t>
                      </m:r>
                      <m:func>
                        <m:funcPr>
                          <m:ctrlPr>
                            <a:rPr lang="en-US" altLang="zh-CN" i="1">
                              <a:latin typeface="Cambria Math" panose="02040503050406030204" pitchFamily="18" charset="0"/>
                              <a:cs typeface="Times"/>
                            </a:rPr>
                          </m:ctrlPr>
                        </m:funcPr>
                        <m:fName>
                          <m:r>
                            <m:rPr>
                              <m:sty m:val="p"/>
                            </m:rPr>
                            <a:rPr lang="en-US" altLang="zh-CN">
                              <a:latin typeface="Cambria Math" panose="02040503050406030204" pitchFamily="18" charset="0"/>
                              <a:cs typeface="Times"/>
                            </a:rPr>
                            <m:t>ln</m:t>
                          </m:r>
                        </m:fName>
                        <m:e>
                          <m:r>
                            <a:rPr lang="en-US" altLang="zh-CN" i="1">
                              <a:latin typeface="Cambria Math" panose="02040503050406030204" pitchFamily="18" charset="0"/>
                              <a:cs typeface="Times"/>
                            </a:rPr>
                            <m:t>𝑃</m:t>
                          </m:r>
                          <m:d>
                            <m:dPr>
                              <m:ctrlPr>
                                <a:rPr lang="en-US" altLang="zh-CN" b="1" i="1">
                                  <a:latin typeface="Cambria Math" panose="02040503050406030204" pitchFamily="18" charset="0"/>
                                  <a:cs typeface="Times"/>
                                </a:rPr>
                              </m:ctrlPr>
                            </m:dPr>
                            <m:e>
                              <m:r>
                                <a:rPr lang="en-US" altLang="zh-CN" b="1" i="1">
                                  <a:latin typeface="Cambria Math" panose="02040503050406030204" pitchFamily="18" charset="0"/>
                                  <a:cs typeface="Times"/>
                                </a:rPr>
                                <m:t>𝑿</m:t>
                              </m:r>
                              <m:r>
                                <a:rPr lang="en-US" altLang="zh-CN" b="1" i="1">
                                  <a:latin typeface="Cambria Math" panose="02040503050406030204" pitchFamily="18" charset="0"/>
                                  <a:cs typeface="Times"/>
                                </a:rPr>
                                <m:t>|</m:t>
                              </m:r>
                              <m:r>
                                <a:rPr lang="en-US" altLang="zh-CN" b="1">
                                  <a:latin typeface="Cambria Math" panose="02040503050406030204" pitchFamily="18" charset="0"/>
                                  <a:cs typeface="Times"/>
                                </a:rPr>
                                <m:t>𝚯</m:t>
                              </m:r>
                            </m:e>
                          </m:d>
                        </m:e>
                      </m:func>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7567904" y="2947235"/>
                <a:ext cx="1449499" cy="369332"/>
              </a:xfrm>
              <a:prstGeom prst="rect">
                <a:avLst/>
              </a:prstGeom>
              <a:blipFill>
                <a:blip r:embed="rId8"/>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038690" y="4760818"/>
                <a:ext cx="1518814"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r>
                        <a:rPr lang="en-US" altLang="zh-CN" sz="2100" i="1">
                          <a:latin typeface="Cambria Math" panose="02040503050406030204" pitchFamily="18" charset="0"/>
                        </a:rPr>
                        <m:t>𝑄</m:t>
                      </m:r>
                      <m:d>
                        <m:dPr>
                          <m:ctrlPr>
                            <a:rPr lang="en-US" altLang="zh-CN" sz="2100" i="1">
                              <a:latin typeface="Cambria Math" panose="02040503050406030204" pitchFamily="18" charset="0"/>
                            </a:rPr>
                          </m:ctrlPr>
                        </m:dPr>
                        <m:e>
                          <m:r>
                            <a:rPr lang="en-US" altLang="zh-CN" sz="2100" b="1">
                              <a:latin typeface="Cambria Math" panose="02040503050406030204" pitchFamily="18" charset="0"/>
                            </a:rPr>
                            <m:t>𝚯</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a:latin typeface="Cambria Math" panose="02040503050406030204" pitchFamily="18" charset="0"/>
                                </a:rPr>
                                <m:t>𝚯</m:t>
                              </m:r>
                            </m:e>
                            <m:sup>
                              <m:r>
                                <a:rPr lang="en-US" altLang="zh-CN" sz="2100" i="1">
                                  <a:latin typeface="Cambria Math" panose="02040503050406030204" pitchFamily="18" charset="0"/>
                                </a:rPr>
                                <m:t>𝑡</m:t>
                              </m:r>
                            </m:sup>
                          </m:sSup>
                        </m:e>
                      </m:d>
                    </m:oMath>
                  </m:oMathPara>
                </a14:m>
                <a:endParaRPr lang="zh-CN" altLang="en-US" sz="2100" dirty="0"/>
              </a:p>
            </p:txBody>
          </p:sp>
        </mc:Choice>
        <mc:Fallback xmlns="">
          <p:sp>
            <p:nvSpPr>
              <p:cNvPr id="18" name="矩形 17"/>
              <p:cNvSpPr>
                <a:spLocks noRot="1" noChangeAspect="1" noMove="1" noResize="1" noEditPoints="1" noAdjustHandles="1" noChangeArrowheads="1" noChangeShapeType="1" noTextEdit="1"/>
              </p:cNvSpPr>
              <p:nvPr/>
            </p:nvSpPr>
            <p:spPr>
              <a:xfrm>
                <a:off x="7038690" y="4760818"/>
                <a:ext cx="1518814" cy="415498"/>
              </a:xfrm>
              <a:prstGeom prst="rect">
                <a:avLst/>
              </a:prstGeom>
              <a:blipFill>
                <a:blip r:embed="rId9"/>
                <a:stretch>
                  <a:fillRect b="-16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946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p:bldP spid="16" grpId="0"/>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r>
              <a:rPr lang="zh-CN" altLang="en-US" dirty="0">
                <a:latin typeface="+mj-ea"/>
                <a:cs typeface="黑体"/>
              </a:rPr>
              <a:t>图解</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41</a:t>
            </a:fld>
            <a:endParaRPr lang="zh-CN" altLang="en-US"/>
          </a:p>
        </p:txBody>
      </p:sp>
      <p:pic>
        <p:nvPicPr>
          <p:cNvPr id="7" name="Picture 6"/>
          <p:cNvPicPr>
            <a:picLocks noChangeAspect="1"/>
          </p:cNvPicPr>
          <p:nvPr/>
        </p:nvPicPr>
        <p:blipFill>
          <a:blip r:embed="rId2"/>
          <a:stretch>
            <a:fillRect/>
          </a:stretch>
        </p:blipFill>
        <p:spPr>
          <a:xfrm>
            <a:off x="5009626" y="2769620"/>
            <a:ext cx="3981974" cy="3387649"/>
          </a:xfrm>
          <a:prstGeom prst="rect">
            <a:avLst/>
          </a:prstGeom>
        </p:spPr>
      </p:pic>
      <p:pic>
        <p:nvPicPr>
          <p:cNvPr id="8" name="Picture 7"/>
          <p:cNvPicPr>
            <a:picLocks noChangeAspect="1"/>
          </p:cNvPicPr>
          <p:nvPr/>
        </p:nvPicPr>
        <p:blipFill>
          <a:blip r:embed="rId3"/>
          <a:stretch>
            <a:fillRect/>
          </a:stretch>
        </p:blipFill>
        <p:spPr>
          <a:xfrm>
            <a:off x="101214" y="2451101"/>
            <a:ext cx="4628301" cy="2674459"/>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755839" y="1485658"/>
                <a:ext cx="7236369" cy="571695"/>
              </a:xfrm>
              <a:prstGeom prst="rect">
                <a:avLst/>
              </a:prstGeom>
              <a:solidFill>
                <a:schemeClr val="accent6">
                  <a:lumMod val="20000"/>
                  <a:lumOff val="80000"/>
                </a:schemeClr>
              </a:solidFill>
              <a:ln w="28575">
                <a:solidFill>
                  <a:schemeClr val="accent6"/>
                </a:solidFill>
              </a:ln>
            </p:spPr>
            <p:txBody>
              <a:bodyPr wrap="square" rtlCol="0" anchor="ctr">
                <a:spAutoFit/>
              </a:bodyPr>
              <a:lstStyle/>
              <a:p>
                <a:pPr/>
                <a14:m>
                  <m:oMathPara xmlns:m="http://schemas.openxmlformats.org/officeDocument/2006/math">
                    <m:oMathParaPr>
                      <m:jc m:val="centerGroup"/>
                    </m:oMathParaPr>
                    <m:oMath xmlns:m="http://schemas.openxmlformats.org/officeDocument/2006/math">
                      <m:func>
                        <m:funcPr>
                          <m:ctrlPr>
                            <a:rPr lang="en-US" altLang="zh-CN" sz="2100" i="1" smtClean="0">
                              <a:latin typeface="Cambria Math" panose="02040503050406030204" pitchFamily="18" charset="0"/>
                              <a:cs typeface="Times"/>
                            </a:rPr>
                          </m:ctrlPr>
                        </m:funcPr>
                        <m:fName>
                          <m:limLow>
                            <m:limLowPr>
                              <m:ctrlPr>
                                <a:rPr lang="en-US" altLang="zh-CN" sz="2100" i="1">
                                  <a:latin typeface="Cambria Math" panose="02040503050406030204" pitchFamily="18" charset="0"/>
                                  <a:cs typeface="Times"/>
                                </a:rPr>
                              </m:ctrlPr>
                            </m:limLowPr>
                            <m:e>
                              <m:r>
                                <m:rPr>
                                  <m:sty m:val="p"/>
                                </m:rPr>
                                <a:rPr lang="en-US" altLang="zh-CN" sz="2100">
                                  <a:latin typeface="Cambria Math" panose="02040503050406030204" pitchFamily="18" charset="0"/>
                                  <a:cs typeface="Times"/>
                                </a:rPr>
                                <m:t>max</m:t>
                              </m:r>
                            </m:e>
                            <m:lim>
                              <m:r>
                                <a:rPr lang="en-US" altLang="zh-CN" sz="2100" b="1" i="1">
                                  <a:latin typeface="Cambria Math" panose="02040503050406030204" pitchFamily="18" charset="0"/>
                                  <a:cs typeface="Times"/>
                                </a:rPr>
                                <m:t>𝚯</m:t>
                              </m:r>
                            </m:lim>
                          </m:limLow>
                        </m:fName>
                        <m:e>
                          <m:func>
                            <m:funcPr>
                              <m:ctrlPr>
                                <a:rPr lang="en-US" altLang="zh-CN" sz="2100" i="1">
                                  <a:latin typeface="Cambria Math" panose="02040503050406030204" pitchFamily="18" charset="0"/>
                                  <a:cs typeface="Times"/>
                                </a:rPr>
                              </m:ctrlPr>
                            </m:funcPr>
                            <m:fName>
                              <m:r>
                                <m:rPr>
                                  <m:sty m:val="p"/>
                                </m:rPr>
                                <a:rPr lang="en-US" altLang="zh-CN" sz="2100">
                                  <a:latin typeface="Cambria Math" panose="02040503050406030204" pitchFamily="18" charset="0"/>
                                  <a:cs typeface="Times"/>
                                </a:rPr>
                                <m:t>ln</m:t>
                              </m:r>
                            </m:fName>
                            <m:e>
                              <m:r>
                                <a:rPr lang="en-US" altLang="zh-CN" sz="2100" i="1">
                                  <a:latin typeface="Cambria Math" panose="02040503050406030204" pitchFamily="18" charset="0"/>
                                  <a:cs typeface="Times"/>
                                </a:rPr>
                                <m:t>𝑃</m:t>
                              </m:r>
                              <m:d>
                                <m:dPr>
                                  <m:ctrlPr>
                                    <a:rPr lang="en-US" altLang="zh-CN" sz="2100" b="1" i="1">
                                      <a:latin typeface="Cambria Math" panose="02040503050406030204" pitchFamily="18" charset="0"/>
                                      <a:cs typeface="Times"/>
                                    </a:rPr>
                                  </m:ctrlPr>
                                </m:dPr>
                                <m:e>
                                  <m:r>
                                    <a:rPr lang="en-US" altLang="zh-CN" sz="2100" b="1" i="1">
                                      <a:latin typeface="Cambria Math" panose="02040503050406030204" pitchFamily="18" charset="0"/>
                                      <a:cs typeface="Times"/>
                                    </a:rPr>
                                    <m:t>𝑿</m:t>
                                  </m:r>
                                  <m:r>
                                    <a:rPr lang="en-US" altLang="zh-CN" sz="2100" b="1" i="1">
                                      <a:latin typeface="Cambria Math" panose="02040503050406030204" pitchFamily="18" charset="0"/>
                                      <a:cs typeface="Times"/>
                                    </a:rPr>
                                    <m:t>|</m:t>
                                  </m:r>
                                  <m:r>
                                    <a:rPr lang="en-US" altLang="zh-CN" sz="2100" b="1">
                                      <a:latin typeface="Cambria Math" panose="02040503050406030204" pitchFamily="18" charset="0"/>
                                      <a:cs typeface="Times"/>
                                    </a:rPr>
                                    <m:t>𝚯</m:t>
                                  </m:r>
                                </m:e>
                              </m:d>
                            </m:e>
                          </m:func>
                        </m:e>
                      </m:func>
                      <m:r>
                        <a:rPr lang="en-US" altLang="zh-CN" sz="2100" b="1" i="1">
                          <a:latin typeface="Cambria Math" panose="02040503050406030204" pitchFamily="18" charset="0"/>
                          <a:cs typeface="Times"/>
                        </a:rPr>
                        <m:t>=</m:t>
                      </m:r>
                      <m:func>
                        <m:funcPr>
                          <m:ctrlPr>
                            <a:rPr lang="en-US" altLang="zh-CN" sz="2100" b="0" i="1" smtClean="0">
                              <a:latin typeface="Cambria Math" panose="02040503050406030204" pitchFamily="18" charset="0"/>
                              <a:cs typeface="Times"/>
                            </a:rPr>
                          </m:ctrlPr>
                        </m:funcPr>
                        <m:fName>
                          <m:limLow>
                            <m:limLowPr>
                              <m:ctrlPr>
                                <a:rPr lang="en-US" altLang="zh-CN" sz="2100" b="0" i="1" smtClean="0">
                                  <a:latin typeface="Cambria Math" panose="02040503050406030204" pitchFamily="18" charset="0"/>
                                  <a:cs typeface="Times"/>
                                </a:rPr>
                              </m:ctrlPr>
                            </m:limLowPr>
                            <m:e>
                              <m:r>
                                <m:rPr>
                                  <m:sty m:val="p"/>
                                </m:rPr>
                                <a:rPr lang="en-US" altLang="zh-CN" sz="2100" b="0" i="0" smtClean="0">
                                  <a:latin typeface="Cambria Math" panose="02040503050406030204" pitchFamily="18" charset="0"/>
                                  <a:cs typeface="Times"/>
                                </a:rPr>
                                <m:t>max</m:t>
                              </m:r>
                            </m:e>
                            <m:lim>
                              <m:r>
                                <a:rPr lang="en-US" altLang="zh-CN" sz="2100" b="0" i="1" smtClean="0">
                                  <a:latin typeface="Cambria Math" panose="02040503050406030204" pitchFamily="18" charset="0"/>
                                  <a:cs typeface="Times"/>
                                </a:rPr>
                                <m:t>𝑄</m:t>
                              </m:r>
                              <m:r>
                                <a:rPr lang="en-US" altLang="zh-CN" sz="2100" b="0" i="1" smtClean="0">
                                  <a:latin typeface="Cambria Math" panose="02040503050406030204" pitchFamily="18" charset="0"/>
                                  <a:cs typeface="Times"/>
                                </a:rPr>
                                <m:t>,</m:t>
                              </m:r>
                              <m:r>
                                <a:rPr lang="en-US" altLang="zh-CN" sz="2100" b="1" i="0" smtClean="0">
                                  <a:latin typeface="Cambria Math" panose="02040503050406030204" pitchFamily="18" charset="0"/>
                                  <a:cs typeface="Times"/>
                                </a:rPr>
                                <m:t>𝚯</m:t>
                              </m:r>
                            </m:lim>
                          </m:limLow>
                        </m:fName>
                        <m:e>
                          <m:d>
                            <m:dPr>
                              <m:ctrlPr>
                                <a:rPr lang="en-US" altLang="zh-CN" sz="2100" b="0" i="1" smtClean="0">
                                  <a:latin typeface="Cambria Math" panose="02040503050406030204" pitchFamily="18" charset="0"/>
                                  <a:cs typeface="Times"/>
                                </a:rPr>
                              </m:ctrlPr>
                            </m:dPr>
                            <m:e>
                              <m:r>
                                <a:rPr lang="en-US" altLang="zh-CN" sz="2100" i="1">
                                  <a:latin typeface="Cambria Math" panose="02040503050406030204" pitchFamily="18" charset="0"/>
                                </a:rPr>
                                <m:t>ℒ</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𝑄</m:t>
                                  </m:r>
                                  <m:r>
                                    <a:rPr lang="en-US" altLang="zh-CN" sz="2100" i="1">
                                      <a:latin typeface="Cambria Math" panose="02040503050406030204" pitchFamily="18" charset="0"/>
                                    </a:rPr>
                                    <m:t>,</m:t>
                                  </m:r>
                                  <m:r>
                                    <a:rPr lang="en-US" altLang="zh-CN" sz="2100" b="1">
                                      <a:latin typeface="Cambria Math" panose="02040503050406030204" pitchFamily="18" charset="0"/>
                                    </a:rPr>
                                    <m:t>𝚯</m:t>
                                  </m:r>
                                </m:e>
                              </m:d>
                              <m:r>
                                <a:rPr lang="en-US" altLang="zh-CN" sz="2100" i="1">
                                  <a:latin typeface="Cambria Math" panose="02040503050406030204" pitchFamily="18" charset="0"/>
                                </a:rPr>
                                <m:t>+</m:t>
                              </m:r>
                              <m:r>
                                <a:rPr lang="en-US" altLang="zh-CN" sz="2100" i="1">
                                  <a:latin typeface="Cambria Math" panose="02040503050406030204" pitchFamily="18" charset="0"/>
                                  <a:cs typeface="Times"/>
                                </a:rPr>
                                <m:t>𝐾𝐿</m:t>
                              </m:r>
                              <m:d>
                                <m:dPr>
                                  <m:ctrlPr>
                                    <a:rPr lang="en-US" altLang="zh-CN" sz="2100" i="1">
                                      <a:latin typeface="Cambria Math" panose="02040503050406030204" pitchFamily="18" charset="0"/>
                                      <a:cs typeface="Times"/>
                                    </a:rPr>
                                  </m:ctrlPr>
                                </m:dPr>
                                <m:e>
                                  <m:r>
                                    <a:rPr lang="en-US" altLang="zh-CN" sz="2100" i="1">
                                      <a:latin typeface="Cambria Math" panose="02040503050406030204" pitchFamily="18" charset="0"/>
                                      <a:cs typeface="Times"/>
                                    </a:rPr>
                                    <m:t>𝑄</m:t>
                                  </m:r>
                                  <m:r>
                                    <a:rPr lang="en-US" altLang="zh-CN" sz="2100" i="1">
                                      <a:latin typeface="Cambria Math" panose="02040503050406030204" pitchFamily="18" charset="0"/>
                                      <a:cs typeface="Times"/>
                                    </a:rPr>
                                    <m:t>||</m:t>
                                  </m:r>
                                  <m:r>
                                    <a:rPr lang="en-US" altLang="zh-CN" sz="2100" i="1">
                                      <a:latin typeface="Cambria Math" panose="02040503050406030204" pitchFamily="18" charset="0"/>
                                      <a:cs typeface="Times"/>
                                    </a:rPr>
                                    <m:t>𝑃</m:t>
                                  </m:r>
                                </m:e>
                              </m:d>
                            </m:e>
                          </m:d>
                        </m:e>
                      </m:func>
                    </m:oMath>
                  </m:oMathPara>
                </a14:m>
                <a:endParaRPr lang="zh-CN" altLang="en-US" sz="21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755839" y="1485658"/>
                <a:ext cx="7236369" cy="571695"/>
              </a:xfrm>
              <a:prstGeom prst="rect">
                <a:avLst/>
              </a:prstGeom>
              <a:blipFill>
                <a:blip r:embed="rId4"/>
                <a:stretch>
                  <a:fillRect b="-4082"/>
                </a:stretch>
              </a:blipFill>
              <a:ln w="28575">
                <a:solidFill>
                  <a:schemeClr val="accent6"/>
                </a:solidFill>
              </a:ln>
            </p:spPr>
            <p:txBody>
              <a:bodyPr/>
              <a:lstStyle/>
              <a:p>
                <a:r>
                  <a:rPr lang="zh-CN" altLang="en-US">
                    <a:noFill/>
                  </a:rPr>
                  <a:t> </a:t>
                </a:r>
              </a:p>
            </p:txBody>
          </p:sp>
        </mc:Fallback>
      </mc:AlternateContent>
    </p:spTree>
    <p:extLst>
      <p:ext uri="{BB962C8B-B14F-4D97-AF65-F5344CB8AC3E}">
        <p14:creationId xmlns:p14="http://schemas.microsoft.com/office/powerpoint/2010/main" val="4061534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算法的应用</a:t>
            </a:r>
            <a:r>
              <a:rPr lang="en-US" altLang="zh-CN" dirty="0"/>
              <a:t>—</a:t>
            </a:r>
            <a:r>
              <a:rPr lang="zh-CN" altLang="en-US" dirty="0"/>
              <a:t>高斯混合模型</a:t>
            </a:r>
          </a:p>
        </p:txBody>
      </p:sp>
      <p:sp>
        <p:nvSpPr>
          <p:cNvPr id="3" name="内容占位符 2"/>
          <p:cNvSpPr>
            <a:spLocks noGrp="1"/>
          </p:cNvSpPr>
          <p:nvPr>
            <p:ph idx="1"/>
          </p:nvPr>
        </p:nvSpPr>
        <p:spPr/>
        <p:txBody>
          <a:bodyPr/>
          <a:lstStyle/>
          <a:p>
            <a:r>
              <a:rPr lang="zh-CN" altLang="en-US" dirty="0"/>
              <a:t>高斯混合分布的定义</a:t>
            </a:r>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013864" y="1272956"/>
                <a:ext cx="2873607" cy="8768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ℳ</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𝑐</m:t>
                          </m:r>
                          <m:r>
                            <a:rPr lang="en-US" altLang="zh-CN" i="1">
                              <a:latin typeface="Cambria Math" panose="02040503050406030204" pitchFamily="18" charset="0"/>
                            </a:rPr>
                            <m:t>=1</m:t>
                          </m:r>
                        </m:sub>
                        <m:sup>
                          <m:r>
                            <a:rPr lang="en-US" altLang="zh-CN" i="1">
                              <a:latin typeface="Cambria Math" panose="02040503050406030204" pitchFamily="18" charset="0"/>
                            </a:rPr>
                            <m:t>𝑘</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b="0" i="1" smtClean="0">
                                  <a:latin typeface="Cambria Math" panose="02040503050406030204" pitchFamily="18" charset="0"/>
                                </a:rPr>
                                <m:t>𝑐</m:t>
                              </m:r>
                            </m:sub>
                          </m:sSub>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𝝁</m:t>
                                  </m:r>
                                </m:e>
                                <m:sub>
                                  <m:r>
                                    <a:rPr lang="en-US" altLang="zh-CN" i="1">
                                      <a:latin typeface="Cambria Math" panose="02040503050406030204" pitchFamily="18" charset="0"/>
                                    </a:rPr>
                                    <m:t>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𝑐</m:t>
                                  </m:r>
                                </m:sub>
                              </m:sSub>
                            </m:e>
                          </m:d>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013864" y="1272956"/>
                <a:ext cx="2873607" cy="87684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44500" y="3850063"/>
                <a:ext cx="8236891" cy="646331"/>
              </a:xfrm>
              <a:prstGeom prst="rect">
                <a:avLst/>
              </a:prstGeom>
            </p:spPr>
            <p:txBody>
              <a:bodyPr wrap="square">
                <a:spAutoFit/>
              </a:bodyPr>
              <a:lstStyle/>
              <a:p>
                <a:r>
                  <a:rPr lang="zh-CN" altLang="en-US" dirty="0"/>
                  <a:t>该分布由</a:t>
                </a:r>
                <a14:m>
                  <m:oMath xmlns:m="http://schemas.openxmlformats.org/officeDocument/2006/math">
                    <m:r>
                      <a:rPr lang="en-US" altLang="zh-CN" b="0" i="1" dirty="0" smtClean="0">
                        <a:latin typeface="Cambria Math" panose="02040503050406030204" pitchFamily="18" charset="0"/>
                      </a:rPr>
                      <m:t>𝑘</m:t>
                    </m:r>
                  </m:oMath>
                </a14:m>
                <a:r>
                  <a:rPr lang="zh-CN" altLang="en-US" dirty="0"/>
                  <a:t>个混合分布组成，每个分布对应一个高斯分布。其中，</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𝝁</m:t>
                        </m:r>
                      </m:e>
                      <m:sub>
                        <m:r>
                          <a:rPr lang="en-US" altLang="zh-CN" b="0" i="1" dirty="0" smtClean="0">
                            <a:latin typeface="Cambria Math" panose="02040503050406030204" pitchFamily="18" charset="0"/>
                          </a:rPr>
                          <m:t>𝑐</m:t>
                        </m:r>
                      </m:sub>
                    </m:sSub>
                  </m:oMath>
                </a14:m>
                <a:r>
                  <a:rPr lang="zh-CN" altLang="en-US"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0" dirty="0" smtClean="0">
                            <a:latin typeface="Cambria Math" panose="02040503050406030204" pitchFamily="18" charset="0"/>
                          </a:rPr>
                          <m:t>𝚺</m:t>
                        </m:r>
                      </m:e>
                      <m:sub>
                        <m:r>
                          <a:rPr lang="en-US" altLang="zh-CN" b="0" i="1" dirty="0" smtClean="0">
                            <a:latin typeface="Cambria Math" panose="02040503050406030204" pitchFamily="18" charset="0"/>
                          </a:rPr>
                          <m:t>𝑐</m:t>
                        </m:r>
                      </m:sub>
                    </m:sSub>
                  </m:oMath>
                </a14:m>
                <a:r>
                  <a:rPr lang="zh-CN" altLang="en-US" dirty="0"/>
                  <a:t>是第</a:t>
                </a:r>
                <a14:m>
                  <m:oMath xmlns:m="http://schemas.openxmlformats.org/officeDocument/2006/math">
                    <m:r>
                      <a:rPr lang="en-US" altLang="zh-CN" i="1" dirty="0" smtClean="0">
                        <a:latin typeface="Cambria Math" panose="02040503050406030204" pitchFamily="18" charset="0"/>
                      </a:rPr>
                      <m:t>𝑐</m:t>
                    </m:r>
                  </m:oMath>
                </a14:m>
                <a:r>
                  <a:rPr lang="zh-CN" altLang="en-US" dirty="0"/>
                  <a:t>个高斯混合成分的参数。而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𝛼</m:t>
                        </m:r>
                      </m:e>
                      <m:sub>
                        <m:r>
                          <a:rPr lang="en-US" altLang="zh-CN" b="0" i="1" dirty="0" smtClean="0">
                            <a:latin typeface="Cambria Math" panose="02040503050406030204" pitchFamily="18" charset="0"/>
                          </a:rPr>
                          <m:t>𝑐</m:t>
                        </m:r>
                      </m:sub>
                    </m:sSub>
                  </m:oMath>
                </a14:m>
                <a:r>
                  <a:rPr lang="zh-CN" altLang="en-US" dirty="0"/>
                  <a:t>为相应的“混合系数”，</a:t>
                </a:r>
                <a14:m>
                  <m:oMath xmlns:m="http://schemas.openxmlformats.org/officeDocument/2006/math">
                    <m:nary>
                      <m:naryPr>
                        <m:chr m:val="∑"/>
                        <m:supHide m:val="on"/>
                        <m:ctrlPr>
                          <a:rPr lang="en-US" altLang="zh-CN" b="0" i="1" dirty="0" smtClean="0">
                            <a:latin typeface="Cambria Math" panose="02040503050406030204" pitchFamily="18" charset="0"/>
                          </a:rPr>
                        </m:ctrlPr>
                      </m:naryPr>
                      <m:sub>
                        <m:r>
                          <a:rPr lang="en-US" altLang="zh-CN" b="0" i="1" dirty="0" smtClean="0">
                            <a:latin typeface="Cambria Math" panose="02040503050406030204" pitchFamily="18" charset="0"/>
                          </a:rPr>
                          <m:t>𝑐</m:t>
                        </m:r>
                      </m:sub>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𝛼</m:t>
                            </m:r>
                          </m:e>
                          <m:sub>
                            <m:r>
                              <a:rPr lang="en-US" altLang="zh-CN" b="0" i="1" dirty="0" smtClean="0">
                                <a:latin typeface="Cambria Math" panose="02040503050406030204" pitchFamily="18" charset="0"/>
                              </a:rPr>
                              <m:t>𝑐</m:t>
                            </m:r>
                          </m:sub>
                        </m:sSub>
                      </m:e>
                    </m:nary>
                    <m:r>
                      <a:rPr lang="en-US" altLang="zh-CN" b="0" i="1" dirty="0" smtClean="0">
                        <a:latin typeface="Cambria Math" panose="02040503050406030204" pitchFamily="18" charset="0"/>
                      </a:rPr>
                      <m:t>=1</m:t>
                    </m:r>
                  </m:oMath>
                </a14:m>
                <a:r>
                  <a:rPr lang="zh-CN" altLang="en-US" dirty="0"/>
                  <a:t>。</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444500" y="3850063"/>
                <a:ext cx="8236891" cy="646331"/>
              </a:xfrm>
              <a:prstGeom prst="rect">
                <a:avLst/>
              </a:prstGeom>
              <a:blipFill>
                <a:blip r:embed="rId3"/>
                <a:stretch>
                  <a:fillRect l="-666" t="-25472" r="-592" b="-106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023610" y="2620532"/>
                <a:ext cx="5096780" cy="7587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𝑝</m:t>
                      </m:r>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𝒙</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ad>
                            <m:radPr>
                              <m:degHide m:val="on"/>
                              <m:ctrlPr>
                                <a:rPr lang="en-US" altLang="zh-CN" b="0" i="1" dirty="0" smtClean="0">
                                  <a:latin typeface="Cambria Math" panose="02040503050406030204" pitchFamily="18" charset="0"/>
                                </a:rPr>
                              </m:ctrlPr>
                            </m:radPr>
                            <m:deg/>
                            <m:e>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i="1" dirty="0">
                                          <a:latin typeface="Cambria Math" panose="02040503050406030204" pitchFamily="18" charset="0"/>
                                        </a:rPr>
                                        <m:t>2</m:t>
                                      </m:r>
                                      <m:r>
                                        <a:rPr lang="en-US" altLang="zh-CN" i="1" dirty="0">
                                          <a:latin typeface="Cambria Math" panose="02040503050406030204" pitchFamily="18" charset="0"/>
                                        </a:rPr>
                                        <m:t>𝜋</m:t>
                                      </m:r>
                                    </m:e>
                                  </m:d>
                                </m:e>
                                <m:sup>
                                  <m:r>
                                    <a:rPr lang="en-US" altLang="zh-CN" b="0" i="1" dirty="0" smtClean="0">
                                      <a:latin typeface="Cambria Math" panose="02040503050406030204" pitchFamily="18" charset="0"/>
                                    </a:rPr>
                                    <m:t>𝑑</m:t>
                                  </m:r>
                                </m:sup>
                              </m:sSup>
                              <m:d>
                                <m:dPr>
                                  <m:begChr m:val="|"/>
                                  <m:endChr m:val="|"/>
                                  <m:ctrlPr>
                                    <a:rPr lang="en-US" altLang="zh-CN" b="0" i="1" dirty="0" smtClean="0">
                                      <a:latin typeface="Cambria Math" panose="02040503050406030204" pitchFamily="18" charset="0"/>
                                    </a:rPr>
                                  </m:ctrlPr>
                                </m:dPr>
                                <m:e>
                                  <m:r>
                                    <a:rPr lang="en-US" altLang="zh-CN" b="1" i="0" dirty="0" smtClean="0">
                                      <a:latin typeface="Cambria Math" panose="02040503050406030204" pitchFamily="18" charset="0"/>
                                    </a:rPr>
                                    <m:t>𝚺</m:t>
                                  </m:r>
                                </m:e>
                              </m:d>
                            </m:e>
                          </m:rad>
                        </m:den>
                      </m:f>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exp</m:t>
                          </m:r>
                        </m:fName>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𝒙</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𝝁</m:t>
                                      </m:r>
                                    </m:e>
                                  </m:d>
                                </m:e>
                                <m:sup>
                                  <m:r>
                                    <a:rPr lang="en-US" altLang="zh-CN" b="0" i="1" dirty="0" smtClean="0">
                                      <a:latin typeface="Cambria Math" panose="02040503050406030204" pitchFamily="18" charset="0"/>
                                    </a:rPr>
                                    <m:t>⊤</m:t>
                                  </m:r>
                                </m:sup>
                              </m:sSup>
                              <m:sSup>
                                <m:sSupPr>
                                  <m:ctrlPr>
                                    <a:rPr lang="en-US" altLang="zh-CN" b="0" i="1" dirty="0" smtClean="0">
                                      <a:latin typeface="Cambria Math" panose="02040503050406030204" pitchFamily="18" charset="0"/>
                                    </a:rPr>
                                  </m:ctrlPr>
                                </m:sSupPr>
                                <m:e>
                                  <m:r>
                                    <a:rPr lang="en-US" altLang="zh-CN" b="1" i="0" dirty="0" smtClean="0">
                                      <a:latin typeface="Cambria Math" panose="02040503050406030204" pitchFamily="18" charset="0"/>
                                    </a:rPr>
                                    <m:t>𝚺</m:t>
                                  </m:r>
                                </m:e>
                                <m:sup>
                                  <m:r>
                                    <a:rPr lang="en-US" altLang="zh-CN" b="0" i="1" dirty="0" smtClean="0">
                                      <a:latin typeface="Cambria Math" panose="02040503050406030204" pitchFamily="18" charset="0"/>
                                    </a:rPr>
                                    <m:t>−1</m:t>
                                  </m:r>
                                </m:sup>
                              </m:sSup>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𝒙</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𝝁</m:t>
                                  </m:r>
                                </m:e>
                              </m:d>
                            </m:e>
                          </m:d>
                        </m:e>
                      </m:func>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023610" y="2620532"/>
                <a:ext cx="5096780" cy="7587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680045" y="4967128"/>
                <a:ext cx="5765800" cy="876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𝐿𝐿</m:t>
                      </m:r>
                      <m:d>
                        <m:dPr>
                          <m:ctrlPr>
                            <a:rPr lang="en-US" altLang="zh-CN" i="1">
                              <a:latin typeface="Cambria Math" panose="02040503050406030204" pitchFamily="18" charset="0"/>
                            </a:rPr>
                          </m:ctrlPr>
                        </m:dPr>
                        <m:e>
                          <m:r>
                            <a:rPr lang="en-US" altLang="zh-CN" b="1" i="1">
                              <a:latin typeface="Cambria Math" panose="02040503050406030204" pitchFamily="18" charset="0"/>
                            </a:rPr>
                            <m:t>𝜶</m:t>
                          </m:r>
                          <m:r>
                            <a:rPr lang="en-US" altLang="zh-CN" i="1">
                              <a:latin typeface="Cambria Math" panose="02040503050406030204" pitchFamily="18" charset="0"/>
                            </a:rPr>
                            <m:t>,</m:t>
                          </m:r>
                          <m:r>
                            <a:rPr lang="en-US" altLang="zh-CN" b="1" i="1">
                              <a:latin typeface="Cambria Math" panose="02040503050406030204" pitchFamily="18" charset="0"/>
                            </a:rPr>
                            <m:t>𝝁</m:t>
                          </m:r>
                          <m:r>
                            <a:rPr lang="en-US" altLang="zh-CN" i="1">
                              <a:latin typeface="Cambria Math" panose="02040503050406030204" pitchFamily="18" charset="0"/>
                            </a:rPr>
                            <m:t>,</m:t>
                          </m:r>
                          <m:r>
                            <a:rPr lang="en-US" altLang="zh-CN" b="1">
                              <a:latin typeface="Cambria Math" panose="02040503050406030204" pitchFamily="18" charset="0"/>
                            </a:rPr>
                            <m:t>𝚺</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𝑚</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ℳ</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func>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𝑚</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𝑐</m:t>
                                  </m:r>
                                  <m:r>
                                    <a:rPr lang="en-US" altLang="zh-CN" i="1">
                                      <a:latin typeface="Cambria Math" panose="02040503050406030204" pitchFamily="18" charset="0"/>
                                    </a:rPr>
                                    <m:t>=1</m:t>
                                  </m:r>
                                </m:sub>
                                <m:sup>
                                  <m:r>
                                    <a:rPr lang="en-US" altLang="zh-CN" i="1">
                                      <a:latin typeface="Cambria Math" panose="02040503050406030204" pitchFamily="18" charset="0"/>
                                    </a:rPr>
                                    <m:t>𝑘</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𝑐</m:t>
                                      </m:r>
                                    </m:sub>
                                  </m:sSub>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𝝁</m:t>
                                          </m:r>
                                        </m:e>
                                        <m:sub>
                                          <m:r>
                                            <a:rPr lang="en-US" altLang="zh-CN" i="1">
                                              <a:latin typeface="Cambria Math" panose="02040503050406030204" pitchFamily="18" charset="0"/>
                                            </a:rPr>
                                            <m:t>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𝑐</m:t>
                                          </m:r>
                                        </m:sub>
                                      </m:sSub>
                                    </m:e>
                                  </m:d>
                                </m:e>
                              </m:nary>
                            </m:e>
                          </m:func>
                        </m:e>
                      </m:nary>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680045" y="4967128"/>
                <a:ext cx="5765800" cy="87690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092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算法的应用</a:t>
            </a:r>
            <a:r>
              <a:rPr lang="en-US" altLang="zh-CN" dirty="0"/>
              <a:t>—</a:t>
            </a:r>
            <a:r>
              <a:rPr lang="zh-CN" altLang="en-US" dirty="0"/>
              <a:t>高斯混合模型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2738827"/>
                <a:ext cx="7886700" cy="3675812"/>
              </a:xfrm>
            </p:spPr>
            <p:txBody>
              <a:bodyPr/>
              <a:lstStyle/>
              <a:p>
                <a:r>
                  <a:rPr lang="zh-CN" altLang="en-US" dirty="0"/>
                  <a:t>数据集</a:t>
                </a:r>
                <a14:m>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𝑚</m:t>
                            </m:r>
                          </m:sub>
                        </m:sSub>
                      </m:e>
                    </m:d>
                  </m:oMath>
                </a14:m>
                <a:r>
                  <a:rPr lang="zh-CN" altLang="en-US" dirty="0"/>
                  <a:t>由上述过程生成</a:t>
                </a:r>
                <a:endParaRPr lang="en-US" altLang="zh-CN" dirty="0"/>
              </a:p>
              <a:p>
                <a:r>
                  <a:rPr lang="zh-CN" altLang="en-US" dirty="0"/>
                  <a:t>令随机变量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𝑘</m:t>
                        </m:r>
                      </m:e>
                    </m:d>
                  </m:oMath>
                </a14:m>
                <a:r>
                  <a:rPr lang="zh-CN" altLang="en-US" dirty="0"/>
                  <a:t>表示生成样本的高斯混合成分，则</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oMath>
                </a14:m>
                <a:r>
                  <a:rPr lang="zh-CN" altLang="en-US" dirty="0"/>
                  <a:t>的先验概率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𝑐</m:t>
                        </m:r>
                      </m:sub>
                    </m:sSub>
                  </m:oMath>
                </a14:m>
                <a:endParaRPr lang="en-US" altLang="zh-CN" dirty="0"/>
              </a:p>
              <a:p>
                <a:endParaRPr lang="en-US" altLang="zh-CN" dirty="0"/>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2738827"/>
                <a:ext cx="7886700" cy="3675812"/>
              </a:xfrm>
              <a:blipFill>
                <a:blip r:embed="rId2"/>
                <a:stretch>
                  <a:fillRect l="-773" t="-182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43</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609098" y="1346201"/>
                <a:ext cx="8386618" cy="923330"/>
              </a:xfrm>
              <a:prstGeom prst="rect">
                <a:avLst/>
              </a:prstGeom>
            </p:spPr>
            <p:txBody>
              <a:bodyPr wrap="square">
                <a:spAutoFit/>
              </a:bodyPr>
              <a:lstStyle/>
              <a:p>
                <a:r>
                  <a:rPr lang="zh-CN" altLang="en-US" dirty="0"/>
                  <a:t>假设样本的生成过程由高斯混合分布给出：</a:t>
                </a:r>
                <a:endParaRPr lang="en-US" altLang="zh-CN" dirty="0"/>
              </a:p>
              <a:p>
                <a:r>
                  <a:rPr lang="en-US" altLang="zh-CN" dirty="0"/>
                  <a:t>     (1) </a:t>
                </a:r>
                <a:r>
                  <a:rPr lang="zh-CN" altLang="en-US" dirty="0"/>
                  <a:t>根据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𝑘</m:t>
                        </m:r>
                      </m:sub>
                    </m:sSub>
                  </m:oMath>
                </a14:m>
                <a:r>
                  <a:rPr lang="zh-CN" altLang="en-US" dirty="0"/>
                  <a:t>定义的先验分布选择高斯混合成分，</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𝛼</m:t>
                        </m:r>
                      </m:e>
                      <m:sub>
                        <m:r>
                          <a:rPr lang="en-US" altLang="zh-CN" b="0" i="1" dirty="0" smtClean="0">
                            <a:latin typeface="Cambria Math" panose="02040503050406030204" pitchFamily="18" charset="0"/>
                          </a:rPr>
                          <m:t>𝑖</m:t>
                        </m:r>
                      </m:sub>
                    </m:sSub>
                  </m:oMath>
                </a14:m>
                <a:r>
                  <a:rPr lang="zh-CN" altLang="en-US" dirty="0"/>
                  <a:t>为选择第</a:t>
                </a:r>
                <a14:m>
                  <m:oMath xmlns:m="http://schemas.openxmlformats.org/officeDocument/2006/math">
                    <m:r>
                      <a:rPr lang="en-US" altLang="zh-CN" i="1" dirty="0" smtClean="0">
                        <a:latin typeface="Cambria Math" panose="02040503050406030204" pitchFamily="18" charset="0"/>
                      </a:rPr>
                      <m:t>𝑖</m:t>
                    </m:r>
                  </m:oMath>
                </a14:m>
                <a:r>
                  <a:rPr lang="zh-CN" altLang="en-US" dirty="0"/>
                  <a:t>个成分的概率；</a:t>
                </a:r>
                <a:endParaRPr lang="en-US" altLang="zh-CN" dirty="0"/>
              </a:p>
              <a:p>
                <a:r>
                  <a:rPr lang="en-US" altLang="zh-CN" dirty="0"/>
                  <a:t>     (2) </a:t>
                </a:r>
                <a:r>
                  <a:rPr lang="zh-CN" altLang="en-US" dirty="0"/>
                  <a:t>根据被选择的混合成分的概率密度函数进行采样，从而生成相应的样本</a:t>
                </a:r>
              </a:p>
            </p:txBody>
          </p:sp>
        </mc:Choice>
        <mc:Fallback xmlns="">
          <p:sp>
            <p:nvSpPr>
              <p:cNvPr id="7" name="矩形 6"/>
              <p:cNvSpPr>
                <a:spLocks noRot="1" noChangeAspect="1" noMove="1" noResize="1" noEditPoints="1" noAdjustHandles="1" noChangeArrowheads="1" noChangeShapeType="1" noTextEdit="1"/>
              </p:cNvSpPr>
              <p:nvPr/>
            </p:nvSpPr>
            <p:spPr>
              <a:xfrm>
                <a:off x="609098" y="1346201"/>
                <a:ext cx="8386618" cy="923330"/>
              </a:xfrm>
              <a:prstGeom prst="rect">
                <a:avLst/>
              </a:prstGeom>
              <a:blipFill>
                <a:blip r:embed="rId3"/>
                <a:stretch>
                  <a:fillRect l="-654" t="-3974" r="-3270"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12176" y="4194528"/>
                <a:ext cx="4492870" cy="4154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𝑧</m:t>
                              </m:r>
                            </m:e>
                            <m:sub>
                              <m:r>
                                <a:rPr lang="en-US" altLang="zh-CN" sz="2100" i="1">
                                  <a:latin typeface="Cambria Math" panose="02040503050406030204" pitchFamily="18" charset="0"/>
                                </a:rPr>
                                <m:t>𝑖</m:t>
                              </m:r>
                            </m:sub>
                          </m:sSub>
                        </m:e>
                      </m:d>
                      <m:r>
                        <a:rPr lang="en-US" altLang="zh-CN" sz="2100" i="1">
                          <a:latin typeface="Cambria Math" panose="02040503050406030204" pitchFamily="18" charset="0"/>
                        </a:rPr>
                        <m:t>=</m:t>
                      </m:r>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𝑧</m:t>
                              </m:r>
                            </m:e>
                            <m:sub>
                              <m:r>
                                <a:rPr lang="en-US" altLang="zh-CN" sz="2100" i="1">
                                  <a:latin typeface="Cambria Math" panose="02040503050406030204" pitchFamily="18" charset="0"/>
                                </a:rPr>
                                <m:t>𝑖</m:t>
                              </m:r>
                            </m:sub>
                          </m:sSub>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𝑧</m:t>
                              </m:r>
                            </m:e>
                            <m:sub>
                              <m:r>
                                <a:rPr lang="en-US" altLang="zh-CN" sz="2100" i="1">
                                  <a:latin typeface="Cambria Math" panose="02040503050406030204" pitchFamily="18" charset="0"/>
                                </a:rPr>
                                <m:t>𝑖</m:t>
                              </m:r>
                            </m:sub>
                          </m:sSub>
                        </m:e>
                      </m:d>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712176" y="4194528"/>
                <a:ext cx="4492870" cy="415498"/>
              </a:xfrm>
              <a:prstGeom prst="rect">
                <a:avLst/>
              </a:prstGeom>
              <a:blipFill>
                <a:blip r:embed="rId4"/>
                <a:stretch>
                  <a:fillRect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308055" y="5010451"/>
                <a:ext cx="4565417" cy="913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e>
                          </m:d>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sub>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𝑐</m:t>
                              </m:r>
                              <m:r>
                                <a:rPr lang="en-US" altLang="zh-CN" i="1">
                                  <a:latin typeface="Cambria Math" panose="02040503050406030204" pitchFamily="18" charset="0"/>
                                </a:rPr>
                                <m:t>=1</m:t>
                              </m:r>
                            </m:sub>
                            <m:sup>
                              <m:r>
                                <a:rPr lang="en-US" altLang="zh-CN" i="1">
                                  <a:latin typeface="Cambria Math" panose="02040503050406030204" pitchFamily="18" charset="0"/>
                                </a:rPr>
                                <m:t>𝑘</m:t>
                              </m:r>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𝝁</m:t>
                                              </m:r>
                                            </m:e>
                                            <m:sub>
                                              <m:r>
                                                <a:rPr lang="en-US" altLang="zh-CN" i="1">
                                                  <a:latin typeface="Cambria Math" panose="02040503050406030204" pitchFamily="18" charset="0"/>
                                                </a:rPr>
                                                <m:t>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𝑐</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𝑐</m:t>
                                          </m:r>
                                        </m:sub>
                                      </m:sSub>
                                    </m:e>
                                  </m:d>
                                </m:e>
                                <m:sup>
                                  <m:r>
                                    <a:rPr lang="en-US" altLang="zh-CN" i="1">
                                      <a:latin typeface="Cambria Math" panose="02040503050406030204" pitchFamily="18" charset="0"/>
                                    </a:rPr>
                                    <m:t>𝕀</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𝑐</m:t>
                                      </m:r>
                                    </m:e>
                                  </m:d>
                                </m:sup>
                              </m:sSup>
                            </m:e>
                          </m:nary>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308055" y="5010451"/>
                <a:ext cx="4565417" cy="9130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396562" y="3880933"/>
                <a:ext cx="3465629" cy="10075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m:t>
                      </m:r>
                      <m:nary>
                        <m:naryPr>
                          <m:chr m:val="∏"/>
                          <m:ctrlPr>
                            <a:rPr lang="en-US" altLang="zh-CN" sz="2100" i="1">
                              <a:latin typeface="Cambria Math" panose="02040503050406030204" pitchFamily="18" charset="0"/>
                            </a:rPr>
                          </m:ctrlPr>
                        </m:naryPr>
                        <m:sub>
                          <m:r>
                            <m:rPr>
                              <m:brk m:alnAt="23"/>
                            </m:rPr>
                            <a:rPr lang="en-US" altLang="zh-CN" sz="2100" i="1">
                              <a:latin typeface="Cambria Math" panose="02040503050406030204" pitchFamily="18" charset="0"/>
                            </a:rPr>
                            <m:t>𝑐</m:t>
                          </m:r>
                          <m:r>
                            <a:rPr lang="en-US" altLang="zh-CN" sz="2100" i="1">
                              <a:latin typeface="Cambria Math" panose="02040503050406030204" pitchFamily="18" charset="0"/>
                            </a:rPr>
                            <m:t>=1</m:t>
                          </m:r>
                        </m:sub>
                        <m:sup>
                          <m:r>
                            <a:rPr lang="en-US" altLang="zh-CN" sz="2100" i="1">
                              <a:latin typeface="Cambria Math" panose="02040503050406030204" pitchFamily="18" charset="0"/>
                            </a:rPr>
                            <m:t>𝑘</m:t>
                          </m:r>
                        </m:sup>
                        <m:e>
                          <m:sSup>
                            <m:sSupPr>
                              <m:ctrlPr>
                                <a:rPr lang="en-US" altLang="zh-CN" sz="2100" i="1">
                                  <a:latin typeface="Cambria Math" panose="02040503050406030204" pitchFamily="18" charset="0"/>
                                </a:rPr>
                              </m:ctrlPr>
                            </m:sSupPr>
                            <m:e>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𝝁</m:t>
                                          </m:r>
                                        </m:e>
                                        <m:sub>
                                          <m:r>
                                            <a:rPr lang="en-US" altLang="zh-CN" sz="2100" i="1">
                                              <a:latin typeface="Cambria Math" panose="02040503050406030204" pitchFamily="18" charset="0"/>
                                            </a:rPr>
                                            <m:t>𝑐</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1">
                                              <a:latin typeface="Cambria Math" panose="02040503050406030204" pitchFamily="18" charset="0"/>
                                            </a:rPr>
                                            <m:t>𝚺</m:t>
                                          </m:r>
                                        </m:e>
                                        <m:sub>
                                          <m:r>
                                            <a:rPr lang="en-US" altLang="zh-CN" sz="2100" i="1">
                                              <a:latin typeface="Cambria Math" panose="02040503050406030204" pitchFamily="18" charset="0"/>
                                            </a:rPr>
                                            <m:t>𝑐</m:t>
                                          </m:r>
                                        </m:sub>
                                      </m:sSub>
                                    </m:e>
                                  </m:d>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𝛼</m:t>
                                      </m:r>
                                    </m:e>
                                    <m:sub>
                                      <m:r>
                                        <a:rPr lang="en-US" altLang="zh-CN" sz="2100" i="1">
                                          <a:latin typeface="Cambria Math" panose="02040503050406030204" pitchFamily="18" charset="0"/>
                                        </a:rPr>
                                        <m:t>𝑐</m:t>
                                      </m:r>
                                    </m:sub>
                                  </m:sSub>
                                </m:e>
                              </m:d>
                            </m:e>
                            <m:sup>
                              <m:r>
                                <a:rPr lang="en-US" altLang="zh-CN" sz="2100" i="1">
                                  <a:latin typeface="Cambria Math" panose="02040503050406030204" pitchFamily="18" charset="0"/>
                                </a:rPr>
                                <m:t>𝕀</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𝑧</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r>
                                    <a:rPr lang="en-US" altLang="zh-CN" sz="2100" i="1">
                                      <a:latin typeface="Cambria Math" panose="02040503050406030204" pitchFamily="18" charset="0"/>
                                    </a:rPr>
                                    <m:t>𝑐</m:t>
                                  </m:r>
                                </m:e>
                              </m:d>
                            </m:sup>
                          </m:sSup>
                        </m:e>
                      </m:nary>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4396562" y="3880933"/>
                <a:ext cx="3465629" cy="10075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739913" y="5005669"/>
                <a:ext cx="2253757" cy="8768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𝑐</m:t>
                          </m:r>
                          <m:r>
                            <a:rPr lang="en-US" altLang="zh-CN" i="1">
                              <a:latin typeface="Cambria Math" panose="02040503050406030204" pitchFamily="18" charset="0"/>
                            </a:rPr>
                            <m:t>=1</m:t>
                          </m:r>
                        </m:sub>
                        <m:sup>
                          <m:r>
                            <a:rPr lang="en-US" altLang="zh-CN" i="1">
                              <a:latin typeface="Cambria Math" panose="02040503050406030204" pitchFamily="18" charset="0"/>
                            </a:rPr>
                            <m:t>𝑘</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𝝁</m:t>
                                  </m:r>
                                </m:e>
                                <m:sub>
                                  <m:r>
                                    <a:rPr lang="en-US" altLang="zh-CN" i="1">
                                      <a:latin typeface="Cambria Math" panose="02040503050406030204" pitchFamily="18" charset="0"/>
                                    </a:rPr>
                                    <m:t>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𝑐</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𝑐</m:t>
                              </m:r>
                            </m:sub>
                          </m:sSub>
                        </m:e>
                      </m:nary>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739913" y="5005669"/>
                <a:ext cx="2253757" cy="87684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668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算法的应用</a:t>
            </a:r>
            <a:r>
              <a:rPr lang="en-US" altLang="zh-CN" dirty="0"/>
              <a:t>—</a:t>
            </a:r>
            <a:r>
              <a:rPr lang="zh-CN" altLang="en-US" dirty="0"/>
              <a:t>高斯混合模型</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44</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507651" y="1462075"/>
                <a:ext cx="6817262" cy="787588"/>
              </a:xfrm>
              <a:prstGeom prst="rect">
                <a:avLst/>
              </a:prstGeom>
              <a:solidFill>
                <a:schemeClr val="accent2">
                  <a:lumMod val="20000"/>
                  <a:lumOff val="80000"/>
                </a:schemeClr>
              </a:solidFill>
            </p:spPr>
            <p:txBody>
              <a:bodyPr wrap="square">
                <a:spAutoFit/>
              </a:bodyPr>
              <a:lstStyle/>
              <a:p>
                <a:r>
                  <a:rPr lang="zh-CN" altLang="en-US" sz="2100" dirty="0"/>
                  <a:t>基于</a:t>
                </a:r>
                <a14:m>
                  <m:oMath xmlns:m="http://schemas.openxmlformats.org/officeDocument/2006/math">
                    <m:sSup>
                      <m:sSupPr>
                        <m:ctrlPr>
                          <a:rPr lang="en-US" altLang="zh-CN" sz="2100" i="1" dirty="0">
                            <a:latin typeface="Cambria Math" panose="02040503050406030204" pitchFamily="18" charset="0"/>
                          </a:rPr>
                        </m:ctrlPr>
                      </m:sSupPr>
                      <m:e>
                        <m:r>
                          <a:rPr lang="en-US" altLang="zh-CN" sz="2100" b="1" dirty="0">
                            <a:latin typeface="Cambria Math" panose="02040503050406030204" pitchFamily="18" charset="0"/>
                          </a:rPr>
                          <m:t>𝚯</m:t>
                        </m:r>
                      </m:e>
                      <m:sup>
                        <m:r>
                          <a:rPr lang="en-US" altLang="zh-CN" sz="2100" i="1" dirty="0">
                            <a:latin typeface="Cambria Math" panose="02040503050406030204" pitchFamily="18" charset="0"/>
                          </a:rPr>
                          <m:t>𝑡</m:t>
                        </m:r>
                      </m:sup>
                    </m:sSup>
                  </m:oMath>
                </a14:m>
                <a:r>
                  <a:rPr lang="zh-CN" altLang="en-US" sz="2100" dirty="0"/>
                  <a:t>推断隐变量</a:t>
                </a:r>
                <a14:m>
                  <m:oMath xmlns:m="http://schemas.openxmlformats.org/officeDocument/2006/math">
                    <m:r>
                      <a:rPr lang="en-US" altLang="zh-CN" sz="2100" b="1" i="1" dirty="0">
                        <a:latin typeface="Cambria Math" panose="02040503050406030204" pitchFamily="18" charset="0"/>
                      </a:rPr>
                      <m:t>𝒁</m:t>
                    </m:r>
                  </m:oMath>
                </a14:m>
                <a:r>
                  <a:rPr lang="zh-CN" altLang="en-US" sz="2100" dirty="0"/>
                  <a:t>的分布</a:t>
                </a:r>
                <a14:m>
                  <m:oMath xmlns:m="http://schemas.openxmlformats.org/officeDocument/2006/math">
                    <m:r>
                      <a:rPr lang="zh-CN" altLang="el-GR" sz="2100" i="1">
                        <a:latin typeface="Cambria Math" panose="02040503050406030204" pitchFamily="18" charset="0"/>
                      </a:rPr>
                      <m:t>𝑃</m:t>
                    </m:r>
                    <m:r>
                      <a:rPr lang="el-GR" altLang="zh-CN" sz="2100" i="1">
                        <a:latin typeface="Cambria Math" panose="02040503050406030204" pitchFamily="18" charset="0"/>
                      </a:rPr>
                      <m:t>(</m:t>
                    </m:r>
                    <m:r>
                      <a:rPr lang="zh-CN" altLang="el-GR" sz="2100" b="1" i="1">
                        <a:latin typeface="Cambria Math" panose="02040503050406030204" pitchFamily="18" charset="0"/>
                      </a:rPr>
                      <m:t>𝒁</m:t>
                    </m:r>
                    <m:r>
                      <a:rPr lang="zh-CN" altLang="el-GR" sz="2100" i="1">
                        <a:latin typeface="Cambria Math" panose="02040503050406030204" pitchFamily="18" charset="0"/>
                      </a:rPr>
                      <m:t>│</m:t>
                    </m:r>
                    <m:r>
                      <a:rPr lang="zh-CN" altLang="el-GR" sz="2100" b="1" i="1">
                        <a:latin typeface="Cambria Math" panose="02040503050406030204" pitchFamily="18" charset="0"/>
                      </a:rPr>
                      <m:t>𝑿</m:t>
                    </m:r>
                    <m:r>
                      <a:rPr lang="el-GR" altLang="zh-CN" sz="2100" i="1">
                        <a:latin typeface="Cambria Math" panose="02040503050406030204" pitchFamily="18" charset="0"/>
                      </a:rPr>
                      <m:t>,</m:t>
                    </m:r>
                    <m:sSup>
                      <m:sSupPr>
                        <m:ctrlPr>
                          <a:rPr lang="el-GR" altLang="zh-CN" sz="2100" i="1">
                            <a:latin typeface="Cambria Math" panose="02040503050406030204" pitchFamily="18" charset="0"/>
                          </a:rPr>
                        </m:ctrlPr>
                      </m:sSupPr>
                      <m:e>
                        <m:r>
                          <a:rPr lang="el-GR" altLang="zh-CN" sz="2100" b="1" i="1">
                            <a:latin typeface="Cambria Math" panose="02040503050406030204" pitchFamily="18" charset="0"/>
                          </a:rPr>
                          <m:t>𝜣</m:t>
                        </m:r>
                      </m:e>
                      <m:sup>
                        <m:r>
                          <a:rPr lang="zh-CN" altLang="el-GR" sz="2100" i="1">
                            <a:latin typeface="Cambria Math" panose="02040503050406030204" pitchFamily="18" charset="0"/>
                          </a:rPr>
                          <m:t>𝑡</m:t>
                        </m:r>
                      </m:sup>
                    </m:sSup>
                    <m:r>
                      <a:rPr lang="zh-CN" altLang="el-GR" sz="2100" i="1">
                        <a:latin typeface="Cambria Math" panose="02040503050406030204" pitchFamily="18" charset="0"/>
                      </a:rPr>
                      <m:t> </m:t>
                    </m:r>
                    <m:r>
                      <a:rPr lang="el-GR" altLang="zh-CN" sz="2100" i="1">
                        <a:latin typeface="Cambria Math" panose="02040503050406030204" pitchFamily="18" charset="0"/>
                      </a:rPr>
                      <m:t>) </m:t>
                    </m:r>
                  </m:oMath>
                </a14:m>
                <a:r>
                  <a:rPr lang="zh-CN" altLang="en-US" sz="2100" dirty="0"/>
                  <a:t>，</a:t>
                </a:r>
                <a:r>
                  <a:rPr lang="zh-CN" altLang="en-US" sz="2000" dirty="0">
                    <a:latin typeface="+mn-ea"/>
                    <a:cs typeface="宋体"/>
                  </a:rPr>
                  <a:t>并计算对数似然</a:t>
                </a:r>
                <a14:m>
                  <m:oMath xmlns:m="http://schemas.openxmlformats.org/officeDocument/2006/math">
                    <m:r>
                      <a:rPr lang="en-US" altLang="zh-CN" sz="2000" i="1">
                        <a:latin typeface="Cambria Math" panose="02040503050406030204" pitchFamily="18" charset="0"/>
                      </a:rPr>
                      <m:t>𝐿𝐿</m:t>
                    </m:r>
                    <m:d>
                      <m:dPr>
                        <m:ctrlPr>
                          <a:rPr lang="en-US" altLang="zh-CN" sz="2000" i="1">
                            <a:latin typeface="Cambria Math" panose="02040503050406030204" pitchFamily="18" charset="0"/>
                          </a:rPr>
                        </m:ctrlPr>
                      </m:dPr>
                      <m:e>
                        <m:r>
                          <a:rPr lang="en-US" altLang="zh-CN" sz="2000" b="1">
                            <a:latin typeface="Cambria Math" panose="02040503050406030204" pitchFamily="18" charset="0"/>
                          </a:rPr>
                          <m:t>𝚯</m:t>
                        </m:r>
                        <m:r>
                          <a:rPr lang="en-US" altLang="zh-CN" sz="2000" i="1">
                            <a:latin typeface="Cambria Math" panose="02040503050406030204" pitchFamily="18" charset="0"/>
                          </a:rPr>
                          <m:t>|</m:t>
                        </m:r>
                        <m:r>
                          <a:rPr lang="en-US" altLang="zh-CN" sz="2000" b="1" i="1">
                            <a:latin typeface="Cambria Math" panose="02040503050406030204" pitchFamily="18" charset="0"/>
                          </a:rPr>
                          <m:t>𝑿</m:t>
                        </m:r>
                        <m:r>
                          <a:rPr lang="en-US" altLang="zh-CN" sz="2000" i="1">
                            <a:latin typeface="Cambria Math" panose="02040503050406030204" pitchFamily="18" charset="0"/>
                          </a:rPr>
                          <m:t>,</m:t>
                        </m:r>
                        <m:r>
                          <a:rPr lang="en-US" altLang="zh-CN" sz="2000" b="1" i="1">
                            <a:latin typeface="Cambria Math" panose="02040503050406030204" pitchFamily="18" charset="0"/>
                          </a:rPr>
                          <m:t>𝒁</m:t>
                        </m:r>
                      </m:e>
                    </m:d>
                  </m:oMath>
                </a14:m>
                <a:r>
                  <a:rPr lang="zh-CN" altLang="en-US" sz="2000" dirty="0">
                    <a:latin typeface="+mn-ea"/>
                    <a:cs typeface="宋体"/>
                  </a:rPr>
                  <a:t>关于</a:t>
                </a:r>
                <a14:m>
                  <m:oMath xmlns:m="http://schemas.openxmlformats.org/officeDocument/2006/math">
                    <m:r>
                      <a:rPr lang="en-US" altLang="zh-CN" sz="2000" b="1" i="1" dirty="0">
                        <a:latin typeface="Cambria Math" panose="02040503050406030204" pitchFamily="18" charset="0"/>
                        <a:cs typeface="宋体"/>
                      </a:rPr>
                      <m:t>𝒁</m:t>
                    </m:r>
                  </m:oMath>
                </a14:m>
                <a:r>
                  <a:rPr lang="zh-CN" altLang="en-US" sz="2000" dirty="0">
                    <a:latin typeface="+mn-ea"/>
                    <a:cs typeface="Times"/>
                  </a:rPr>
                  <a:t>的期</a:t>
                </a:r>
                <a:r>
                  <a:rPr lang="zh-CN" altLang="en-US" sz="2000" dirty="0">
                    <a:latin typeface="+mn-ea"/>
                    <a:cs typeface="宋体"/>
                  </a:rPr>
                  <a:t>望</a:t>
                </a:r>
                <a:r>
                  <a:rPr lang="en-US" altLang="zh-CN" sz="2100" dirty="0"/>
                  <a:t>;</a:t>
                </a:r>
              </a:p>
            </p:txBody>
          </p:sp>
        </mc:Choice>
        <mc:Fallback xmlns="">
          <p:sp>
            <p:nvSpPr>
              <p:cNvPr id="7" name="矩形 6"/>
              <p:cNvSpPr>
                <a:spLocks noRot="1" noChangeAspect="1" noMove="1" noResize="1" noEditPoints="1" noAdjustHandles="1" noChangeArrowheads="1" noChangeShapeType="1" noTextEdit="1"/>
              </p:cNvSpPr>
              <p:nvPr/>
            </p:nvSpPr>
            <p:spPr>
              <a:xfrm>
                <a:off x="1507651" y="1462075"/>
                <a:ext cx="6817262" cy="787588"/>
              </a:xfrm>
              <a:prstGeom prst="rect">
                <a:avLst/>
              </a:prstGeom>
              <a:blipFill>
                <a:blip r:embed="rId2"/>
                <a:stretch>
                  <a:fillRect l="-1072" t="-1550" r="-894" b="-14729"/>
                </a:stretch>
              </a:blipFill>
            </p:spPr>
            <p:txBody>
              <a:bodyPr/>
              <a:lstStyle/>
              <a:p>
                <a:r>
                  <a:rPr lang="zh-CN" altLang="en-US">
                    <a:noFill/>
                  </a:rPr>
                  <a:t> </a:t>
                </a:r>
              </a:p>
            </p:txBody>
          </p:sp>
        </mc:Fallback>
      </mc:AlternateContent>
      <p:sp>
        <p:nvSpPr>
          <p:cNvPr id="8" name="矩形 7"/>
          <p:cNvSpPr/>
          <p:nvPr/>
        </p:nvSpPr>
        <p:spPr>
          <a:xfrm>
            <a:off x="1507650" y="5984250"/>
            <a:ext cx="7409149" cy="430887"/>
          </a:xfrm>
          <a:prstGeom prst="rect">
            <a:avLst/>
          </a:prstGeom>
          <a:solidFill>
            <a:schemeClr val="accent5">
              <a:lumMod val="20000"/>
              <a:lumOff val="80000"/>
            </a:schemeClr>
          </a:solidFill>
        </p:spPr>
        <p:txBody>
          <a:bodyPr wrap="square">
            <a:spAutoFit/>
          </a:bodyPr>
          <a:lstStyle/>
          <a:p>
            <a:r>
              <a:rPr lang="zh-CN" altLang="en-US" sz="2000" dirty="0">
                <a:latin typeface="+mn-ea"/>
                <a:cs typeface="宋体"/>
              </a:rPr>
              <a:t>寻找参数最大化期望似然</a:t>
            </a:r>
            <a:r>
              <a:rPr lang="en-US" altLang="zh-CN" sz="2100" dirty="0"/>
              <a:t>;</a:t>
            </a:r>
          </a:p>
        </p:txBody>
      </p:sp>
      <p:sp>
        <p:nvSpPr>
          <p:cNvPr id="9" name="椭圆 8"/>
          <p:cNvSpPr/>
          <p:nvPr/>
        </p:nvSpPr>
        <p:spPr>
          <a:xfrm>
            <a:off x="985934" y="1646711"/>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E</a:t>
            </a:r>
            <a:endParaRPr lang="zh-CN" altLang="en-US" dirty="0"/>
          </a:p>
        </p:txBody>
      </p:sp>
      <p:sp>
        <p:nvSpPr>
          <p:cNvPr id="10" name="椭圆 9"/>
          <p:cNvSpPr/>
          <p:nvPr/>
        </p:nvSpPr>
        <p:spPr>
          <a:xfrm>
            <a:off x="985934" y="5993582"/>
            <a:ext cx="360000" cy="36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M</a:t>
            </a:r>
            <a:endParaRPr lang="zh-CN" altLang="en-US" dirty="0"/>
          </a:p>
        </p:txBody>
      </p:sp>
      <p:sp>
        <p:nvSpPr>
          <p:cNvPr id="11" name="上弧形箭头 10"/>
          <p:cNvSpPr/>
          <p:nvPr/>
        </p:nvSpPr>
        <p:spPr>
          <a:xfrm rot="16200000">
            <a:off x="-1417265" y="3783923"/>
            <a:ext cx="3965331" cy="45953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1361970" y="2278397"/>
                <a:ext cx="6211200" cy="4941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ℒ</m:t>
                      </m:r>
                      <m:d>
                        <m:dPr>
                          <m:ctrlPr>
                            <a:rPr lang="en-US" altLang="zh-CN" sz="2100" i="1">
                              <a:latin typeface="Cambria Math" panose="02040503050406030204" pitchFamily="18" charset="0"/>
                            </a:rPr>
                          </m:ctrlPr>
                        </m:dPr>
                        <m:e>
                          <m:r>
                            <a:rPr lang="en-US" altLang="zh-CN" sz="2100" i="1">
                              <a:latin typeface="Cambria Math" panose="02040503050406030204" pitchFamily="18" charset="0"/>
                              <a:cs typeface="Times"/>
                            </a:rPr>
                            <m:t>𝑃</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𝒁</m:t>
                              </m:r>
                            </m:e>
                            <m:e>
                              <m:r>
                                <a:rPr lang="en-US" altLang="zh-CN" sz="2100" b="1" i="1">
                                  <a:latin typeface="Cambria Math" panose="02040503050406030204" pitchFamily="18" charset="0"/>
                                  <a:cs typeface="Times"/>
                                </a:rPr>
                                <m:t>𝑿</m:t>
                              </m:r>
                              <m:r>
                                <a:rPr lang="en-US" altLang="zh-CN" sz="2100" b="1" i="1">
                                  <a:latin typeface="Cambria Math" panose="02040503050406030204" pitchFamily="18" charset="0"/>
                                  <a:cs typeface="Times"/>
                                </a:rPr>
                                <m:t>,</m:t>
                              </m:r>
                              <m:r>
                                <a:rPr lang="en-US" altLang="zh-CN" sz="2100" b="1" i="1">
                                  <a:latin typeface="Cambria Math" panose="02040503050406030204" pitchFamily="18" charset="0"/>
                                  <a:cs typeface="Times"/>
                                </a:rPr>
                                <m:t>𝚯</m:t>
                              </m:r>
                            </m:e>
                          </m:d>
                          <m:r>
                            <a:rPr lang="en-US" altLang="zh-CN" sz="2100" i="1">
                              <a:latin typeface="Cambria Math" panose="02040503050406030204" pitchFamily="18" charset="0"/>
                            </a:rPr>
                            <m:t>,</m:t>
                          </m:r>
                          <m:r>
                            <a:rPr lang="en-US" altLang="zh-CN" sz="2100" b="1">
                              <a:latin typeface="Cambria Math" panose="02040503050406030204" pitchFamily="18" charset="0"/>
                            </a:rPr>
                            <m:t>𝚯</m:t>
                          </m:r>
                        </m:e>
                      </m:d>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𝔼</m:t>
                          </m:r>
                        </m:e>
                        <m:sub>
                          <m:r>
                            <a:rPr lang="en-US" altLang="zh-CN" sz="2100" b="1" i="1" smtClean="0">
                              <a:latin typeface="Cambria Math" panose="02040503050406030204" pitchFamily="18" charset="0"/>
                            </a:rPr>
                            <m:t>𝒁</m:t>
                          </m:r>
                          <m:r>
                            <a:rPr lang="en-US" altLang="zh-CN" sz="2100" b="0" i="1" smtClean="0">
                              <a:latin typeface="Cambria Math" panose="02040503050406030204" pitchFamily="18" charset="0"/>
                            </a:rPr>
                            <m:t>~</m:t>
                          </m:r>
                          <m:r>
                            <a:rPr lang="zh-CN" altLang="el-GR" sz="2100" i="1">
                              <a:latin typeface="Cambria Math" panose="02040503050406030204" pitchFamily="18" charset="0"/>
                            </a:rPr>
                            <m:t>𝑃</m:t>
                          </m:r>
                          <m:r>
                            <a:rPr lang="el-GR" altLang="zh-CN" sz="2100" i="1">
                              <a:latin typeface="Cambria Math" panose="02040503050406030204" pitchFamily="18" charset="0"/>
                            </a:rPr>
                            <m:t>(</m:t>
                          </m:r>
                          <m:r>
                            <a:rPr lang="zh-CN" altLang="el-GR" sz="2100" b="1" i="1">
                              <a:latin typeface="Cambria Math" panose="02040503050406030204" pitchFamily="18" charset="0"/>
                            </a:rPr>
                            <m:t>𝒁</m:t>
                          </m:r>
                          <m:r>
                            <a:rPr lang="zh-CN" altLang="el-GR" sz="2100" i="1">
                              <a:latin typeface="Cambria Math" panose="02040503050406030204" pitchFamily="18" charset="0"/>
                            </a:rPr>
                            <m:t>│</m:t>
                          </m:r>
                          <m:r>
                            <a:rPr lang="zh-CN" altLang="el-GR" sz="2100" b="1" i="1">
                              <a:latin typeface="Cambria Math" panose="02040503050406030204" pitchFamily="18" charset="0"/>
                            </a:rPr>
                            <m:t>𝑿</m:t>
                          </m:r>
                          <m:r>
                            <a:rPr lang="el-GR" altLang="zh-CN" sz="2100" i="1">
                              <a:latin typeface="Cambria Math" panose="02040503050406030204" pitchFamily="18" charset="0"/>
                            </a:rPr>
                            <m:t>,</m:t>
                          </m:r>
                          <m:sSup>
                            <m:sSupPr>
                              <m:ctrlPr>
                                <a:rPr lang="el-GR" altLang="zh-CN" sz="2100" i="1">
                                  <a:latin typeface="Cambria Math" panose="02040503050406030204" pitchFamily="18" charset="0"/>
                                </a:rPr>
                              </m:ctrlPr>
                            </m:sSupPr>
                            <m:e>
                              <m:r>
                                <a:rPr lang="el-GR" altLang="zh-CN" sz="2100" b="1" i="1">
                                  <a:latin typeface="Cambria Math" panose="02040503050406030204" pitchFamily="18" charset="0"/>
                                </a:rPr>
                                <m:t>𝜣</m:t>
                              </m:r>
                            </m:e>
                            <m:sup>
                              <m:r>
                                <a:rPr lang="zh-CN" altLang="el-GR" sz="2100" i="1">
                                  <a:latin typeface="Cambria Math" panose="02040503050406030204" pitchFamily="18" charset="0"/>
                                </a:rPr>
                                <m:t>𝑡</m:t>
                              </m:r>
                            </m:sup>
                          </m:sSup>
                          <m:r>
                            <a:rPr lang="zh-CN" altLang="el-GR" sz="2100" i="1">
                              <a:latin typeface="Cambria Math" panose="02040503050406030204" pitchFamily="18" charset="0"/>
                            </a:rPr>
                            <m:t> </m:t>
                          </m:r>
                          <m:r>
                            <a:rPr lang="el-GR" altLang="zh-CN" sz="2100" i="1">
                              <a:latin typeface="Cambria Math" panose="02040503050406030204" pitchFamily="18" charset="0"/>
                            </a:rPr>
                            <m:t>)</m:t>
                          </m:r>
                        </m:sub>
                      </m:sSub>
                      <m:r>
                        <a:rPr lang="en-US" altLang="zh-CN" sz="2100" b="0" i="1" smtClean="0">
                          <a:latin typeface="Cambria Math" panose="02040503050406030204" pitchFamily="18" charset="0"/>
                        </a:rPr>
                        <m:t>𝐿𝐿</m:t>
                      </m:r>
                      <m:d>
                        <m:dPr>
                          <m:ctrlPr>
                            <a:rPr lang="en-US" altLang="zh-CN" sz="2100" b="0" i="1" smtClean="0">
                              <a:latin typeface="Cambria Math" panose="02040503050406030204" pitchFamily="18" charset="0"/>
                            </a:rPr>
                          </m:ctrlPr>
                        </m:dPr>
                        <m:e>
                          <m:r>
                            <a:rPr lang="en-US" altLang="zh-CN" sz="2100" b="1" i="0" smtClean="0">
                              <a:latin typeface="Cambria Math" panose="02040503050406030204" pitchFamily="18" charset="0"/>
                            </a:rPr>
                            <m:t>𝚯</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𝑿</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𝒁</m:t>
                          </m:r>
                        </m:e>
                      </m:d>
                    </m:oMath>
                  </m:oMathPara>
                </a14:m>
                <a:endParaRPr lang="zh-CN" altLang="en-US" sz="21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361970" y="2278397"/>
                <a:ext cx="6211200" cy="494174"/>
              </a:xfrm>
              <a:prstGeom prst="rect">
                <a:avLst/>
              </a:prstGeom>
              <a:blipFill>
                <a:blip r:embed="rId3"/>
                <a:stretch>
                  <a:fillRect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881537" y="5940290"/>
                <a:ext cx="3097643" cy="5206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100" b="0" i="1" smtClean="0">
                              <a:latin typeface="Cambria Math" panose="02040503050406030204" pitchFamily="18" charset="0"/>
                            </a:rPr>
                          </m:ctrlPr>
                        </m:sSupPr>
                        <m:e>
                          <m:r>
                            <a:rPr lang="en-US" altLang="zh-CN" sz="2100" b="1" i="0" smtClean="0">
                              <a:latin typeface="Cambria Math" panose="02040503050406030204" pitchFamily="18" charset="0"/>
                            </a:rPr>
                            <m:t>𝚯</m:t>
                          </m:r>
                        </m:e>
                        <m:sup>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r>
                            <m:rPr>
                              <m:sty m:val="p"/>
                            </m:rPr>
                            <a:rPr lang="en-US" altLang="zh-CN" sz="2100" b="0" i="0" smtClean="0">
                              <a:latin typeface="Cambria Math" panose="02040503050406030204" pitchFamily="18" charset="0"/>
                            </a:rPr>
                            <m:t>arg</m:t>
                          </m:r>
                        </m:fName>
                        <m:e>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0" smtClean="0">
                                      <a:latin typeface="Cambria Math" panose="02040503050406030204" pitchFamily="18" charset="0"/>
                                    </a:rPr>
                                    <m:t>𝚯</m:t>
                                  </m:r>
                                </m:lim>
                              </m:limLow>
                            </m:fName>
                            <m:e>
                              <m:r>
                                <a:rPr lang="en-US" altLang="zh-CN" sz="2100" i="1">
                                  <a:latin typeface="Cambria Math" panose="02040503050406030204" pitchFamily="18" charset="0"/>
                                </a:rPr>
                                <m:t>𝑄</m:t>
                              </m:r>
                              <m:d>
                                <m:dPr>
                                  <m:ctrlPr>
                                    <a:rPr lang="en-US" altLang="zh-CN" sz="2100" i="1">
                                      <a:latin typeface="Cambria Math" panose="02040503050406030204" pitchFamily="18" charset="0"/>
                                    </a:rPr>
                                  </m:ctrlPr>
                                </m:dPr>
                                <m:e>
                                  <m:r>
                                    <a:rPr lang="en-US" altLang="zh-CN" sz="2100" b="1">
                                      <a:latin typeface="Cambria Math" panose="02040503050406030204" pitchFamily="18" charset="0"/>
                                    </a:rPr>
                                    <m:t>𝚯</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a:latin typeface="Cambria Math" panose="02040503050406030204" pitchFamily="18" charset="0"/>
                                        </a:rPr>
                                        <m:t>𝚯</m:t>
                                      </m:r>
                                    </m:e>
                                    <m:sup>
                                      <m:r>
                                        <a:rPr lang="en-US" altLang="zh-CN" sz="2100" i="1">
                                          <a:latin typeface="Cambria Math" panose="02040503050406030204" pitchFamily="18" charset="0"/>
                                        </a:rPr>
                                        <m:t>𝑡</m:t>
                                      </m:r>
                                    </m:sup>
                                  </m:sSup>
                                </m:e>
                              </m:d>
                            </m:e>
                          </m:func>
                        </m:e>
                      </m:func>
                    </m:oMath>
                  </m:oMathPara>
                </a14:m>
                <a:endParaRPr lang="zh-CN" altLang="en-US" sz="2100" dirty="0"/>
              </a:p>
            </p:txBody>
          </p:sp>
        </mc:Choice>
        <mc:Fallback xmlns="">
          <p:sp>
            <p:nvSpPr>
              <p:cNvPr id="13" name="矩形 12"/>
              <p:cNvSpPr>
                <a:spLocks noRot="1" noChangeAspect="1" noMove="1" noResize="1" noEditPoints="1" noAdjustHandles="1" noChangeArrowheads="1" noChangeShapeType="1" noTextEdit="1"/>
              </p:cNvSpPr>
              <p:nvPr/>
            </p:nvSpPr>
            <p:spPr>
              <a:xfrm>
                <a:off x="4881537" y="5940290"/>
                <a:ext cx="3097643" cy="520655"/>
              </a:xfrm>
              <a:prstGeom prst="rect">
                <a:avLst/>
              </a:prstGeom>
              <a:blipFill>
                <a:blip r:embed="rId4"/>
                <a:stretch>
                  <a:fillRect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848252" y="2298974"/>
                <a:ext cx="1518814"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r>
                        <a:rPr lang="en-US" altLang="zh-CN" sz="2100" i="1">
                          <a:latin typeface="Cambria Math" panose="02040503050406030204" pitchFamily="18" charset="0"/>
                        </a:rPr>
                        <m:t>𝑄</m:t>
                      </m:r>
                      <m:d>
                        <m:dPr>
                          <m:ctrlPr>
                            <a:rPr lang="en-US" altLang="zh-CN" sz="2100" i="1">
                              <a:latin typeface="Cambria Math" panose="02040503050406030204" pitchFamily="18" charset="0"/>
                            </a:rPr>
                          </m:ctrlPr>
                        </m:dPr>
                        <m:e>
                          <m:r>
                            <a:rPr lang="en-US" altLang="zh-CN" sz="2100" b="1">
                              <a:latin typeface="Cambria Math" panose="02040503050406030204" pitchFamily="18" charset="0"/>
                            </a:rPr>
                            <m:t>𝚯</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a:latin typeface="Cambria Math" panose="02040503050406030204" pitchFamily="18" charset="0"/>
                                </a:rPr>
                                <m:t>𝚯</m:t>
                              </m:r>
                            </m:e>
                            <m:sup>
                              <m:r>
                                <a:rPr lang="en-US" altLang="zh-CN" sz="2100" i="1">
                                  <a:latin typeface="Cambria Math" panose="02040503050406030204" pitchFamily="18" charset="0"/>
                                </a:rPr>
                                <m:t>𝑡</m:t>
                              </m:r>
                            </m:sup>
                          </m:sSup>
                        </m:e>
                      </m:d>
                    </m:oMath>
                  </m:oMathPara>
                </a14:m>
                <a:endParaRPr lang="zh-CN" altLang="en-US" sz="2100" dirty="0"/>
              </a:p>
            </p:txBody>
          </p:sp>
        </mc:Choice>
        <mc:Fallback xmlns="">
          <p:sp>
            <p:nvSpPr>
              <p:cNvPr id="14" name="矩形 13"/>
              <p:cNvSpPr>
                <a:spLocks noRot="1" noChangeAspect="1" noMove="1" noResize="1" noEditPoints="1" noAdjustHandles="1" noChangeArrowheads="1" noChangeShapeType="1" noTextEdit="1"/>
              </p:cNvSpPr>
              <p:nvPr/>
            </p:nvSpPr>
            <p:spPr>
              <a:xfrm>
                <a:off x="6848252" y="2298974"/>
                <a:ext cx="1518814" cy="415498"/>
              </a:xfrm>
              <a:prstGeom prst="rect">
                <a:avLst/>
              </a:prstGeom>
              <a:blipFill>
                <a:blip r:embed="rId5"/>
                <a:stretch>
                  <a:fillRect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010999" y="2871173"/>
                <a:ext cx="2990562" cy="712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num>
                        <m:den>
                          <m:nary>
                            <m:naryPr>
                              <m:chr m:val="∑"/>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e>
                              </m:d>
                            </m:e>
                          </m:nary>
                        </m:den>
                      </m:f>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010999" y="2871173"/>
                <a:ext cx="2990562" cy="712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844681" y="2870212"/>
                <a:ext cx="2479333" cy="703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𝑐</m:t>
                              </m:r>
                            </m:sub>
                          </m:sSub>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𝝁</m:t>
                                  </m:r>
                                </m:e>
                                <m:sub>
                                  <m:r>
                                    <a:rPr lang="en-US" altLang="zh-CN" i="1">
                                      <a:latin typeface="Cambria Math" panose="02040503050406030204" pitchFamily="18" charset="0"/>
                                    </a:rPr>
                                    <m:t>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𝑐</m:t>
                                  </m:r>
                                </m:sub>
                              </m:sSub>
                            </m:e>
                          </m:d>
                        </m:num>
                        <m:den>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m:t>
                                  </m:r>
                                </m:sup>
                              </m:sSup>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m:t>
                                      </m:r>
                                    </m:sup>
                                  </m:sSup>
                                </m:sub>
                              </m:sSub>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𝝁</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𝚺</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m:t>
                                          </m:r>
                                        </m:sup>
                                      </m:sSup>
                                    </m:sub>
                                  </m:sSub>
                                </m:e>
                              </m:d>
                            </m:e>
                          </m:nary>
                        </m:den>
                      </m:f>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4844681" y="2870212"/>
                <a:ext cx="2479333" cy="70301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130679" y="3028699"/>
                <a:ext cx="7528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𝑖𝑐</m:t>
                          </m:r>
                        </m:sub>
                      </m:sSub>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7130679" y="3028699"/>
                <a:ext cx="75289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343271" y="3665435"/>
                <a:ext cx="7380097" cy="8769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𝒁</m:t>
                          </m:r>
                          <m:r>
                            <a:rPr lang="en-US" altLang="zh-CN" i="1">
                              <a:latin typeface="Cambria Math" panose="02040503050406030204" pitchFamily="18" charset="0"/>
                            </a:rPr>
                            <m:t>~</m:t>
                          </m:r>
                          <m:r>
                            <a:rPr lang="zh-CN" altLang="el-GR" i="1">
                              <a:latin typeface="Cambria Math" panose="02040503050406030204" pitchFamily="18" charset="0"/>
                            </a:rPr>
                            <m:t>𝑃</m:t>
                          </m:r>
                          <m:r>
                            <a:rPr lang="el-GR" altLang="zh-CN" i="1">
                              <a:latin typeface="Cambria Math" panose="02040503050406030204" pitchFamily="18" charset="0"/>
                            </a:rPr>
                            <m:t>(</m:t>
                          </m:r>
                          <m:r>
                            <a:rPr lang="zh-CN" altLang="el-GR" b="1" i="1">
                              <a:latin typeface="Cambria Math" panose="02040503050406030204" pitchFamily="18" charset="0"/>
                            </a:rPr>
                            <m:t>𝒁</m:t>
                          </m:r>
                          <m:r>
                            <a:rPr lang="zh-CN" altLang="el-GR" i="1">
                              <a:latin typeface="Cambria Math" panose="02040503050406030204" pitchFamily="18" charset="0"/>
                            </a:rPr>
                            <m:t>│</m:t>
                          </m:r>
                          <m:r>
                            <a:rPr lang="zh-CN" altLang="el-GR" b="1" i="1">
                              <a:latin typeface="Cambria Math" panose="02040503050406030204" pitchFamily="18" charset="0"/>
                            </a:rPr>
                            <m:t>𝑿</m:t>
                          </m:r>
                          <m:r>
                            <a:rPr lang="el-GR" altLang="zh-CN" i="1">
                              <a:latin typeface="Cambria Math" panose="02040503050406030204" pitchFamily="18" charset="0"/>
                            </a:rPr>
                            <m:t>,</m:t>
                          </m:r>
                          <m:sSup>
                            <m:sSupPr>
                              <m:ctrlPr>
                                <a:rPr lang="el-GR" altLang="zh-CN" i="1">
                                  <a:latin typeface="Cambria Math" panose="02040503050406030204" pitchFamily="18" charset="0"/>
                                </a:rPr>
                              </m:ctrlPr>
                            </m:sSupPr>
                            <m:e>
                              <m:r>
                                <a:rPr lang="el-GR" altLang="zh-CN" b="1" i="1">
                                  <a:latin typeface="Cambria Math" panose="02040503050406030204" pitchFamily="18" charset="0"/>
                                </a:rPr>
                                <m:t>𝜣</m:t>
                              </m:r>
                            </m:e>
                            <m:sup>
                              <m:r>
                                <a:rPr lang="zh-CN" altLang="el-GR" i="1">
                                  <a:latin typeface="Cambria Math" panose="02040503050406030204" pitchFamily="18" charset="0"/>
                                </a:rPr>
                                <m:t>𝑡</m:t>
                              </m:r>
                            </m:sup>
                          </m:sSup>
                          <m:r>
                            <a:rPr lang="zh-CN" altLang="el-GR" i="1">
                              <a:latin typeface="Cambria Math" panose="02040503050406030204" pitchFamily="18" charset="0"/>
                            </a:rPr>
                            <m:t> </m:t>
                          </m:r>
                          <m:r>
                            <a:rPr lang="el-GR" altLang="zh-CN" i="1">
                              <a:latin typeface="Cambria Math" panose="02040503050406030204" pitchFamily="18" charset="0"/>
                            </a:rPr>
                            <m:t>)</m:t>
                          </m:r>
                        </m:sub>
                      </m:sSub>
                      <m:r>
                        <a:rPr lang="en-US" altLang="zh-CN" i="1">
                          <a:latin typeface="Cambria Math" panose="02040503050406030204" pitchFamily="18" charset="0"/>
                        </a:rPr>
                        <m:t>𝐿𝐿</m:t>
                      </m:r>
                      <m:d>
                        <m:dPr>
                          <m:ctrlPr>
                            <a:rPr lang="en-US" altLang="zh-CN" i="1">
                              <a:latin typeface="Cambria Math" panose="02040503050406030204" pitchFamily="18" charset="0"/>
                            </a:rPr>
                          </m:ctrlPr>
                        </m:dPr>
                        <m:e>
                          <m:r>
                            <a:rPr lang="en-US" altLang="zh-CN" b="1">
                              <a:latin typeface="Cambria Math" panose="02040503050406030204" pitchFamily="18" charset="0"/>
                            </a:rPr>
                            <m:t>𝚯</m:t>
                          </m:r>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b="1" i="1">
                              <a:latin typeface="Cambria Math" panose="02040503050406030204" pitchFamily="18" charset="0"/>
                            </a:rPr>
                            <m:t>𝒁</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𝒁</m:t>
                          </m:r>
                          <m:r>
                            <a:rPr lang="en-US" altLang="zh-CN" i="1">
                              <a:latin typeface="Cambria Math" panose="02040503050406030204" pitchFamily="18" charset="0"/>
                            </a:rPr>
                            <m:t>~</m:t>
                          </m:r>
                          <m:r>
                            <a:rPr lang="zh-CN" altLang="el-GR" i="1">
                              <a:latin typeface="Cambria Math" panose="02040503050406030204" pitchFamily="18" charset="0"/>
                            </a:rPr>
                            <m:t>𝑃</m:t>
                          </m:r>
                          <m:r>
                            <a:rPr lang="el-GR" altLang="zh-CN" i="1">
                              <a:latin typeface="Cambria Math" panose="02040503050406030204" pitchFamily="18" charset="0"/>
                            </a:rPr>
                            <m:t>(</m:t>
                          </m:r>
                          <m:r>
                            <a:rPr lang="zh-CN" altLang="el-GR" b="1" i="1">
                              <a:latin typeface="Cambria Math" panose="02040503050406030204" pitchFamily="18" charset="0"/>
                            </a:rPr>
                            <m:t>𝒁</m:t>
                          </m:r>
                          <m:r>
                            <a:rPr lang="zh-CN" altLang="el-GR" i="1">
                              <a:latin typeface="Cambria Math" panose="02040503050406030204" pitchFamily="18" charset="0"/>
                            </a:rPr>
                            <m:t>│</m:t>
                          </m:r>
                          <m:r>
                            <a:rPr lang="zh-CN" altLang="el-GR" b="1" i="1">
                              <a:latin typeface="Cambria Math" panose="02040503050406030204" pitchFamily="18" charset="0"/>
                            </a:rPr>
                            <m:t>𝑿</m:t>
                          </m:r>
                          <m:r>
                            <a:rPr lang="el-GR" altLang="zh-CN" i="1">
                              <a:latin typeface="Cambria Math" panose="02040503050406030204" pitchFamily="18" charset="0"/>
                            </a:rPr>
                            <m:t>,</m:t>
                          </m:r>
                          <m:sSup>
                            <m:sSupPr>
                              <m:ctrlPr>
                                <a:rPr lang="el-GR" altLang="zh-CN" i="1">
                                  <a:latin typeface="Cambria Math" panose="02040503050406030204" pitchFamily="18" charset="0"/>
                                </a:rPr>
                              </m:ctrlPr>
                            </m:sSupPr>
                            <m:e>
                              <m:r>
                                <a:rPr lang="el-GR" altLang="zh-CN" b="1" i="1">
                                  <a:latin typeface="Cambria Math" panose="02040503050406030204" pitchFamily="18" charset="0"/>
                                </a:rPr>
                                <m:t>𝜣</m:t>
                              </m:r>
                            </m:e>
                            <m:sup>
                              <m:r>
                                <a:rPr lang="zh-CN" altLang="el-GR" i="1">
                                  <a:latin typeface="Cambria Math" panose="02040503050406030204" pitchFamily="18" charset="0"/>
                                </a:rPr>
                                <m:t>𝑡</m:t>
                              </m:r>
                            </m:sup>
                          </m:sSup>
                          <m:r>
                            <a:rPr lang="zh-CN" altLang="el-GR" i="1">
                              <a:latin typeface="Cambria Math" panose="02040503050406030204" pitchFamily="18" charset="0"/>
                            </a:rPr>
                            <m:t> </m:t>
                          </m:r>
                          <m:r>
                            <a:rPr lang="el-GR" altLang="zh-CN" i="1">
                              <a:latin typeface="Cambria Math" panose="02040503050406030204" pitchFamily="18" charset="0"/>
                            </a:rPr>
                            <m:t>)</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𝑐</m:t>
                                  </m:r>
                                  <m:r>
                                    <a:rPr lang="en-US" altLang="zh-CN" i="1">
                                      <a:latin typeface="Cambria Math" panose="02040503050406030204" pitchFamily="18" charset="0"/>
                                    </a:rPr>
                                    <m:t>=1</m:t>
                                  </m:r>
                                </m:sub>
                                <m:sup>
                                  <m:r>
                                    <a:rPr lang="en-US" altLang="zh-CN" i="1">
                                      <a:latin typeface="Cambria Math" panose="02040503050406030204" pitchFamily="18" charset="0"/>
                                    </a:rPr>
                                    <m:t>𝑘</m:t>
                                  </m:r>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𝝁</m:t>
                                                  </m:r>
                                                </m:e>
                                                <m:sub>
                                                  <m:r>
                                                    <a:rPr lang="en-US" altLang="zh-CN" i="1">
                                                      <a:latin typeface="Cambria Math" panose="02040503050406030204" pitchFamily="18" charset="0"/>
                                                    </a:rPr>
                                                    <m:t>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𝑐</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𝑐</m:t>
                                              </m:r>
                                            </m:sub>
                                          </m:sSub>
                                        </m:e>
                                      </m:d>
                                    </m:e>
                                    <m:sup>
                                      <m:r>
                                        <a:rPr lang="en-US" altLang="zh-CN" i="1">
                                          <a:latin typeface="Cambria Math" panose="02040503050406030204" pitchFamily="18" charset="0"/>
                                        </a:rPr>
                                        <m:t>𝕀</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𝑐</m:t>
                                          </m:r>
                                        </m:e>
                                      </m:d>
                                    </m:sup>
                                  </m:sSup>
                                </m:e>
                              </m:nary>
                            </m:e>
                          </m:nary>
                        </m:e>
                      </m:func>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1343271" y="3665435"/>
                <a:ext cx="7380097" cy="87690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714258" y="4421576"/>
                <a:ext cx="5133265" cy="8769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𝒁</m:t>
                          </m:r>
                          <m:r>
                            <a:rPr lang="en-US" altLang="zh-CN" i="1">
                              <a:latin typeface="Cambria Math" panose="02040503050406030204" pitchFamily="18" charset="0"/>
                            </a:rPr>
                            <m:t>~</m:t>
                          </m:r>
                          <m:r>
                            <a:rPr lang="zh-CN" altLang="el-GR" i="1">
                              <a:latin typeface="Cambria Math" panose="02040503050406030204" pitchFamily="18" charset="0"/>
                            </a:rPr>
                            <m:t>𝑃</m:t>
                          </m:r>
                          <m:r>
                            <a:rPr lang="el-GR" altLang="zh-CN" i="1">
                              <a:latin typeface="Cambria Math" panose="02040503050406030204" pitchFamily="18" charset="0"/>
                            </a:rPr>
                            <m:t>(</m:t>
                          </m:r>
                          <m:r>
                            <a:rPr lang="zh-CN" altLang="el-GR" b="1" i="1">
                              <a:latin typeface="Cambria Math" panose="02040503050406030204" pitchFamily="18" charset="0"/>
                            </a:rPr>
                            <m:t>𝒁</m:t>
                          </m:r>
                          <m:r>
                            <a:rPr lang="zh-CN" altLang="el-GR" i="1">
                              <a:latin typeface="Cambria Math" panose="02040503050406030204" pitchFamily="18" charset="0"/>
                            </a:rPr>
                            <m:t>│</m:t>
                          </m:r>
                          <m:r>
                            <a:rPr lang="zh-CN" altLang="el-GR" b="1" i="1">
                              <a:latin typeface="Cambria Math" panose="02040503050406030204" pitchFamily="18" charset="0"/>
                            </a:rPr>
                            <m:t>𝑿</m:t>
                          </m:r>
                          <m:r>
                            <a:rPr lang="el-GR" altLang="zh-CN" i="1">
                              <a:latin typeface="Cambria Math" panose="02040503050406030204" pitchFamily="18" charset="0"/>
                            </a:rPr>
                            <m:t>,</m:t>
                          </m:r>
                          <m:sSup>
                            <m:sSupPr>
                              <m:ctrlPr>
                                <a:rPr lang="el-GR" altLang="zh-CN" i="1">
                                  <a:latin typeface="Cambria Math" panose="02040503050406030204" pitchFamily="18" charset="0"/>
                                </a:rPr>
                              </m:ctrlPr>
                            </m:sSupPr>
                            <m:e>
                              <m:r>
                                <a:rPr lang="el-GR" altLang="zh-CN" b="1" i="1">
                                  <a:latin typeface="Cambria Math" panose="02040503050406030204" pitchFamily="18" charset="0"/>
                                </a:rPr>
                                <m:t>𝜣</m:t>
                              </m:r>
                            </m:e>
                            <m:sup>
                              <m:r>
                                <a:rPr lang="zh-CN" altLang="el-GR" i="1">
                                  <a:latin typeface="Cambria Math" panose="02040503050406030204" pitchFamily="18" charset="0"/>
                                </a:rPr>
                                <m:t>𝑡</m:t>
                              </m:r>
                            </m:sup>
                          </m:sSup>
                          <m:r>
                            <a:rPr lang="zh-CN" altLang="el-GR" i="1">
                              <a:latin typeface="Cambria Math" panose="02040503050406030204" pitchFamily="18" charset="0"/>
                            </a:rPr>
                            <m:t> </m:t>
                          </m:r>
                          <m:r>
                            <a:rPr lang="el-GR" altLang="zh-CN" i="1">
                              <a:latin typeface="Cambria Math" panose="02040503050406030204" pitchFamily="18" charset="0"/>
                            </a:rPr>
                            <m:t>)</m:t>
                          </m:r>
                        </m:sub>
                      </m:sSub>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𝑚</m:t>
                          </m:r>
                        </m:sup>
                        <m:e>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𝑐</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a:rPr lang="en-US" altLang="zh-CN" i="1">
                                  <a:latin typeface="Cambria Math" panose="02040503050406030204" pitchFamily="18" charset="0"/>
                                </a:rPr>
                                <m:t>𝕀</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𝑐</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𝝁</m:t>
                                          </m:r>
                                        </m:e>
                                        <m:sub>
                                          <m:r>
                                            <a:rPr lang="en-US" altLang="zh-CN" i="1">
                                              <a:latin typeface="Cambria Math" panose="02040503050406030204" pitchFamily="18" charset="0"/>
                                            </a:rPr>
                                            <m:t>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𝑐</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𝑐</m:t>
                                      </m:r>
                                    </m:sub>
                                  </m:sSub>
                                </m:e>
                              </m:func>
                            </m:e>
                          </m:nary>
                        </m:e>
                      </m:nary>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3714258" y="4421576"/>
                <a:ext cx="5133265" cy="87690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714257" y="5092541"/>
                <a:ext cx="3978140" cy="8769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𝑚</m:t>
                          </m:r>
                        </m:sup>
                        <m:e>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𝑐</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𝑖𝑐</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𝝁</m:t>
                                              </m:r>
                                            </m:e>
                                            <m:sub>
                                              <m:r>
                                                <a:rPr lang="en-US" altLang="zh-CN" i="1">
                                                  <a:latin typeface="Cambria Math" panose="02040503050406030204" pitchFamily="18" charset="0"/>
                                                </a:rPr>
                                                <m:t>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𝑐</m:t>
                                              </m:r>
                                            </m:sub>
                                          </m:sSub>
                                        </m:e>
                                      </m:d>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𝑐</m:t>
                                          </m:r>
                                        </m:sub>
                                      </m:sSub>
                                    </m:e>
                                  </m:func>
                                </m:e>
                              </m:d>
                            </m:e>
                          </m:nary>
                        </m:e>
                      </m:nary>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3714257" y="5092541"/>
                <a:ext cx="3978140" cy="876907"/>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760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EM</a:t>
            </a:r>
            <a:r>
              <a:rPr lang="zh-CN" altLang="en-US" dirty="0"/>
              <a:t>算法的应用</a:t>
            </a:r>
            <a:r>
              <a:rPr lang="en-US" altLang="zh-CN" dirty="0"/>
              <a:t>—</a:t>
            </a:r>
            <a:r>
              <a:rPr lang="zh-CN" altLang="en-US" dirty="0"/>
              <a:t>隐马尔可夫模型（</a:t>
            </a:r>
            <a:r>
              <a:rPr lang="en-US" altLang="zh-CN" dirty="0"/>
              <a:t> HMM </a:t>
            </a:r>
            <a:r>
              <a:rPr lang="zh-CN" altLang="en-US"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隐马尔可夫模型（</a:t>
                </a:r>
                <a:r>
                  <a:rPr lang="en-US" altLang="zh-CN" dirty="0"/>
                  <a:t>Hidden Markov Model</a:t>
                </a:r>
                <a:r>
                  <a:rPr lang="zh-CN" altLang="en-US" dirty="0"/>
                  <a:t>，</a:t>
                </a:r>
                <a:r>
                  <a:rPr lang="en-US" altLang="zh-CN" dirty="0"/>
                  <a:t>HMM</a:t>
                </a:r>
                <a:r>
                  <a:rPr lang="zh-CN" altLang="en-US" dirty="0"/>
                  <a:t>）</a:t>
                </a:r>
                <a:endParaRPr lang="en-US" altLang="zh-CN" dirty="0"/>
              </a:p>
              <a:p>
                <a:r>
                  <a:rPr lang="zh-CN" altLang="en-US" dirty="0"/>
                  <a:t>组成</a:t>
                </a:r>
                <a:endParaRPr lang="en-US" altLang="zh-CN" dirty="0"/>
              </a:p>
              <a:p>
                <a:pPr lvl="1"/>
                <a:r>
                  <a:rPr lang="zh-CN" altLang="en-US" dirty="0"/>
                  <a:t>状态变量</a:t>
                </a:r>
                <a:r>
                  <a:rPr lang="en-US" altLang="zh-CN" dirty="0"/>
                  <a:t>: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en-US" dirty="0"/>
                  <a:t>    通常假定是</a:t>
                </a:r>
                <a:r>
                  <a:rPr lang="zh-CN" altLang="en-US" b="1" dirty="0"/>
                  <a:t>隐藏</a:t>
                </a:r>
                <a:r>
                  <a:rPr lang="zh-CN" altLang="en-US" dirty="0"/>
                  <a:t>的，不可被观测的</a:t>
                </a:r>
                <a:endParaRPr lang="en-US" altLang="zh-CN" dirty="0"/>
              </a:p>
              <a:p>
                <a:pPr lvl="2"/>
                <a:r>
                  <a:rPr lang="zh-CN" altLang="en-US" dirty="0"/>
                  <a:t>取值范围为</a:t>
                </a:r>
                <a14:m>
                  <m:oMath xmlns:m="http://schemas.openxmlformats.org/officeDocument/2006/math">
                    <m:r>
                      <a:rPr lang="en-US" altLang="zh-CN" b="0" i="1" smtClean="0">
                        <a:latin typeface="Cambria Math" panose="02040503050406030204" pitchFamily="18" charset="0"/>
                      </a:rPr>
                      <m:t>𝒴</m:t>
                    </m:r>
                  </m:oMath>
                </a14:m>
                <a:r>
                  <a:rPr lang="zh-CN" altLang="en-US" dirty="0"/>
                  <a:t>， 通常有</a:t>
                </a:r>
                <a14:m>
                  <m:oMath xmlns:m="http://schemas.openxmlformats.org/officeDocument/2006/math">
                    <m:r>
                      <m:rPr>
                        <m:sty m:val="p"/>
                      </m:rPr>
                      <a:rPr lang="en-US" altLang="zh-CN" i="1" dirty="0">
                        <a:latin typeface="Cambria Math" panose="02040503050406030204" pitchFamily="18" charset="0"/>
                      </a:rPr>
                      <m:t>N</m:t>
                    </m:r>
                  </m:oMath>
                </a14:m>
                <a:r>
                  <a:rPr lang="zh-CN" altLang="en-US" dirty="0"/>
                  <a:t>个可能取值的离散空间</a:t>
                </a:r>
                <a:endParaRPr lang="en-US" altLang="zh-CN" dirty="0"/>
              </a:p>
              <a:p>
                <a:pPr marL="783000" lvl="2" indent="0">
                  <a:buNone/>
                </a:pPr>
                <a:endParaRPr lang="en-US" altLang="zh-CN" dirty="0"/>
              </a:p>
              <a:p>
                <a:pPr lvl="1"/>
                <a:r>
                  <a:rPr lang="zh-CN" altLang="en-US" dirty="0"/>
                  <a:t>观测变量</a:t>
                </a:r>
                <a:r>
                  <a:rPr lang="en-US" altLang="zh-CN" dirty="0"/>
                  <a:t>: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en-US" altLang="zh-CN" dirty="0"/>
                  <a:t> </a:t>
                </a:r>
                <a:r>
                  <a:rPr lang="zh-CN" altLang="en-US" dirty="0"/>
                  <a:t>   表示第</a:t>
                </a:r>
                <a14:m>
                  <m:oMath xmlns:m="http://schemas.openxmlformats.org/officeDocument/2006/math">
                    <m:r>
                      <a:rPr lang="en-US" altLang="zh-CN" i="1" dirty="0">
                        <a:latin typeface="Cambria Math" panose="02040503050406030204" pitchFamily="18" charset="0"/>
                      </a:rPr>
                      <m:t>𝑖</m:t>
                    </m:r>
                  </m:oMath>
                </a14:m>
                <a:r>
                  <a:rPr lang="zh-CN" altLang="en-US" dirty="0"/>
                  <a:t>时刻的观测值集合</a:t>
                </a:r>
                <a:endParaRPr lang="en-US" altLang="zh-CN" dirty="0"/>
              </a:p>
              <a:p>
                <a:pPr lvl="2"/>
                <a:r>
                  <a:rPr lang="zh-CN" altLang="en-US" dirty="0"/>
                  <a:t>观测变量可以为离散或连续型，本章中只讨论离散型观测变量，取值范围</a:t>
                </a:r>
                <a14:m>
                  <m:oMath xmlns:m="http://schemas.openxmlformats.org/officeDocument/2006/math">
                    <m:r>
                      <a:rPr lang="en-US" altLang="zh-CN" b="0" i="1" dirty="0" smtClean="0">
                        <a:latin typeface="Cambria Math" panose="02040503050406030204" pitchFamily="18" charset="0"/>
                      </a:rPr>
                      <m:t>𝒳</m:t>
                    </m:r>
                  </m:oMath>
                </a14:m>
                <a:r>
                  <a:rPr lang="zh-CN" altLang="en-US" dirty="0"/>
                  <a:t>为 </a:t>
                </a:r>
                <a14:m>
                  <m:oMath xmlns:m="http://schemas.openxmlformats.org/officeDocument/2006/math">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o</m:t>
                            </m:r>
                          </m:e>
                          <m:sub>
                            <m:r>
                              <a:rPr lang="en-US" altLang="zh-CN" dirty="0">
                                <a:latin typeface="Cambria Math" panose="02040503050406030204" pitchFamily="18" charset="0"/>
                              </a:rPr>
                              <m:t>1</m:t>
                            </m:r>
                          </m:sub>
                        </m:sSub>
                        <m:r>
                          <a:rPr lang="en-US" altLang="zh-CN" dirty="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o</m:t>
                            </m:r>
                          </m:e>
                          <m:sub>
                            <m:r>
                              <a:rPr lang="en-US" altLang="zh-CN" dirty="0">
                                <a:latin typeface="Cambria Math" panose="02040503050406030204" pitchFamily="18" charset="0"/>
                              </a:rPr>
                              <m:t>2</m:t>
                            </m:r>
                          </m:sub>
                        </m:sSub>
                        <m:r>
                          <a:rPr lang="en-US" altLang="zh-CN" dirty="0">
                            <a:latin typeface="Cambria Math" panose="02040503050406030204" pitchFamily="18" charset="0"/>
                          </a:rPr>
                          <m:t>, …, </m:t>
                        </m:r>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o</m:t>
                            </m:r>
                          </m:e>
                          <m:sub>
                            <m:r>
                              <m:rPr>
                                <m:sty m:val="p"/>
                              </m:rPr>
                              <a:rPr lang="en-US" altLang="zh-CN" dirty="0">
                                <a:latin typeface="Cambria Math" panose="02040503050406030204" pitchFamily="18" charset="0"/>
                              </a:rPr>
                              <m:t>M</m:t>
                            </m:r>
                          </m:sub>
                        </m:sSub>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45</a:t>
            </a:fld>
            <a:endParaRPr lang="zh-CN" altLang="en-US"/>
          </a:p>
        </p:txBody>
      </p:sp>
      <p:pic>
        <p:nvPicPr>
          <p:cNvPr id="7" name="图片 6"/>
          <p:cNvPicPr>
            <a:picLocks noChangeAspect="1"/>
          </p:cNvPicPr>
          <p:nvPr/>
        </p:nvPicPr>
        <p:blipFill>
          <a:blip r:embed="rId3"/>
          <a:stretch>
            <a:fillRect/>
          </a:stretch>
        </p:blipFill>
        <p:spPr>
          <a:xfrm>
            <a:off x="1980815" y="4225248"/>
            <a:ext cx="4361222" cy="1497877"/>
          </a:xfrm>
          <a:prstGeom prst="rect">
            <a:avLst/>
          </a:prstGeom>
        </p:spPr>
      </p:pic>
      <p:sp>
        <p:nvSpPr>
          <p:cNvPr id="8" name="矩形 7"/>
          <p:cNvSpPr/>
          <p:nvPr/>
        </p:nvSpPr>
        <p:spPr>
          <a:xfrm>
            <a:off x="1756113" y="4166279"/>
            <a:ext cx="4909474" cy="69448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756112" y="5057623"/>
            <a:ext cx="4909474" cy="69448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22340" y="2169377"/>
            <a:ext cx="6136822" cy="35331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22340" y="2989793"/>
            <a:ext cx="6136822" cy="35331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372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EM</a:t>
            </a:r>
            <a:r>
              <a:rPr lang="zh-CN" altLang="en-US" dirty="0"/>
              <a:t>算法的应用</a:t>
            </a:r>
            <a:r>
              <a:rPr lang="en-US" altLang="zh-CN" dirty="0"/>
              <a:t>—</a:t>
            </a:r>
            <a:r>
              <a:rPr lang="zh-CN" altLang="en-US" dirty="0"/>
              <a:t>隐马尔可夫模型（</a:t>
            </a:r>
            <a:r>
              <a:rPr lang="en-US" altLang="zh-CN" dirty="0"/>
              <a:t> HMM </a:t>
            </a:r>
            <a:r>
              <a:rPr lang="zh-CN" altLang="en-US"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𝑡</m:t>
                    </m:r>
                    <m:r>
                      <a:rPr lang="zh-CN" altLang="en-US" i="1">
                        <a:latin typeface="Cambria Math" panose="02040503050406030204" pitchFamily="18" charset="0"/>
                      </a:rPr>
                      <m:t>时刻</m:t>
                    </m:r>
                  </m:oMath>
                </a14:m>
                <a:r>
                  <a:rPr lang="zh-CN" altLang="en-US" dirty="0"/>
                  <a:t>的状态</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i="1" dirty="0">
                            <a:latin typeface="Cambria Math" panose="02040503050406030204" pitchFamily="18" charset="0"/>
                          </a:rPr>
                          <m:t>𝑡</m:t>
                        </m:r>
                      </m:sub>
                    </m:sSub>
                  </m:oMath>
                </a14:m>
                <a:r>
                  <a:rPr lang="zh-CN" altLang="en-US" dirty="0"/>
                  <a:t>仅依赖于</a:t>
                </a:r>
                <a14:m>
                  <m:oMath xmlns:m="http://schemas.openxmlformats.org/officeDocument/2006/math">
                    <m:r>
                      <a:rPr lang="en-US" altLang="zh-CN" i="1" dirty="0">
                        <a:latin typeface="Cambria Math" panose="02040503050406030204" pitchFamily="18" charset="0"/>
                      </a:rPr>
                      <m:t>𝑡</m:t>
                    </m:r>
                    <m:r>
                      <a:rPr lang="en-US" altLang="zh-CN" i="1" dirty="0">
                        <a:latin typeface="Cambria Math" panose="02040503050406030204" pitchFamily="18" charset="0"/>
                      </a:rPr>
                      <m:t>−1</m:t>
                    </m:r>
                  </m:oMath>
                </a14:m>
                <a:r>
                  <a:rPr lang="zh-CN" altLang="en-US" dirty="0"/>
                  <a:t>时刻状态</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en-US" dirty="0"/>
                  <a:t>，与其余</a:t>
                </a:r>
                <a14:m>
                  <m:oMath xmlns:m="http://schemas.openxmlformats.org/officeDocument/2006/math">
                    <m:r>
                      <m:rPr>
                        <m:sty m:val="p"/>
                      </m:rPr>
                      <a:rPr lang="en-US" altLang="zh-CN" i="1" dirty="0">
                        <a:latin typeface="Cambria Math" panose="02040503050406030204" pitchFamily="18" charset="0"/>
                      </a:rPr>
                      <m:t>n</m:t>
                    </m:r>
                    <m:r>
                      <a:rPr lang="en-US" altLang="zh-CN" i="1" dirty="0">
                        <a:latin typeface="Cambria Math" panose="02040503050406030204" pitchFamily="18" charset="0"/>
                      </a:rPr>
                      <m:t>−2</m:t>
                    </m:r>
                  </m:oMath>
                </a14:m>
                <a:r>
                  <a:rPr lang="zh-CN" altLang="en-US" dirty="0"/>
                  <a:t>个状态无关 </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46</a:t>
            </a:fld>
            <a:endParaRPr lang="zh-CN" altLang="en-US"/>
          </a:p>
        </p:txBody>
      </p:sp>
      <p:sp>
        <p:nvSpPr>
          <p:cNvPr id="7" name="Rectangle 3"/>
          <p:cNvSpPr>
            <a:spLocks noChangeArrowheads="1"/>
          </p:cNvSpPr>
          <p:nvPr/>
        </p:nvSpPr>
        <p:spPr bwMode="auto">
          <a:xfrm>
            <a:off x="577176" y="2494414"/>
            <a:ext cx="8265199" cy="926068"/>
          </a:xfrm>
          <a:prstGeom prst="rect">
            <a:avLst/>
          </a:prstGeom>
          <a:solidFill>
            <a:schemeClr val="accent2">
              <a:lumMod val="20000"/>
              <a:lumOff val="80000"/>
            </a:schemeClr>
          </a:solidFill>
          <a:ln w="28575"/>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b="1" dirty="0">
                <a:solidFill>
                  <a:srgbClr val="FF0000"/>
                </a:solidFill>
                <a:latin typeface="幼圆" panose="02010509060101010101" pitchFamily="49" charset="-122"/>
                <a:ea typeface="幼圆" panose="02010509060101010101" pitchFamily="49" charset="-122"/>
              </a:rPr>
              <a:t>马尔可夫链：</a:t>
            </a:r>
            <a:endParaRPr lang="en-US" altLang="zh-CN" sz="2200" b="1" dirty="0">
              <a:solidFill>
                <a:srgbClr val="FF0000"/>
              </a:solidFill>
              <a:latin typeface="幼圆" panose="02010509060101010101" pitchFamily="49" charset="-122"/>
              <a:ea typeface="幼圆" panose="02010509060101010101" pitchFamily="49" charset="-122"/>
            </a:endParaRPr>
          </a:p>
          <a:p>
            <a:pPr marL="0" indent="0">
              <a:lnSpc>
                <a:spcPts val="3200"/>
              </a:lnSpc>
              <a:buNone/>
            </a:pPr>
            <a:r>
              <a:rPr lang="zh-CN" altLang="en-US" sz="2200" b="1" dirty="0">
                <a:latin typeface="幼圆" panose="02010509060101010101" pitchFamily="49" charset="-122"/>
                <a:ea typeface="幼圆" panose="02010509060101010101" pitchFamily="49" charset="-122"/>
              </a:rPr>
              <a:t>系统下一时刻状态仅由当前状态决定，不依赖于以往的任何状态</a:t>
            </a:r>
            <a:endParaRPr lang="zh-CN" altLang="en-US" sz="2400" dirty="0"/>
          </a:p>
        </p:txBody>
      </p:sp>
      <p:sp>
        <p:nvSpPr>
          <p:cNvPr id="10" name="文本框 9"/>
          <p:cNvSpPr txBox="1"/>
          <p:nvPr/>
        </p:nvSpPr>
        <p:spPr>
          <a:xfrm>
            <a:off x="7230123" y="5019370"/>
            <a:ext cx="1647178" cy="523220"/>
          </a:xfrm>
          <a:prstGeom prst="rect">
            <a:avLst/>
          </a:prstGeom>
          <a:ln w="38100">
            <a:solidFill>
              <a:srgbClr val="C0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2800" dirty="0">
                <a:solidFill>
                  <a:srgbClr val="C00000"/>
                </a:solidFill>
              </a:rPr>
              <a:t>联合概率</a:t>
            </a:r>
          </a:p>
        </p:txBody>
      </p:sp>
      <p:cxnSp>
        <p:nvCxnSpPr>
          <p:cNvPr id="11" name="曲线连接符 10"/>
          <p:cNvCxnSpPr/>
          <p:nvPr/>
        </p:nvCxnSpPr>
        <p:spPr>
          <a:xfrm rot="16200000" flipV="1">
            <a:off x="6568305" y="4570617"/>
            <a:ext cx="759784" cy="563851"/>
          </a:xfrm>
          <a:prstGeom prst="curved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577175" y="3660040"/>
                <a:ext cx="8265199" cy="974562"/>
              </a:xfrm>
              <a:prstGeom prst="rect">
                <a:avLst/>
              </a:prstGeom>
              <a:solidFill>
                <a:schemeClr val="accent5">
                  <a:lumMod val="20000"/>
                  <a:lumOff val="80000"/>
                </a:schemeClr>
              </a:solidFill>
              <a:ln w="28575">
                <a:solidFill>
                  <a:schemeClr val="accent5"/>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𝑛</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𝑛</m:t>
                              </m:r>
                            </m:sub>
                          </m:sSub>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1</m:t>
                              </m:r>
                            </m:sub>
                          </m:sSub>
                        </m:e>
                      </m:d>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1</m:t>
                              </m:r>
                            </m:sub>
                          </m:sSub>
                        </m:e>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1</m:t>
                              </m:r>
                            </m:sub>
                          </m:sSub>
                        </m:e>
                      </m:d>
                      <m:nary>
                        <m:naryPr>
                          <m:chr m:val="∏"/>
                          <m:ctrlPr>
                            <a:rPr lang="en-US" altLang="zh-CN" sz="2100" b="0" i="1" smtClean="0">
                              <a:latin typeface="Cambria Math" panose="02040503050406030204" pitchFamily="18" charset="0"/>
                            </a:rPr>
                          </m:ctrlPr>
                        </m:naryPr>
                        <m:sub>
                          <m:r>
                            <m:rPr>
                              <m:brk m:alnAt="23"/>
                            </m:rP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=2</m:t>
                          </m:r>
                        </m:sub>
                        <m:sup>
                          <m:r>
                            <a:rPr lang="en-US" altLang="zh-CN" sz="2100" b="0" i="1" smtClean="0">
                              <a:latin typeface="Cambria Math" panose="02040503050406030204" pitchFamily="18" charset="0"/>
                            </a:rPr>
                            <m:t>𝑛</m:t>
                          </m:r>
                        </m:sup>
                        <m:e>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sub>
                              </m:sSub>
                            </m:e>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e>
                          </m:d>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𝑡</m:t>
                                  </m:r>
                                </m:sub>
                              </m:sSub>
                            </m:e>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sub>
                              </m:sSub>
                            </m:e>
                          </m:d>
                        </m:e>
                      </m:nary>
                    </m:oMath>
                  </m:oMathPara>
                </a14:m>
                <a:endParaRPr lang="zh-CN" altLang="en-US" sz="21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77175" y="3660040"/>
                <a:ext cx="8265199" cy="974562"/>
              </a:xfrm>
              <a:prstGeom prst="rect">
                <a:avLst/>
              </a:prstGeom>
              <a:blipFill>
                <a:blip r:embed="rId4"/>
                <a:stretch>
                  <a:fillRect/>
                </a:stretch>
              </a:blipFill>
              <a:ln w="28575">
                <a:solidFill>
                  <a:schemeClr val="accent5"/>
                </a:solidFill>
              </a:ln>
            </p:spPr>
            <p:txBody>
              <a:bodyPr/>
              <a:lstStyle/>
              <a:p>
                <a:r>
                  <a:rPr lang="zh-CN" altLang="en-US">
                    <a:noFill/>
                  </a:rPr>
                  <a:t> </a:t>
                </a:r>
              </a:p>
            </p:txBody>
          </p:sp>
        </mc:Fallback>
      </mc:AlternateContent>
      <p:grpSp>
        <p:nvGrpSpPr>
          <p:cNvPr id="13" name="组合 12"/>
          <p:cNvGrpSpPr/>
          <p:nvPr/>
        </p:nvGrpSpPr>
        <p:grpSpPr>
          <a:xfrm>
            <a:off x="1849965" y="5089339"/>
            <a:ext cx="3531079" cy="870562"/>
            <a:chOff x="3666923" y="396981"/>
            <a:chExt cx="3531079" cy="870562"/>
          </a:xfrm>
        </p:grpSpPr>
        <p:sp>
          <p:nvSpPr>
            <p:cNvPr id="14" name="椭圆 13"/>
            <p:cNvSpPr/>
            <p:nvPr/>
          </p:nvSpPr>
          <p:spPr>
            <a:xfrm>
              <a:off x="3684947" y="434000"/>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966427" y="419949"/>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503433" y="424165"/>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814098" y="412435"/>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684947" y="90754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966427" y="89349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503433" y="89770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814098" y="88597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stCxn id="14" idx="4"/>
              <a:endCxn id="18" idx="0"/>
            </p:cNvCxnSpPr>
            <p:nvPr/>
          </p:nvCxnSpPr>
          <p:spPr>
            <a:xfrm>
              <a:off x="3864947" y="794000"/>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5" idx="4"/>
              <a:endCxn id="19" idx="0"/>
            </p:cNvCxnSpPr>
            <p:nvPr/>
          </p:nvCxnSpPr>
          <p:spPr>
            <a:xfrm>
              <a:off x="5146427" y="779949"/>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6" idx="4"/>
              <a:endCxn id="20" idx="0"/>
            </p:cNvCxnSpPr>
            <p:nvPr/>
          </p:nvCxnSpPr>
          <p:spPr>
            <a:xfrm>
              <a:off x="5683433" y="784165"/>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4"/>
              <a:endCxn id="21" idx="0"/>
            </p:cNvCxnSpPr>
            <p:nvPr/>
          </p:nvCxnSpPr>
          <p:spPr>
            <a:xfrm>
              <a:off x="6994098" y="772435"/>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4" idx="6"/>
            </p:cNvCxnSpPr>
            <p:nvPr/>
          </p:nvCxnSpPr>
          <p:spPr>
            <a:xfrm>
              <a:off x="4044947" y="614000"/>
              <a:ext cx="16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5" idx="6"/>
              <a:endCxn id="16" idx="2"/>
            </p:cNvCxnSpPr>
            <p:nvPr/>
          </p:nvCxnSpPr>
          <p:spPr>
            <a:xfrm>
              <a:off x="5326427" y="599949"/>
              <a:ext cx="177006" cy="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6" idx="6"/>
            </p:cNvCxnSpPr>
            <p:nvPr/>
          </p:nvCxnSpPr>
          <p:spPr>
            <a:xfrm>
              <a:off x="5863433" y="604165"/>
              <a:ext cx="1468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17" idx="2"/>
            </p:cNvCxnSpPr>
            <p:nvPr/>
          </p:nvCxnSpPr>
          <p:spPr>
            <a:xfrm>
              <a:off x="6654800" y="592435"/>
              <a:ext cx="159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3666925"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3666925" y="427617"/>
                  <a:ext cx="408139" cy="2769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3666923"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3666923" y="933127"/>
                  <a:ext cx="408139" cy="2769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4943656"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4943656" y="427617"/>
                  <a:ext cx="408139"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943654"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4943654" y="933127"/>
                  <a:ext cx="408139"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5478192"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sub>
                        </m:sSub>
                      </m:oMath>
                    </m:oMathPara>
                  </a14:m>
                  <a:endParaRPr lang="zh-CN" altLang="en-US" sz="12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5478192" y="427617"/>
                  <a:ext cx="408139"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5478190"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sub>
                        </m:sSub>
                      </m:oMath>
                    </m:oMathPara>
                  </a14:m>
                  <a:endParaRPr lang="zh-CN" altLang="en-US" sz="12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5478190" y="933127"/>
                  <a:ext cx="408139"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6789863"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𝑛</m:t>
                            </m:r>
                          </m:sub>
                        </m:sSub>
                      </m:oMath>
                    </m:oMathPara>
                  </a14:m>
                  <a:endParaRPr lang="zh-CN" altLang="en-US" sz="1200" dirty="0"/>
                </a:p>
              </p:txBody>
            </p:sp>
          </mc:Choice>
          <mc:Fallback xmlns="">
            <p:sp>
              <p:nvSpPr>
                <p:cNvPr id="36" name="文本框 35"/>
                <p:cNvSpPr txBox="1">
                  <a:spLocks noRot="1" noChangeAspect="1" noMove="1" noResize="1" noEditPoints="1" noAdjustHandles="1" noChangeArrowheads="1" noChangeShapeType="1" noTextEdit="1"/>
                </p:cNvSpPr>
                <p:nvPr/>
              </p:nvSpPr>
              <p:spPr>
                <a:xfrm>
                  <a:off x="6789863" y="427617"/>
                  <a:ext cx="408139"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6789861"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𝑛</m:t>
                            </m:r>
                          </m:sub>
                        </m:sSub>
                      </m:oMath>
                    </m:oMathPara>
                  </a14:m>
                  <a:endParaRPr lang="zh-CN" altLang="en-US" sz="1200" dirty="0"/>
                </a:p>
              </p:txBody>
            </p:sp>
          </mc:Choice>
          <mc:Fallback xmlns="">
            <p:sp>
              <p:nvSpPr>
                <p:cNvPr id="37" name="文本框 36"/>
                <p:cNvSpPr txBox="1">
                  <a:spLocks noRot="1" noChangeAspect="1" noMove="1" noResize="1" noEditPoints="1" noAdjustHandles="1" noChangeArrowheads="1" noChangeShapeType="1" noTextEdit="1"/>
                </p:cNvSpPr>
                <p:nvPr/>
              </p:nvSpPr>
              <p:spPr>
                <a:xfrm>
                  <a:off x="6789861" y="933127"/>
                  <a:ext cx="408139" cy="276999"/>
                </a:xfrm>
                <a:prstGeom prst="rect">
                  <a:avLst/>
                </a:prstGeom>
                <a:blipFill>
                  <a:blip r:embed="rId12"/>
                  <a:stretch>
                    <a:fillRect/>
                  </a:stretch>
                </a:blipFill>
              </p:spPr>
              <p:txBody>
                <a:bodyPr/>
                <a:lstStyle/>
                <a:p>
                  <a:r>
                    <a:rPr lang="zh-CN" altLang="en-US">
                      <a:noFill/>
                    </a:rPr>
                    <a:t> </a:t>
                  </a:r>
                </a:p>
              </p:txBody>
            </p:sp>
          </mc:Fallback>
        </mc:AlternateContent>
        <p:sp>
          <p:nvSpPr>
            <p:cNvPr id="38" name="椭圆 37"/>
            <p:cNvSpPr/>
            <p:nvPr/>
          </p:nvSpPr>
          <p:spPr>
            <a:xfrm>
              <a:off x="4231459" y="434000"/>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231459" y="90754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a:stCxn id="38" idx="4"/>
              <a:endCxn id="39" idx="0"/>
            </p:cNvCxnSpPr>
            <p:nvPr/>
          </p:nvCxnSpPr>
          <p:spPr>
            <a:xfrm>
              <a:off x="4411459" y="794000"/>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p:cNvSpPr txBox="1"/>
                <p:nvPr/>
              </p:nvSpPr>
              <p:spPr>
                <a:xfrm>
                  <a:off x="4213437"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2</m:t>
                            </m:r>
                          </m:sub>
                        </m:sSub>
                      </m:oMath>
                    </m:oMathPara>
                  </a14:m>
                  <a:endParaRPr lang="zh-CN" altLang="en-US" sz="12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4213437" y="427617"/>
                  <a:ext cx="408139"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4203909"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2</m:t>
                            </m:r>
                          </m:sub>
                        </m:sSub>
                      </m:oMath>
                    </m:oMathPara>
                  </a14:m>
                  <a:endParaRPr lang="zh-CN" altLang="en-US" sz="1200" dirty="0"/>
                </a:p>
              </p:txBody>
            </p:sp>
          </mc:Choice>
          <mc:Fallback xmlns="">
            <p:sp>
              <p:nvSpPr>
                <p:cNvPr id="42" name="文本框 41"/>
                <p:cNvSpPr txBox="1">
                  <a:spLocks noRot="1" noChangeAspect="1" noMove="1" noResize="1" noEditPoints="1" noAdjustHandles="1" noChangeArrowheads="1" noChangeShapeType="1" noTextEdit="1"/>
                </p:cNvSpPr>
                <p:nvPr/>
              </p:nvSpPr>
              <p:spPr>
                <a:xfrm>
                  <a:off x="4203909" y="933127"/>
                  <a:ext cx="408139" cy="276999"/>
                </a:xfrm>
                <a:prstGeom prst="rect">
                  <a:avLst/>
                </a:prstGeom>
                <a:blipFill>
                  <a:blip r:embed="rId14"/>
                  <a:stretch>
                    <a:fillRect/>
                  </a:stretch>
                </a:blipFill>
              </p:spPr>
              <p:txBody>
                <a:bodyPr/>
                <a:lstStyle/>
                <a:p>
                  <a:r>
                    <a:rPr lang="zh-CN" altLang="en-US">
                      <a:noFill/>
                    </a:rPr>
                    <a:t> </a:t>
                  </a:r>
                </a:p>
              </p:txBody>
            </p:sp>
          </mc:Fallback>
        </mc:AlternateContent>
        <p:sp>
          <p:nvSpPr>
            <p:cNvPr id="43" name="椭圆 42"/>
            <p:cNvSpPr/>
            <p:nvPr/>
          </p:nvSpPr>
          <p:spPr>
            <a:xfrm>
              <a:off x="6027015" y="431454"/>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027015" y="90499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p:cNvCxnSpPr>
              <a:stCxn id="43" idx="4"/>
              <a:endCxn id="44" idx="0"/>
            </p:cNvCxnSpPr>
            <p:nvPr/>
          </p:nvCxnSpPr>
          <p:spPr>
            <a:xfrm>
              <a:off x="6207015" y="791454"/>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p:cNvSpPr txBox="1"/>
                <p:nvPr/>
              </p:nvSpPr>
              <p:spPr>
                <a:xfrm>
                  <a:off x="6004244" y="439122"/>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46" name="文本框 45"/>
                <p:cNvSpPr txBox="1">
                  <a:spLocks noRot="1" noChangeAspect="1" noMove="1" noResize="1" noEditPoints="1" noAdjustHandles="1" noChangeArrowheads="1" noChangeShapeType="1" noTextEdit="1"/>
                </p:cNvSpPr>
                <p:nvPr/>
              </p:nvSpPr>
              <p:spPr>
                <a:xfrm>
                  <a:off x="6004244" y="439122"/>
                  <a:ext cx="408139" cy="27699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6004242" y="944632"/>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47" name="文本框 46"/>
                <p:cNvSpPr txBox="1">
                  <a:spLocks noRot="1" noChangeAspect="1" noMove="1" noResize="1" noEditPoints="1" noAdjustHandles="1" noChangeArrowheads="1" noChangeShapeType="1" noTextEdit="1"/>
                </p:cNvSpPr>
                <p:nvPr/>
              </p:nvSpPr>
              <p:spPr>
                <a:xfrm>
                  <a:off x="6004242" y="944632"/>
                  <a:ext cx="408139" cy="27699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4531021" y="412428"/>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4531021" y="412428"/>
                  <a:ext cx="452944" cy="37029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6296797" y="396981"/>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6296797" y="396981"/>
                  <a:ext cx="452944" cy="37029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526262" y="893645"/>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4526262" y="893645"/>
                  <a:ext cx="452944" cy="37029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6374085" y="893645"/>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6374085" y="893645"/>
                  <a:ext cx="452944" cy="370294"/>
                </a:xfrm>
                <a:prstGeom prst="rect">
                  <a:avLst/>
                </a:prstGeom>
                <a:blipFill>
                  <a:blip r:embed="rId2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6098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HMM</a:t>
            </a:r>
            <a:r>
              <a:rPr lang="zh-CN" altLang="en-US" dirty="0"/>
              <a:t>的基本组成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确定一个</a:t>
                </a:r>
                <a:r>
                  <a:rPr lang="en-US" altLang="zh-CN" dirty="0"/>
                  <a:t>HMM</a:t>
                </a:r>
                <a:r>
                  <a:rPr lang="zh-CN" altLang="en-US" dirty="0"/>
                  <a:t>需要</a:t>
                </a:r>
                <a:r>
                  <a:rPr lang="zh-CN" altLang="en-US" b="1" dirty="0">
                    <a:solidFill>
                      <a:srgbClr val="FF0000"/>
                    </a:solidFill>
                  </a:rPr>
                  <a:t>三组参数</a:t>
                </a:r>
                <a:endParaRPr lang="en-US" altLang="zh-CN" b="1" dirty="0">
                  <a:solidFill>
                    <a:srgbClr val="FF0000"/>
                  </a:solidFill>
                </a:endParaRPr>
              </a:p>
              <a:p>
                <a:pPr lvl="1"/>
                <a:r>
                  <a:rPr lang="zh-CN" altLang="en-US" dirty="0"/>
                  <a:t>状态</a:t>
                </a:r>
                <a:r>
                  <a:rPr lang="zh-CN" altLang="en-US" b="1" dirty="0"/>
                  <a:t>转移概率</a:t>
                </a:r>
                <a:r>
                  <a:rPr lang="zh-CN" altLang="en-US" dirty="0"/>
                  <a:t>：模型在各个状态间转换的概率</a:t>
                </a:r>
                <a:endParaRPr lang="en-US" altLang="zh-CN" dirty="0"/>
              </a:p>
              <a:p>
                <a:pPr lvl="1"/>
                <a:r>
                  <a:rPr lang="zh-CN" altLang="en-US" dirty="0"/>
                  <a:t>表示在任意时刻</a:t>
                </a:r>
                <a14:m>
                  <m:oMath xmlns:m="http://schemas.openxmlformats.org/officeDocument/2006/math">
                    <m:r>
                      <a:rPr lang="en-US" altLang="zh-CN" i="1">
                        <a:latin typeface="Cambria Math" panose="02040503050406030204" pitchFamily="18" charset="0"/>
                      </a:rPr>
                      <m:t>𝑡</m:t>
                    </m:r>
                    <m:r>
                      <a:rPr lang="zh-CN" altLang="en-US" i="1">
                        <a:latin typeface="Cambria Math" panose="02040503050406030204" pitchFamily="18" charset="0"/>
                      </a:rPr>
                      <m:t>，</m:t>
                    </m:r>
                  </m:oMath>
                </a14:m>
                <a:r>
                  <a:rPr lang="zh-CN" altLang="en-US" dirty="0"/>
                  <a:t>若状态为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oMath>
                </a14:m>
                <a:r>
                  <a:rPr lang="zh-CN" altLang="en-US" dirty="0"/>
                  <a:t>，下一状态为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𝑗</m:t>
                        </m:r>
                      </m:sub>
                    </m:sSub>
                  </m:oMath>
                </a14:m>
                <a:r>
                  <a:rPr lang="zh-CN" altLang="en-US" dirty="0"/>
                  <a:t>的概率</a:t>
                </a:r>
                <a:endParaRPr lang="en-US" altLang="zh-CN" dirty="0"/>
              </a:p>
              <a:p>
                <a:pPr lvl="1"/>
                <a:endParaRPr lang="en-US" altLang="zh-CN" dirty="0"/>
              </a:p>
              <a:p>
                <a:pPr lvl="1"/>
                <a:endParaRPr lang="en-US" altLang="zh-CN" dirty="0"/>
              </a:p>
              <a:p>
                <a:pPr lvl="1"/>
                <a:r>
                  <a:rPr lang="zh-CN" altLang="en-US" dirty="0"/>
                  <a:t>输出</a:t>
                </a:r>
                <a:r>
                  <a:rPr lang="zh-CN" altLang="en-US" b="1" dirty="0"/>
                  <a:t>观测概率</a:t>
                </a:r>
                <a:r>
                  <a:rPr lang="zh-CN" altLang="en-US" dirty="0"/>
                  <a:t>：模型根据当前状态获 得各个观测值的概率</a:t>
                </a:r>
                <a:endParaRPr lang="en-US" altLang="zh-CN" dirty="0"/>
              </a:p>
              <a:p>
                <a:pPr lvl="1"/>
                <a:r>
                  <a:rPr lang="zh-CN" altLang="en-US" dirty="0"/>
                  <a:t>在任意时刻</a:t>
                </a:r>
                <a14:m>
                  <m:oMath xmlns:m="http://schemas.openxmlformats.org/officeDocument/2006/math">
                    <m:r>
                      <a:rPr lang="en-US" altLang="zh-CN" i="1">
                        <a:latin typeface="Cambria Math" panose="02040503050406030204" pitchFamily="18" charset="0"/>
                      </a:rPr>
                      <m:t>𝑡</m:t>
                    </m:r>
                  </m:oMath>
                </a14:m>
                <a:r>
                  <a:rPr lang="zh-CN" altLang="en-US" dirty="0"/>
                  <a:t>，若状态为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oMath>
                </a14:m>
                <a:r>
                  <a:rPr lang="zh-CN" altLang="en-US" dirty="0"/>
                  <a:t>，则在观测值为</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i="1">
                            <a:latin typeface="Cambria Math" panose="02040503050406030204" pitchFamily="18" charset="0"/>
                          </a:rPr>
                          <m:t>𝑗</m:t>
                        </m:r>
                      </m:sub>
                    </m:sSub>
                  </m:oMath>
                </a14:m>
                <a:r>
                  <a:rPr lang="zh-CN" altLang="en-US" dirty="0"/>
                  <a:t>的概率</a:t>
                </a:r>
                <a:endParaRPr lang="en-US" altLang="zh-CN" dirty="0"/>
              </a:p>
              <a:p>
                <a:pPr lvl="1"/>
                <a:endParaRPr lang="en-US" altLang="zh-CN" dirty="0"/>
              </a:p>
              <a:p>
                <a:pPr lvl="1"/>
                <a:endParaRPr lang="en-US" altLang="zh-CN" dirty="0"/>
              </a:p>
              <a:p>
                <a:pPr lvl="1"/>
                <a:r>
                  <a:rPr lang="zh-CN" altLang="en-US" b="1" dirty="0"/>
                  <a:t>初始</a:t>
                </a:r>
                <a:r>
                  <a:rPr lang="zh-CN" altLang="en-US" dirty="0"/>
                  <a:t>状态概率：模型在初始时刻各个状态出现的概率</a:t>
                </a:r>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47</a:t>
            </a:fld>
            <a:endParaRPr lang="zh-CN" altLang="en-US"/>
          </a:p>
        </p:txBody>
      </p:sp>
      <mc:AlternateContent xmlns:mc="http://schemas.openxmlformats.org/markup-compatibility/2006" xmlns:a14="http://schemas.microsoft.com/office/drawing/2010/main">
        <mc:Choice Requires="a14">
          <p:sp>
            <p:nvSpPr>
              <p:cNvPr id="8" name="矩形 7"/>
              <p:cNvSpPr/>
              <p:nvPr/>
            </p:nvSpPr>
            <p:spPr>
              <a:xfrm>
                <a:off x="1310768" y="2479448"/>
                <a:ext cx="1569468" cy="4474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𝑗</m:t>
                                  </m:r>
                                </m:sub>
                              </m:sSub>
                            </m:e>
                          </m:d>
                        </m:e>
                        <m:sub>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𝑁</m:t>
                          </m:r>
                        </m:sub>
                      </m:sSub>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310768" y="2479448"/>
                <a:ext cx="1569468" cy="447495"/>
              </a:xfrm>
              <a:prstGeom prst="rect">
                <a:avLst/>
              </a:prstGeom>
              <a:blipFill>
                <a:blip r:embed="rId3"/>
                <a:stretch>
                  <a:fillRect b="-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384628" y="2497498"/>
                <a:ext cx="2951449"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3384628" y="2497498"/>
                <a:ext cx="2951449" cy="411395"/>
              </a:xfrm>
              <a:prstGeom prst="rect">
                <a:avLst/>
              </a:prstGeom>
              <a:blipFill>
                <a:blip r:embed="rId4"/>
                <a:stretch>
                  <a:fillRect b="-7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724592" y="2518529"/>
                <a:ext cx="14022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6724592" y="2518529"/>
                <a:ext cx="1402243" cy="369332"/>
              </a:xfrm>
              <a:prstGeom prst="rect">
                <a:avLst/>
              </a:prstGeom>
              <a:blipFill>
                <a:blip r:embed="rId5"/>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310768" y="3727957"/>
                <a:ext cx="1590372" cy="4474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𝑗</m:t>
                                  </m:r>
                                </m:sub>
                              </m:sSub>
                            </m:e>
                          </m:d>
                        </m:e>
                        <m:sub>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𝑀</m:t>
                          </m:r>
                        </m:sub>
                      </m:sSub>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310768" y="3727957"/>
                <a:ext cx="1590372" cy="447495"/>
              </a:xfrm>
              <a:prstGeom prst="rect">
                <a:avLst/>
              </a:prstGeom>
              <a:blipFill>
                <a:blip r:embed="rId6"/>
                <a:stretch>
                  <a:fillRect b="-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384628" y="3746007"/>
                <a:ext cx="2711191"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3384628" y="3746007"/>
                <a:ext cx="2711191" cy="411395"/>
              </a:xfrm>
              <a:prstGeom prst="rect">
                <a:avLst/>
              </a:prstGeom>
              <a:blipFill>
                <a:blip r:embed="rId7"/>
                <a:stretch>
                  <a:fillRect b="-7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425653" y="3763706"/>
                <a:ext cx="12507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425653" y="3763706"/>
                <a:ext cx="1250792"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741670" y="3763706"/>
                <a:ext cx="12634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7741670" y="3763706"/>
                <a:ext cx="1263487" cy="369332"/>
              </a:xfrm>
              <a:prstGeom prst="rect">
                <a:avLst/>
              </a:prstGeom>
              <a:blipFill>
                <a:blip r:embed="rId9"/>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310768" y="4680913"/>
                <a:ext cx="17272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𝑛</m:t>
                              </m:r>
                            </m:sub>
                          </m:sSub>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1310768" y="4680913"/>
                <a:ext cx="1727203" cy="369332"/>
              </a:xfrm>
              <a:prstGeom prst="rect">
                <a:avLst/>
              </a:prstGeom>
              <a:blipFill>
                <a:blip r:embed="rId10"/>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720089" y="4680913"/>
                <a:ext cx="17979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e>
                      </m:d>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3720089" y="4680913"/>
                <a:ext cx="1797928" cy="369332"/>
              </a:xfrm>
              <a:prstGeom prst="rect">
                <a:avLst/>
              </a:prstGeom>
              <a:blipFill>
                <a:blip r:embed="rId11"/>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274202" y="4680913"/>
                <a:ext cx="12507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6274202" y="4680913"/>
                <a:ext cx="1250792"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609654" y="5448274"/>
                <a:ext cx="5329095"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𝑃</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𝑛</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𝑛</m:t>
                              </m:r>
                            </m:sub>
                          </m:sSub>
                        </m:e>
                      </m:d>
                      <m:r>
                        <a:rPr lang="en-US" altLang="zh-CN" sz="1600" i="1">
                          <a:latin typeface="Cambria Math" panose="02040503050406030204" pitchFamily="18" charset="0"/>
                        </a:rPr>
                        <m:t>=</m:t>
                      </m:r>
                      <m:r>
                        <a:rPr lang="en-US" altLang="zh-CN" sz="1600" i="1">
                          <a:latin typeface="Cambria Math" panose="02040503050406030204" pitchFamily="18" charset="0"/>
                        </a:rPr>
                        <m:t>𝑃</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1</m:t>
                              </m:r>
                            </m:sub>
                          </m:sSub>
                        </m:e>
                      </m:d>
                      <m:r>
                        <a:rPr lang="en-US" altLang="zh-CN" sz="1600" i="1">
                          <a:latin typeface="Cambria Math" panose="02040503050406030204" pitchFamily="18" charset="0"/>
                        </a:rPr>
                        <m:t>𝑃</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1</m:t>
                              </m:r>
                            </m:sub>
                          </m:sSub>
                        </m:e>
                      </m:d>
                      <m:nary>
                        <m:naryPr>
                          <m:chr m:val="∏"/>
                          <m:ctrlPr>
                            <a:rPr lang="en-US" altLang="zh-CN" sz="1600" i="1">
                              <a:latin typeface="Cambria Math" panose="02040503050406030204" pitchFamily="18" charset="0"/>
                            </a:rPr>
                          </m:ctrlPr>
                        </m:naryPr>
                        <m:sub>
                          <m:r>
                            <a:rPr lang="en-US" altLang="zh-CN" sz="1600" i="1">
                              <a:latin typeface="Cambria Math" panose="02040503050406030204" pitchFamily="18" charset="0"/>
                            </a:rPr>
                            <m:t>𝑖</m:t>
                          </m:r>
                          <m:r>
                            <a:rPr lang="en-US" altLang="zh-CN" sz="1600" i="1">
                              <a:latin typeface="Cambria Math" panose="02040503050406030204" pitchFamily="18" charset="0"/>
                            </a:rPr>
                            <m:t>=2</m:t>
                          </m:r>
                        </m:sub>
                        <m:sup>
                          <m:r>
                            <a:rPr lang="en-US" altLang="zh-CN" sz="1600" i="1">
                              <a:latin typeface="Cambria Math" panose="02040503050406030204" pitchFamily="18" charset="0"/>
                            </a:rPr>
                            <m:t>𝑛</m:t>
                          </m:r>
                        </m:sup>
                        <m:e>
                          <m:r>
                            <a:rPr lang="en-US" altLang="zh-CN" sz="1600" i="1">
                              <a:latin typeface="Cambria Math" panose="02040503050406030204" pitchFamily="18" charset="0"/>
                            </a:rPr>
                            <m:t>𝑃</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r>
                                    <a:rPr lang="en-US" altLang="zh-CN" sz="1600" i="1">
                                      <a:latin typeface="Cambria Math" panose="02040503050406030204" pitchFamily="18" charset="0"/>
                                    </a:rPr>
                                    <m:t>−1</m:t>
                                  </m:r>
                                </m:sub>
                              </m:sSub>
                            </m:e>
                          </m:d>
                          <m:r>
                            <a:rPr lang="en-US" altLang="zh-CN" sz="1600" i="1">
                              <a:latin typeface="Cambria Math" panose="02040503050406030204" pitchFamily="18" charset="0"/>
                            </a:rPr>
                            <m:t>𝑃</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e>
                          </m:d>
                        </m:e>
                      </m:nary>
                    </m:oMath>
                  </m:oMathPara>
                </a14:m>
                <a:endParaRPr lang="zh-CN" altLang="en-US" sz="1600" dirty="0"/>
              </a:p>
            </p:txBody>
          </p:sp>
        </mc:Choice>
        <mc:Fallback xmlns="">
          <p:sp>
            <p:nvSpPr>
              <p:cNvPr id="18" name="矩形 17"/>
              <p:cNvSpPr>
                <a:spLocks noRot="1" noChangeAspect="1" noMove="1" noResize="1" noEditPoints="1" noAdjustHandles="1" noChangeArrowheads="1" noChangeShapeType="1" noTextEdit="1"/>
              </p:cNvSpPr>
              <p:nvPr/>
            </p:nvSpPr>
            <p:spPr>
              <a:xfrm>
                <a:off x="3609654" y="5448274"/>
                <a:ext cx="5329095" cy="764505"/>
              </a:xfrm>
              <a:prstGeom prst="rect">
                <a:avLst/>
              </a:prstGeom>
              <a:blipFill>
                <a:blip r:embed="rId13"/>
                <a:stretch>
                  <a:fillRect/>
                </a:stretch>
              </a:blipFill>
            </p:spPr>
            <p:txBody>
              <a:bodyPr/>
              <a:lstStyle/>
              <a:p>
                <a:r>
                  <a:rPr lang="zh-CN" altLang="en-US">
                    <a:noFill/>
                  </a:rPr>
                  <a:t> </a:t>
                </a:r>
              </a:p>
            </p:txBody>
          </p:sp>
        </mc:Fallback>
      </mc:AlternateContent>
      <p:pic>
        <p:nvPicPr>
          <p:cNvPr id="19" name="图片 18"/>
          <p:cNvPicPr>
            <a:picLocks noChangeAspect="1"/>
          </p:cNvPicPr>
          <p:nvPr/>
        </p:nvPicPr>
        <p:blipFill>
          <a:blip r:embed="rId14"/>
          <a:stretch>
            <a:fillRect/>
          </a:stretch>
        </p:blipFill>
        <p:spPr>
          <a:xfrm>
            <a:off x="505472" y="5348790"/>
            <a:ext cx="2805243" cy="963471"/>
          </a:xfrm>
          <a:prstGeom prst="rect">
            <a:avLst/>
          </a:prstGeom>
        </p:spPr>
      </p:pic>
    </p:spTree>
    <p:extLst>
      <p:ext uri="{BB962C8B-B14F-4D97-AF65-F5344CB8AC3E}">
        <p14:creationId xmlns:p14="http://schemas.microsoft.com/office/powerpoint/2010/main" val="1930848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HMM</a:t>
            </a:r>
            <a:r>
              <a:rPr lang="zh-CN" altLang="en-US" dirty="0"/>
              <a:t>的生成过程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482106"/>
                <a:ext cx="8058150" cy="4932533"/>
              </a:xfrm>
            </p:spPr>
            <p:txBody>
              <a:bodyPr/>
              <a:lstStyle/>
              <a:p>
                <a:r>
                  <a:rPr lang="zh-CN" altLang="en-US" dirty="0"/>
                  <a:t>通过指定状态空间</a:t>
                </a:r>
                <a14:m>
                  <m:oMath xmlns:m="http://schemas.openxmlformats.org/officeDocument/2006/math">
                    <m:r>
                      <a:rPr lang="en-US" altLang="zh-CN" b="0" i="1" dirty="0" smtClean="0">
                        <a:latin typeface="Cambria Math" panose="02040503050406030204" pitchFamily="18" charset="0"/>
                      </a:rPr>
                      <m:t>𝒴</m:t>
                    </m:r>
                  </m:oMath>
                </a14:m>
                <a:r>
                  <a:rPr lang="zh-CN" altLang="en-US" dirty="0"/>
                  <a:t>，观测空间</a:t>
                </a:r>
                <a14:m>
                  <m:oMath xmlns:m="http://schemas.openxmlformats.org/officeDocument/2006/math">
                    <m:r>
                      <a:rPr lang="en-US" altLang="zh-CN" b="0" i="1" dirty="0" smtClean="0">
                        <a:latin typeface="Cambria Math" panose="02040503050406030204" pitchFamily="18" charset="0"/>
                      </a:rPr>
                      <m:t>𝒳</m:t>
                    </m:r>
                  </m:oMath>
                </a14:m>
                <a:r>
                  <a:rPr lang="zh-CN" altLang="en-US" dirty="0"/>
                  <a:t>和上述三组参数，就能确定一个隐马尔可夫模型。给定</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𝜋</m:t>
                        </m:r>
                      </m:e>
                    </m:d>
                  </m:oMath>
                </a14:m>
                <a:r>
                  <a:rPr lang="zh-CN" altLang="en-US" dirty="0"/>
                  <a:t>，它按如下过程</a:t>
                </a:r>
                <a:r>
                  <a:rPr lang="zh-CN" altLang="en-US" b="1" dirty="0">
                    <a:solidFill>
                      <a:srgbClr val="FF0000"/>
                    </a:solidFill>
                  </a:rPr>
                  <a:t>生成观察序列</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482106"/>
                <a:ext cx="8058150" cy="4932533"/>
              </a:xfrm>
              <a:blipFill>
                <a:blip r:embed="rId2"/>
                <a:stretch>
                  <a:fillRect l="-756" t="-1360" r="-30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48</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313437" y="2468268"/>
                <a:ext cx="7282229" cy="1643527"/>
              </a:xfrm>
              <a:prstGeom prst="rect">
                <a:avLst/>
              </a:prstGeom>
            </p:spPr>
            <p:txBody>
              <a:bodyPr wrap="square">
                <a:spAutoFit/>
              </a:bodyPr>
              <a:lstStyle/>
              <a:p>
                <a:pPr marL="0" lvl="1" indent="-342900">
                  <a:lnSpc>
                    <a:spcPct val="120000"/>
                  </a:lnSpc>
                  <a:buFont typeface="+mj-lt"/>
                  <a:buAutoNum type="arabicPeriod"/>
                </a:pPr>
                <a:r>
                  <a:rPr lang="zh-CN" altLang="en-US" sz="2100" dirty="0"/>
                  <a:t>设置</a:t>
                </a:r>
                <a:r>
                  <a:rPr lang="en-US" altLang="zh-CN" sz="2100" dirty="0"/>
                  <a:t>t = 1, </a:t>
                </a:r>
                <a:r>
                  <a:rPr lang="zh-CN" altLang="en-US" sz="2100" dirty="0"/>
                  <a:t>并根据初始状态</a:t>
                </a:r>
                <a14:m>
                  <m:oMath xmlns:m="http://schemas.openxmlformats.org/officeDocument/2006/math">
                    <m:r>
                      <a:rPr lang="en-US" altLang="zh-CN" sz="2100" i="1" smtClean="0">
                        <a:solidFill>
                          <a:srgbClr val="FF0000"/>
                        </a:solidFill>
                        <a:latin typeface="Cambria Math" panose="02040503050406030204" pitchFamily="18" charset="0"/>
                      </a:rPr>
                      <m:t>𝜋</m:t>
                    </m:r>
                  </m:oMath>
                </a14:m>
                <a:r>
                  <a:rPr lang="zh-CN" altLang="en-US" sz="2100" dirty="0"/>
                  <a:t>选择初始状态</a:t>
                </a:r>
                <a14:m>
                  <m:oMath xmlns:m="http://schemas.openxmlformats.org/officeDocument/2006/math">
                    <m:sSub>
                      <m:sSubPr>
                        <m:ctrlPr>
                          <a:rPr lang="en-US" altLang="zh-CN" sz="2100" i="1" smtClean="0">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i="1">
                            <a:solidFill>
                              <a:srgbClr val="FF0000"/>
                            </a:solidFill>
                            <a:latin typeface="Cambria Math" panose="02040503050406030204" pitchFamily="18" charset="0"/>
                          </a:rPr>
                          <m:t>1</m:t>
                        </m:r>
                      </m:sub>
                    </m:sSub>
                  </m:oMath>
                </a14:m>
                <a:endParaRPr lang="en-US" altLang="zh-CN" sz="2100" i="1" dirty="0"/>
              </a:p>
              <a:p>
                <a:pPr marL="0" lvl="1" indent="-342900">
                  <a:lnSpc>
                    <a:spcPct val="120000"/>
                  </a:lnSpc>
                  <a:buFont typeface="+mj-lt"/>
                  <a:buAutoNum type="arabicPeriod"/>
                </a:pPr>
                <a:r>
                  <a:rPr lang="zh-CN" altLang="en-US" sz="2100" dirty="0"/>
                  <a:t>根据状态</a:t>
                </a:r>
                <a14:m>
                  <m:oMath xmlns:m="http://schemas.openxmlformats.org/officeDocument/2006/math">
                    <m:sSub>
                      <m:sSubPr>
                        <m:ctrlPr>
                          <a:rPr lang="en-US" altLang="zh-CN" sz="2100" i="1" smtClean="0">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i="1">
                            <a:solidFill>
                              <a:srgbClr val="FF0000"/>
                            </a:solidFill>
                            <a:latin typeface="Cambria Math" panose="02040503050406030204" pitchFamily="18" charset="0"/>
                          </a:rPr>
                          <m:t>𝑡</m:t>
                        </m:r>
                      </m:sub>
                    </m:sSub>
                  </m:oMath>
                </a14:m>
                <a:r>
                  <a:rPr lang="zh-CN" altLang="en-US" sz="2100" dirty="0"/>
                  <a:t>和输出观测概率</a:t>
                </a:r>
                <a14:m>
                  <m:oMath xmlns:m="http://schemas.openxmlformats.org/officeDocument/2006/math">
                    <m:r>
                      <a:rPr lang="en-US" altLang="zh-CN" sz="2100" i="1" dirty="0" smtClean="0">
                        <a:solidFill>
                          <a:srgbClr val="FF0000"/>
                        </a:solidFill>
                        <a:latin typeface="Cambria Math" panose="02040503050406030204" pitchFamily="18" charset="0"/>
                      </a:rPr>
                      <m:t>𝐵</m:t>
                    </m:r>
                  </m:oMath>
                </a14:m>
                <a:r>
                  <a:rPr lang="zh-CN" altLang="en-US" sz="2100" dirty="0"/>
                  <a:t>选择观测变量取值</a:t>
                </a:r>
                <a14:m>
                  <m:oMath xmlns:m="http://schemas.openxmlformats.org/officeDocument/2006/math">
                    <m:sSub>
                      <m:sSubPr>
                        <m:ctrlPr>
                          <a:rPr lang="en-US" altLang="zh-CN" sz="2100" i="1" dirty="0" smtClean="0">
                            <a:solidFill>
                              <a:srgbClr val="FF0000"/>
                            </a:solidFill>
                            <a:latin typeface="Cambria Math" panose="02040503050406030204" pitchFamily="18" charset="0"/>
                          </a:rPr>
                        </m:ctrlPr>
                      </m:sSubPr>
                      <m:e>
                        <m:r>
                          <a:rPr lang="en-US" altLang="zh-CN" sz="2100" i="1" dirty="0">
                            <a:solidFill>
                              <a:srgbClr val="FF0000"/>
                            </a:solidFill>
                            <a:latin typeface="Cambria Math" panose="02040503050406030204" pitchFamily="18" charset="0"/>
                          </a:rPr>
                          <m:t>𝑥</m:t>
                        </m:r>
                      </m:e>
                      <m:sub>
                        <m:r>
                          <a:rPr lang="en-US" altLang="zh-CN" sz="2100" i="1" dirty="0">
                            <a:solidFill>
                              <a:srgbClr val="FF0000"/>
                            </a:solidFill>
                            <a:latin typeface="Cambria Math" panose="02040503050406030204" pitchFamily="18" charset="0"/>
                          </a:rPr>
                          <m:t>𝑡</m:t>
                        </m:r>
                      </m:sub>
                    </m:sSub>
                  </m:oMath>
                </a14:m>
                <a:endParaRPr lang="en-US" altLang="zh-CN" sz="2100" i="1" dirty="0"/>
              </a:p>
              <a:p>
                <a:pPr marL="0" lvl="1" indent="-342900">
                  <a:lnSpc>
                    <a:spcPct val="120000"/>
                  </a:lnSpc>
                  <a:buFont typeface="+mj-lt"/>
                  <a:buAutoNum type="arabicPeriod"/>
                </a:pPr>
                <a:r>
                  <a:rPr lang="zh-CN" altLang="en-US" sz="2100" dirty="0"/>
                  <a:t>根据状态</a:t>
                </a:r>
                <a14:m>
                  <m:oMath xmlns:m="http://schemas.openxmlformats.org/officeDocument/2006/math">
                    <m:sSub>
                      <m:sSubPr>
                        <m:ctrlPr>
                          <a:rPr lang="en-US" altLang="zh-CN" sz="2100" i="1" smtClean="0">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i="1">
                            <a:solidFill>
                              <a:srgbClr val="FF0000"/>
                            </a:solidFill>
                            <a:latin typeface="Cambria Math" panose="02040503050406030204" pitchFamily="18" charset="0"/>
                          </a:rPr>
                          <m:t>𝑡</m:t>
                        </m:r>
                      </m:sub>
                    </m:sSub>
                    <m:r>
                      <a:rPr lang="zh-CN" altLang="en-US" sz="2100" i="1">
                        <a:latin typeface="Cambria Math" panose="02040503050406030204" pitchFamily="18" charset="0"/>
                      </a:rPr>
                      <m:t>和</m:t>
                    </m:r>
                  </m:oMath>
                </a14:m>
                <a:r>
                  <a:rPr lang="zh-CN" altLang="en-US" sz="2100" dirty="0"/>
                  <a:t>状态转移矩阵</a:t>
                </a:r>
                <a14:m>
                  <m:oMath xmlns:m="http://schemas.openxmlformats.org/officeDocument/2006/math">
                    <m:r>
                      <a:rPr lang="en-US" altLang="zh-CN" sz="2100" i="1" dirty="0" smtClean="0">
                        <a:solidFill>
                          <a:srgbClr val="FF0000"/>
                        </a:solidFill>
                        <a:latin typeface="Cambria Math" panose="02040503050406030204" pitchFamily="18" charset="0"/>
                      </a:rPr>
                      <m:t>𝐴</m:t>
                    </m:r>
                  </m:oMath>
                </a14:m>
                <a:r>
                  <a:rPr lang="zh-CN" altLang="en-US" sz="2100" dirty="0"/>
                  <a:t>转移模型状态，即确定</a:t>
                </a:r>
                <a14:m>
                  <m:oMath xmlns:m="http://schemas.openxmlformats.org/officeDocument/2006/math">
                    <m:sSub>
                      <m:sSubPr>
                        <m:ctrlPr>
                          <a:rPr lang="en-US" altLang="zh-CN" sz="2100" i="1" dirty="0" smtClean="0">
                            <a:solidFill>
                              <a:srgbClr val="FF0000"/>
                            </a:solidFill>
                            <a:latin typeface="Cambria Math" panose="02040503050406030204" pitchFamily="18" charset="0"/>
                          </a:rPr>
                        </m:ctrlPr>
                      </m:sSubPr>
                      <m:e>
                        <m:r>
                          <a:rPr lang="en-US" altLang="zh-CN" sz="2100" i="1" dirty="0">
                            <a:solidFill>
                              <a:srgbClr val="FF0000"/>
                            </a:solidFill>
                            <a:latin typeface="Cambria Math" panose="02040503050406030204" pitchFamily="18" charset="0"/>
                          </a:rPr>
                          <m:t>𝑦</m:t>
                        </m:r>
                      </m:e>
                      <m:sub>
                        <m:r>
                          <a:rPr lang="en-US" altLang="zh-CN" sz="2100" i="1" dirty="0">
                            <a:solidFill>
                              <a:srgbClr val="FF0000"/>
                            </a:solidFill>
                            <a:latin typeface="Cambria Math" panose="02040503050406030204" pitchFamily="18" charset="0"/>
                          </a:rPr>
                          <m:t>𝑡</m:t>
                        </m:r>
                        <m:r>
                          <a:rPr lang="en-US" altLang="zh-CN" sz="2100" i="1" dirty="0">
                            <a:solidFill>
                              <a:srgbClr val="FF0000"/>
                            </a:solidFill>
                            <a:latin typeface="Cambria Math" panose="02040503050406030204" pitchFamily="18" charset="0"/>
                          </a:rPr>
                          <m:t>+1</m:t>
                        </m:r>
                      </m:sub>
                    </m:sSub>
                  </m:oMath>
                </a14:m>
                <a:endParaRPr lang="en-US" altLang="zh-CN" sz="2100" i="1" dirty="0"/>
              </a:p>
              <a:p>
                <a:pPr marL="0" lvl="1" indent="-342900">
                  <a:lnSpc>
                    <a:spcPct val="120000"/>
                  </a:lnSpc>
                  <a:buFont typeface="+mj-lt"/>
                  <a:buAutoNum type="arabicPeriod"/>
                </a:pPr>
                <a:r>
                  <a:rPr lang="zh-CN" altLang="en-US" sz="2100" dirty="0"/>
                  <a:t>若</a:t>
                </a:r>
                <a14:m>
                  <m:oMath xmlns:m="http://schemas.openxmlformats.org/officeDocument/2006/math">
                    <m:r>
                      <a:rPr lang="en-US" altLang="zh-CN" sz="2100" i="1">
                        <a:latin typeface="Cambria Math" panose="02040503050406030204" pitchFamily="18" charset="0"/>
                      </a:rPr>
                      <m:t>𝑡</m:t>
                    </m:r>
                    <m:r>
                      <a:rPr lang="en-US" altLang="zh-CN" sz="2100" i="1">
                        <a:latin typeface="Cambria Math" panose="02040503050406030204" pitchFamily="18" charset="0"/>
                      </a:rPr>
                      <m:t>&lt;</m:t>
                    </m:r>
                    <m:r>
                      <a:rPr lang="en-US" altLang="zh-CN" sz="2100" i="1">
                        <a:latin typeface="Cambria Math" panose="02040503050406030204" pitchFamily="18" charset="0"/>
                      </a:rPr>
                      <m:t>𝑛</m:t>
                    </m:r>
                  </m:oMath>
                </a14:m>
                <a:r>
                  <a:rPr lang="en-US" altLang="zh-CN" sz="2100" dirty="0"/>
                  <a:t>, </a:t>
                </a:r>
                <a:r>
                  <a:rPr lang="zh-CN" altLang="en-US" sz="2100" dirty="0"/>
                  <a:t>设置</a:t>
                </a:r>
                <a14:m>
                  <m:oMath xmlns:m="http://schemas.openxmlformats.org/officeDocument/2006/math">
                    <m:r>
                      <a:rPr lang="en-US" altLang="zh-CN" sz="2100" i="1" dirty="0" smtClean="0">
                        <a:solidFill>
                          <a:srgbClr val="FF0000"/>
                        </a:solidFill>
                        <a:latin typeface="Cambria Math" panose="02040503050406030204" pitchFamily="18" charset="0"/>
                      </a:rPr>
                      <m:t>𝑡</m:t>
                    </m:r>
                    <m:r>
                      <a:rPr lang="en-US" altLang="zh-CN" sz="2100" i="1" dirty="0" smtClean="0">
                        <a:solidFill>
                          <a:srgbClr val="FF0000"/>
                        </a:solidFill>
                        <a:latin typeface="Cambria Math" panose="02040503050406030204" pitchFamily="18" charset="0"/>
                      </a:rPr>
                      <m:t> = </m:t>
                    </m:r>
                    <m:r>
                      <a:rPr lang="en-US" altLang="zh-CN" sz="2100" i="1" dirty="0">
                        <a:solidFill>
                          <a:srgbClr val="FF0000"/>
                        </a:solidFill>
                        <a:latin typeface="Cambria Math" panose="02040503050406030204" pitchFamily="18" charset="0"/>
                      </a:rPr>
                      <m:t>𝑡</m:t>
                    </m:r>
                    <m:r>
                      <a:rPr lang="en-US" altLang="zh-CN" sz="2100" i="1" dirty="0">
                        <a:solidFill>
                          <a:srgbClr val="FF0000"/>
                        </a:solidFill>
                        <a:latin typeface="Cambria Math" panose="02040503050406030204" pitchFamily="18" charset="0"/>
                      </a:rPr>
                      <m:t>+1</m:t>
                    </m:r>
                  </m:oMath>
                </a14:m>
                <a:r>
                  <a:rPr lang="zh-CN" altLang="en-US" sz="2100" dirty="0"/>
                  <a:t>，并转到（</a:t>
                </a:r>
                <a:r>
                  <a:rPr lang="en-US" altLang="zh-CN" sz="2100" dirty="0"/>
                  <a:t>2</a:t>
                </a:r>
                <a:r>
                  <a:rPr lang="zh-CN" altLang="en-US" sz="2100" dirty="0"/>
                  <a:t>）步，否则停止</a:t>
                </a:r>
                <a:endParaRPr lang="en-US" altLang="zh-CN" sz="2100" dirty="0"/>
              </a:p>
            </p:txBody>
          </p:sp>
        </mc:Choice>
        <mc:Fallback xmlns="">
          <p:sp>
            <p:nvSpPr>
              <p:cNvPr id="7" name="矩形 6"/>
              <p:cNvSpPr>
                <a:spLocks noRot="1" noChangeAspect="1" noMove="1" noResize="1" noEditPoints="1" noAdjustHandles="1" noChangeArrowheads="1" noChangeShapeType="1" noTextEdit="1"/>
              </p:cNvSpPr>
              <p:nvPr/>
            </p:nvSpPr>
            <p:spPr>
              <a:xfrm>
                <a:off x="1313437" y="2468268"/>
                <a:ext cx="7282229" cy="1643527"/>
              </a:xfrm>
              <a:prstGeom prst="rect">
                <a:avLst/>
              </a:prstGeom>
              <a:blipFill>
                <a:blip r:embed="rId3"/>
                <a:stretch>
                  <a:fillRect l="-837" t="-370" b="-4074"/>
                </a:stretch>
              </a:blipFill>
            </p:spPr>
            <p:txBody>
              <a:bodyPr/>
              <a:lstStyle/>
              <a:p>
                <a:r>
                  <a:rPr lang="zh-CN" altLang="en-US">
                    <a:noFill/>
                  </a:rPr>
                  <a:t> </a:t>
                </a:r>
              </a:p>
            </p:txBody>
          </p:sp>
        </mc:Fallback>
      </mc:AlternateContent>
      <p:grpSp>
        <p:nvGrpSpPr>
          <p:cNvPr id="10" name="组合 9"/>
          <p:cNvGrpSpPr/>
          <p:nvPr/>
        </p:nvGrpSpPr>
        <p:grpSpPr>
          <a:xfrm>
            <a:off x="2153041" y="4662676"/>
            <a:ext cx="3531079" cy="870562"/>
            <a:chOff x="3666923" y="396981"/>
            <a:chExt cx="3531079" cy="870562"/>
          </a:xfrm>
        </p:grpSpPr>
        <p:sp>
          <p:nvSpPr>
            <p:cNvPr id="11" name="椭圆 10"/>
            <p:cNvSpPr/>
            <p:nvPr/>
          </p:nvSpPr>
          <p:spPr>
            <a:xfrm>
              <a:off x="3684947" y="434000"/>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966427" y="419949"/>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503433" y="424165"/>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814098" y="412435"/>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684947" y="90754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966427" y="89349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503433" y="89770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814098" y="88597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a:stCxn id="11" idx="4"/>
              <a:endCxn id="15" idx="0"/>
            </p:cNvCxnSpPr>
            <p:nvPr/>
          </p:nvCxnSpPr>
          <p:spPr>
            <a:xfrm>
              <a:off x="3864947" y="794000"/>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2" idx="4"/>
              <a:endCxn id="16" idx="0"/>
            </p:cNvCxnSpPr>
            <p:nvPr/>
          </p:nvCxnSpPr>
          <p:spPr>
            <a:xfrm>
              <a:off x="5146427" y="779949"/>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3" idx="4"/>
              <a:endCxn id="17" idx="0"/>
            </p:cNvCxnSpPr>
            <p:nvPr/>
          </p:nvCxnSpPr>
          <p:spPr>
            <a:xfrm>
              <a:off x="5683433" y="784165"/>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4" idx="4"/>
              <a:endCxn id="18" idx="0"/>
            </p:cNvCxnSpPr>
            <p:nvPr/>
          </p:nvCxnSpPr>
          <p:spPr>
            <a:xfrm>
              <a:off x="6994098" y="772435"/>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1" idx="6"/>
            </p:cNvCxnSpPr>
            <p:nvPr/>
          </p:nvCxnSpPr>
          <p:spPr>
            <a:xfrm>
              <a:off x="4044947" y="614000"/>
              <a:ext cx="16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2" idx="6"/>
              <a:endCxn id="13" idx="2"/>
            </p:cNvCxnSpPr>
            <p:nvPr/>
          </p:nvCxnSpPr>
          <p:spPr>
            <a:xfrm>
              <a:off x="5326427" y="599949"/>
              <a:ext cx="177006" cy="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3" idx="6"/>
            </p:cNvCxnSpPr>
            <p:nvPr/>
          </p:nvCxnSpPr>
          <p:spPr>
            <a:xfrm>
              <a:off x="5863433" y="604165"/>
              <a:ext cx="1468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14" idx="2"/>
            </p:cNvCxnSpPr>
            <p:nvPr/>
          </p:nvCxnSpPr>
          <p:spPr>
            <a:xfrm>
              <a:off x="6654800" y="592435"/>
              <a:ext cx="159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3666925"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27" name="文本框 26"/>
                <p:cNvSpPr txBox="1">
                  <a:spLocks noRot="1" noChangeAspect="1" noMove="1" noResize="1" noEditPoints="1" noAdjustHandles="1" noChangeArrowheads="1" noChangeShapeType="1" noTextEdit="1"/>
                </p:cNvSpPr>
                <p:nvPr/>
              </p:nvSpPr>
              <p:spPr>
                <a:xfrm>
                  <a:off x="3666925" y="427617"/>
                  <a:ext cx="408139" cy="27699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3666923"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3666923" y="933127"/>
                  <a:ext cx="408139" cy="2769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4943656"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4943656" y="427617"/>
                  <a:ext cx="408139" cy="2769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4943654"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4943654" y="933127"/>
                  <a:ext cx="408139"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5478192"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sub>
                        </m:sSub>
                      </m:oMath>
                    </m:oMathPara>
                  </a14:m>
                  <a:endParaRPr lang="zh-CN" altLang="en-US" sz="12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5478192" y="427617"/>
                  <a:ext cx="408139"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5478190"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sub>
                        </m:sSub>
                      </m:oMath>
                    </m:oMathPara>
                  </a14:m>
                  <a:endParaRPr lang="zh-CN" altLang="en-US" sz="12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5478190" y="933127"/>
                  <a:ext cx="408139"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6789863"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𝑛</m:t>
                            </m:r>
                          </m:sub>
                        </m:sSub>
                      </m:oMath>
                    </m:oMathPara>
                  </a14:m>
                  <a:endParaRPr lang="zh-CN" altLang="en-US" sz="12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6789863" y="427617"/>
                  <a:ext cx="408139"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6789861"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𝑛</m:t>
                            </m:r>
                          </m:sub>
                        </m:sSub>
                      </m:oMath>
                    </m:oMathPara>
                  </a14:m>
                  <a:endParaRPr lang="zh-CN" altLang="en-US" sz="12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6789861" y="933127"/>
                  <a:ext cx="408139" cy="276999"/>
                </a:xfrm>
                <a:prstGeom prst="rect">
                  <a:avLst/>
                </a:prstGeom>
                <a:blipFill>
                  <a:blip r:embed="rId11"/>
                  <a:stretch>
                    <a:fillRect/>
                  </a:stretch>
                </a:blipFill>
              </p:spPr>
              <p:txBody>
                <a:bodyPr/>
                <a:lstStyle/>
                <a:p>
                  <a:r>
                    <a:rPr lang="zh-CN" altLang="en-US">
                      <a:noFill/>
                    </a:rPr>
                    <a:t> </a:t>
                  </a:r>
                </a:p>
              </p:txBody>
            </p:sp>
          </mc:Fallback>
        </mc:AlternateContent>
        <p:sp>
          <p:nvSpPr>
            <p:cNvPr id="35" name="椭圆 34"/>
            <p:cNvSpPr/>
            <p:nvPr/>
          </p:nvSpPr>
          <p:spPr>
            <a:xfrm>
              <a:off x="4231459" y="434000"/>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231459" y="90754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a:stCxn id="35" idx="4"/>
              <a:endCxn id="36" idx="0"/>
            </p:cNvCxnSpPr>
            <p:nvPr/>
          </p:nvCxnSpPr>
          <p:spPr>
            <a:xfrm>
              <a:off x="4411459" y="794000"/>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p:cNvSpPr txBox="1"/>
                <p:nvPr/>
              </p:nvSpPr>
              <p:spPr>
                <a:xfrm>
                  <a:off x="4213437"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2</m:t>
                            </m:r>
                          </m:sub>
                        </m:sSub>
                      </m:oMath>
                    </m:oMathPara>
                  </a14:m>
                  <a:endParaRPr lang="zh-CN" altLang="en-US" sz="120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4213437" y="427617"/>
                  <a:ext cx="408139" cy="27699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4203909"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2</m:t>
                            </m:r>
                          </m:sub>
                        </m:sSub>
                      </m:oMath>
                    </m:oMathPara>
                  </a14:m>
                  <a:endParaRPr lang="zh-CN" altLang="en-US" sz="1200"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203909" y="933127"/>
                  <a:ext cx="408139" cy="276999"/>
                </a:xfrm>
                <a:prstGeom prst="rect">
                  <a:avLst/>
                </a:prstGeom>
                <a:blipFill>
                  <a:blip r:embed="rId13"/>
                  <a:stretch>
                    <a:fillRect/>
                  </a:stretch>
                </a:blipFill>
              </p:spPr>
              <p:txBody>
                <a:bodyPr/>
                <a:lstStyle/>
                <a:p>
                  <a:r>
                    <a:rPr lang="zh-CN" altLang="en-US">
                      <a:noFill/>
                    </a:rPr>
                    <a:t> </a:t>
                  </a:r>
                </a:p>
              </p:txBody>
            </p:sp>
          </mc:Fallback>
        </mc:AlternateContent>
        <p:sp>
          <p:nvSpPr>
            <p:cNvPr id="40" name="椭圆 39"/>
            <p:cNvSpPr/>
            <p:nvPr/>
          </p:nvSpPr>
          <p:spPr>
            <a:xfrm>
              <a:off x="6027015" y="431454"/>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027015" y="90499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p:cNvCxnSpPr>
              <a:stCxn id="40" idx="4"/>
              <a:endCxn id="41" idx="0"/>
            </p:cNvCxnSpPr>
            <p:nvPr/>
          </p:nvCxnSpPr>
          <p:spPr>
            <a:xfrm>
              <a:off x="6207015" y="791454"/>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p:cNvSpPr txBox="1"/>
                <p:nvPr/>
              </p:nvSpPr>
              <p:spPr>
                <a:xfrm>
                  <a:off x="6004244" y="439122"/>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43" name="文本框 42"/>
                <p:cNvSpPr txBox="1">
                  <a:spLocks noRot="1" noChangeAspect="1" noMove="1" noResize="1" noEditPoints="1" noAdjustHandles="1" noChangeArrowheads="1" noChangeShapeType="1" noTextEdit="1"/>
                </p:cNvSpPr>
                <p:nvPr/>
              </p:nvSpPr>
              <p:spPr>
                <a:xfrm>
                  <a:off x="6004244" y="439122"/>
                  <a:ext cx="408139"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6004242" y="944632"/>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44" name="文本框 43"/>
                <p:cNvSpPr txBox="1">
                  <a:spLocks noRot="1" noChangeAspect="1" noMove="1" noResize="1" noEditPoints="1" noAdjustHandles="1" noChangeArrowheads="1" noChangeShapeType="1" noTextEdit="1"/>
                </p:cNvSpPr>
                <p:nvPr/>
              </p:nvSpPr>
              <p:spPr>
                <a:xfrm>
                  <a:off x="6004242" y="944632"/>
                  <a:ext cx="408139" cy="27699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4531021" y="412428"/>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5" name="文本框 44"/>
                <p:cNvSpPr txBox="1">
                  <a:spLocks noRot="1" noChangeAspect="1" noMove="1" noResize="1" noEditPoints="1" noAdjustHandles="1" noChangeArrowheads="1" noChangeShapeType="1" noTextEdit="1"/>
                </p:cNvSpPr>
                <p:nvPr/>
              </p:nvSpPr>
              <p:spPr>
                <a:xfrm>
                  <a:off x="4531021" y="412428"/>
                  <a:ext cx="452944" cy="37029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6296797" y="396981"/>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6" name="文本框 45"/>
                <p:cNvSpPr txBox="1">
                  <a:spLocks noRot="1" noChangeAspect="1" noMove="1" noResize="1" noEditPoints="1" noAdjustHandles="1" noChangeArrowheads="1" noChangeShapeType="1" noTextEdit="1"/>
                </p:cNvSpPr>
                <p:nvPr/>
              </p:nvSpPr>
              <p:spPr>
                <a:xfrm>
                  <a:off x="6296797" y="396981"/>
                  <a:ext cx="452944" cy="37029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4526262" y="893645"/>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7" name="文本框 46"/>
                <p:cNvSpPr txBox="1">
                  <a:spLocks noRot="1" noChangeAspect="1" noMove="1" noResize="1" noEditPoints="1" noAdjustHandles="1" noChangeArrowheads="1" noChangeShapeType="1" noTextEdit="1"/>
                </p:cNvSpPr>
                <p:nvPr/>
              </p:nvSpPr>
              <p:spPr>
                <a:xfrm>
                  <a:off x="4526262" y="893645"/>
                  <a:ext cx="452944" cy="37029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6374085" y="893645"/>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374085" y="893645"/>
                  <a:ext cx="452944" cy="370294"/>
                </a:xfrm>
                <a:prstGeom prst="rect">
                  <a:avLst/>
                </a:prstGeom>
                <a:blipFill>
                  <a:blip r:embed="rId1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2631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30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60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90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5654" y="4642342"/>
            <a:ext cx="8414238" cy="94077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9" name="矩形 8"/>
          <p:cNvSpPr/>
          <p:nvPr/>
        </p:nvSpPr>
        <p:spPr>
          <a:xfrm>
            <a:off x="395653" y="3582867"/>
            <a:ext cx="8414238" cy="9407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 name="矩形 7"/>
          <p:cNvSpPr/>
          <p:nvPr/>
        </p:nvSpPr>
        <p:spPr>
          <a:xfrm>
            <a:off x="395655" y="2523392"/>
            <a:ext cx="8414238" cy="940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HMM</a:t>
            </a:r>
            <a:r>
              <a:rPr lang="zh-CN" altLang="en-US" dirty="0"/>
              <a:t>的基本问题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653" y="2523393"/>
                <a:ext cx="3956539" cy="940776"/>
              </a:xfrm>
            </p:spPr>
            <p:txBody>
              <a:bodyPr anchor="b">
                <a:normAutofit/>
              </a:bodyPr>
              <a:lstStyle/>
              <a:p>
                <a:pPr marL="180000" lvl="2">
                  <a:spcBef>
                    <a:spcPts val="0"/>
                  </a:spcBef>
                </a:pPr>
                <a:r>
                  <a:rPr lang="zh-CN" altLang="en-US" sz="1800" b="1" dirty="0"/>
                  <a:t>概率计算问题</a:t>
                </a:r>
                <a:r>
                  <a:rPr lang="zh-CN" altLang="en-US" sz="1800" dirty="0"/>
                  <a:t>：</a:t>
                </a:r>
                <a:r>
                  <a:rPr lang="zh-CN" altLang="en-US" sz="1800" dirty="0">
                    <a:solidFill>
                      <a:srgbClr val="FF0000"/>
                    </a:solidFill>
                    <a:latin typeface="+mn-ea"/>
                  </a:rPr>
                  <a:t>评估</a:t>
                </a:r>
                <a:r>
                  <a:rPr lang="zh-CN" altLang="en-US" sz="1800" dirty="0">
                    <a:latin typeface="+mn-ea"/>
                  </a:rPr>
                  <a:t>模型和观测序列间的</a:t>
                </a:r>
                <a:r>
                  <a:rPr lang="zh-CN" altLang="en-US" sz="1800" dirty="0">
                    <a:solidFill>
                      <a:srgbClr val="FF0000"/>
                    </a:solidFill>
                    <a:latin typeface="+mn-ea"/>
                  </a:rPr>
                  <a:t>匹配程度</a:t>
                </a:r>
                <a:r>
                  <a:rPr lang="en-US" altLang="zh-CN" sz="1800" dirty="0">
                    <a:latin typeface="+mn-ea"/>
                  </a:rPr>
                  <a:t>: </a:t>
                </a:r>
                <a:r>
                  <a:rPr lang="zh-CN" altLang="en-US" sz="1800" dirty="0">
                    <a:latin typeface="+mn-ea"/>
                  </a:rPr>
                  <a:t>有效计算观测序列产生概率</a:t>
                </a:r>
                <a14:m>
                  <m:oMath xmlns:m="http://schemas.openxmlformats.org/officeDocument/2006/math">
                    <m:r>
                      <a:rPr lang="en-US" altLang="zh-CN" sz="1800" b="0" i="1" smtClean="0">
                        <a:latin typeface="Cambria Math" panose="02040503050406030204" pitchFamily="18" charset="0"/>
                      </a:rPr>
                      <m:t>𝑃</m:t>
                    </m:r>
                    <m:d>
                      <m:dPr>
                        <m:ctrlPr>
                          <a:rPr lang="en-US" altLang="zh-CN" sz="1800" b="0"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𝜆</m:t>
                        </m:r>
                      </m:e>
                    </m:d>
                  </m:oMath>
                </a14:m>
                <a:endParaRPr lang="en-US" altLang="zh-CN" sz="1800" dirty="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653" y="2523393"/>
                <a:ext cx="3956539" cy="940776"/>
              </a:xfrm>
              <a:blipFill>
                <a:blip r:embed="rId2"/>
                <a:stretch>
                  <a:fillRect l="-924" r="-616" b="-1103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49</a:t>
            </a:fld>
            <a:endParaRPr lang="zh-CN" altLang="en-US"/>
          </a:p>
        </p:txBody>
      </p:sp>
      <mc:AlternateContent xmlns:mc="http://schemas.openxmlformats.org/markup-compatibility/2006" xmlns:a14="http://schemas.microsoft.com/office/drawing/2010/main">
        <mc:Choice Requires="a14">
          <p:sp>
            <p:nvSpPr>
              <p:cNvPr id="7" name="内容占位符 4"/>
              <p:cNvSpPr txBox="1">
                <a:spLocks/>
              </p:cNvSpPr>
              <p:nvPr/>
            </p:nvSpPr>
            <p:spPr>
              <a:xfrm>
                <a:off x="4510454" y="2522661"/>
                <a:ext cx="4299438" cy="938236"/>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0000" lvl="1">
                  <a:spcBef>
                    <a:spcPts val="0"/>
                  </a:spcBef>
                </a:pPr>
                <a:r>
                  <a:rPr lang="zh-CN" altLang="en-US" dirty="0"/>
                  <a:t>根据以往的观序列</a:t>
                </a:r>
                <a14:m>
                  <m:oMath xmlns:m="http://schemas.openxmlformats.org/officeDocument/2006/math">
                    <m:r>
                      <a:rPr lang="en-US" altLang="zh-CN" b="1" i="1" dirty="0" smtClean="0">
                        <a:latin typeface="Cambria Math" panose="02040503050406030204" pitchFamily="18" charset="0"/>
                      </a:rPr>
                      <m:t>𝒙</m:t>
                    </m:r>
                    <m:r>
                      <a:rPr lang="en-US" altLang="zh-CN" i="1" dirty="0">
                        <a:latin typeface="Cambria Math" panose="02040503050406030204" pitchFamily="18" charset="0"/>
                      </a:rPr>
                      <m:t> =</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 . . . </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e>
                    </m:d>
                  </m:oMath>
                </a14:m>
                <a:r>
                  <a:rPr lang="zh-CN" altLang="en-US" dirty="0"/>
                  <a:t>预测下一时刻最有可能的观测值</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𝑛</m:t>
                        </m:r>
                        <m:r>
                          <a:rPr lang="en-US" altLang="zh-CN" b="0" i="1" dirty="0" smtClean="0">
                            <a:latin typeface="Cambria Math" panose="02040503050406030204" pitchFamily="18" charset="0"/>
                          </a:rPr>
                          <m:t>+1</m:t>
                        </m:r>
                      </m:sub>
                    </m:sSub>
                  </m:oMath>
                </a14:m>
                <a:endParaRPr lang="en-US" altLang="zh-CN" sz="1800" dirty="0"/>
              </a:p>
            </p:txBody>
          </p:sp>
        </mc:Choice>
        <mc:Fallback xmlns="">
          <p:sp>
            <p:nvSpPr>
              <p:cNvPr id="7" name="内容占位符 4"/>
              <p:cNvSpPr txBox="1">
                <a:spLocks noRot="1" noChangeAspect="1" noMove="1" noResize="1" noEditPoints="1" noAdjustHandles="1" noChangeArrowheads="1" noChangeShapeType="1" noTextEdit="1"/>
              </p:cNvSpPr>
              <p:nvPr/>
            </p:nvSpPr>
            <p:spPr>
              <a:xfrm>
                <a:off x="4510454" y="2522661"/>
                <a:ext cx="4299438" cy="938236"/>
              </a:xfrm>
              <a:prstGeom prst="rect">
                <a:avLst/>
              </a:prstGeom>
              <a:blipFill>
                <a:blip r:embed="rId3"/>
                <a:stretch>
                  <a:fillRect l="-851" r="-9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80366" y="1464899"/>
                <a:ext cx="7886700" cy="415498"/>
              </a:xfrm>
              <a:prstGeom prst="rect">
                <a:avLst/>
              </a:prstGeom>
            </p:spPr>
            <p:txBody>
              <a:bodyPr wrap="square">
                <a:spAutoFit/>
              </a:bodyPr>
              <a:lstStyle/>
              <a:p>
                <a:r>
                  <a:rPr lang="zh-CN" altLang="en-US" sz="2100" dirty="0">
                    <a:latin typeface="+mn-ea"/>
                  </a:rPr>
                  <a:t>对于模型 </a:t>
                </a:r>
                <a14:m>
                  <m:oMath xmlns:m="http://schemas.openxmlformats.org/officeDocument/2006/math">
                    <m:r>
                      <a:rPr lang="el-GR" altLang="zh-CN" sz="2100" i="1" dirty="0">
                        <a:latin typeface="Cambria Math" panose="02040503050406030204" pitchFamily="18" charset="0"/>
                      </a:rPr>
                      <m:t>𝜆</m:t>
                    </m:r>
                    <m:r>
                      <a:rPr lang="el-GR" altLang="zh-CN" sz="2100" i="1" dirty="0">
                        <a:latin typeface="Cambria Math" panose="02040503050406030204" pitchFamily="18" charset="0"/>
                      </a:rPr>
                      <m:t> = [</m:t>
                    </m:r>
                    <m:r>
                      <a:rPr lang="en-US" altLang="zh-CN" sz="2100" i="1" dirty="0">
                        <a:latin typeface="Cambria Math" panose="02040503050406030204" pitchFamily="18" charset="0"/>
                      </a:rPr>
                      <m:t>𝐴</m:t>
                    </m:r>
                    <m:r>
                      <a:rPr lang="en-US" altLang="zh-CN" sz="2100" i="1" dirty="0">
                        <a:latin typeface="Cambria Math" panose="02040503050406030204" pitchFamily="18" charset="0"/>
                      </a:rPr>
                      <m:t>, </m:t>
                    </m:r>
                    <m:r>
                      <a:rPr lang="en-US" altLang="zh-CN" sz="2100" i="1" dirty="0">
                        <a:latin typeface="Cambria Math" panose="02040503050406030204" pitchFamily="18" charset="0"/>
                      </a:rPr>
                      <m:t>𝐵</m:t>
                    </m:r>
                    <m:r>
                      <a:rPr lang="en-US" altLang="zh-CN" sz="2100" i="1" dirty="0">
                        <a:latin typeface="Cambria Math" panose="02040503050406030204" pitchFamily="18" charset="0"/>
                      </a:rPr>
                      <m:t>, </m:t>
                    </m:r>
                    <m:r>
                      <a:rPr lang="el-GR" altLang="zh-CN" sz="2100" i="1" dirty="0">
                        <a:latin typeface="Cambria Math" panose="02040503050406030204" pitchFamily="18" charset="0"/>
                      </a:rPr>
                      <m:t>𝜋</m:t>
                    </m:r>
                    <m:r>
                      <a:rPr lang="el-GR" altLang="zh-CN" sz="2100" i="1" dirty="0">
                        <a:latin typeface="Cambria Math" panose="02040503050406030204" pitchFamily="18" charset="0"/>
                      </a:rPr>
                      <m:t>]</m:t>
                    </m:r>
                  </m:oMath>
                </a14:m>
                <a:r>
                  <a:rPr lang="zh-CN" altLang="el-GR" sz="2100" dirty="0">
                    <a:latin typeface="+mn-ea"/>
                  </a:rPr>
                  <a:t>，</a:t>
                </a:r>
                <a:r>
                  <a:rPr lang="zh-CN" altLang="en-US" sz="2100" dirty="0">
                    <a:latin typeface="+mn-ea"/>
                  </a:rPr>
                  <a:t>给定观测序列 </a:t>
                </a:r>
                <a14:m>
                  <m:oMath xmlns:m="http://schemas.openxmlformats.org/officeDocument/2006/math">
                    <m:r>
                      <a:rPr lang="en-US" altLang="zh-CN" sz="2100" b="1" i="1" dirty="0" smtClean="0">
                        <a:latin typeface="Cambria Math" panose="02040503050406030204" pitchFamily="18" charset="0"/>
                      </a:rPr>
                      <m:t>𝒙</m:t>
                    </m:r>
                    <m:r>
                      <a:rPr lang="en-US" altLang="zh-CN" sz="2100" i="1" dirty="0">
                        <a:latin typeface="Cambria Math" panose="02040503050406030204" pitchFamily="18" charset="0"/>
                      </a:rPr>
                      <m:t> =</m:t>
                    </m:r>
                    <m:d>
                      <m:dPr>
                        <m:begChr m:val="{"/>
                        <m:endChr m:val="}"/>
                        <m:ctrlPr>
                          <a:rPr lang="en-US" altLang="zh-CN" sz="2100" i="1" dirty="0">
                            <a:latin typeface="Cambria Math" panose="02040503050406030204" pitchFamily="18" charset="0"/>
                          </a:rPr>
                        </m:ctrlPr>
                      </m:dPr>
                      <m:e>
                        <m:sSub>
                          <m:sSubPr>
                            <m:ctrlPr>
                              <a:rPr lang="en-US" altLang="zh-CN" sz="2100" i="1" dirty="0">
                                <a:latin typeface="Cambria Math" panose="02040503050406030204" pitchFamily="18" charset="0"/>
                              </a:rPr>
                            </m:ctrlPr>
                          </m:sSubPr>
                          <m:e>
                            <m:r>
                              <a:rPr lang="en-US" altLang="zh-CN" sz="2100" i="1" dirty="0" smtClean="0">
                                <a:latin typeface="Cambria Math" panose="02040503050406030204" pitchFamily="18" charset="0"/>
                              </a:rPr>
                              <m:t>𝑥</m:t>
                            </m:r>
                          </m:e>
                          <m:sub>
                            <m:r>
                              <a:rPr lang="en-US" altLang="zh-CN" sz="2100" i="1" dirty="0">
                                <a:latin typeface="Cambria Math" panose="02040503050406030204" pitchFamily="18" charset="0"/>
                              </a:rPr>
                              <m:t>1</m:t>
                            </m:r>
                          </m:sub>
                        </m:sSub>
                        <m:r>
                          <a:rPr lang="en-US" altLang="zh-CN" sz="2100" i="1" dirty="0">
                            <a:latin typeface="Cambria Math" panose="02040503050406030204" pitchFamily="18" charset="0"/>
                          </a:rPr>
                          <m:t>, </m:t>
                        </m:r>
                        <m:sSub>
                          <m:sSubPr>
                            <m:ctrlPr>
                              <a:rPr lang="en-US" altLang="zh-CN" sz="2100" i="1" dirty="0">
                                <a:latin typeface="Cambria Math" panose="02040503050406030204" pitchFamily="18" charset="0"/>
                              </a:rPr>
                            </m:ctrlPr>
                          </m:sSubPr>
                          <m:e>
                            <m:r>
                              <a:rPr lang="en-US" altLang="zh-CN" sz="2100" i="1" dirty="0">
                                <a:latin typeface="Cambria Math" panose="02040503050406030204" pitchFamily="18" charset="0"/>
                              </a:rPr>
                              <m:t>𝑥</m:t>
                            </m:r>
                          </m:e>
                          <m:sub>
                            <m:r>
                              <a:rPr lang="en-US" altLang="zh-CN" sz="2100" i="1" dirty="0">
                                <a:latin typeface="Cambria Math" panose="02040503050406030204" pitchFamily="18" charset="0"/>
                              </a:rPr>
                              <m:t>2</m:t>
                            </m:r>
                          </m:sub>
                        </m:sSub>
                        <m:r>
                          <a:rPr lang="en-US" altLang="zh-CN" sz="2100" i="1" dirty="0">
                            <a:latin typeface="Cambria Math" panose="02040503050406030204" pitchFamily="18" charset="0"/>
                          </a:rPr>
                          <m:t>, . . . ,</m:t>
                        </m:r>
                        <m:sSub>
                          <m:sSubPr>
                            <m:ctrlPr>
                              <a:rPr lang="en-US" altLang="zh-CN" sz="2100" i="1" dirty="0">
                                <a:latin typeface="Cambria Math" panose="02040503050406030204" pitchFamily="18" charset="0"/>
                              </a:rPr>
                            </m:ctrlPr>
                          </m:sSubPr>
                          <m:e>
                            <m:r>
                              <a:rPr lang="en-US" altLang="zh-CN" sz="2100" i="1" dirty="0">
                                <a:latin typeface="Cambria Math" panose="02040503050406030204" pitchFamily="18" charset="0"/>
                              </a:rPr>
                              <m:t>𝑥</m:t>
                            </m:r>
                          </m:e>
                          <m:sub>
                            <m:r>
                              <a:rPr lang="en-US" altLang="zh-CN" sz="2100" i="1" dirty="0">
                                <a:latin typeface="Cambria Math" panose="02040503050406030204" pitchFamily="18" charset="0"/>
                              </a:rPr>
                              <m:t>𝑛</m:t>
                            </m:r>
                          </m:sub>
                        </m:sSub>
                      </m:e>
                    </m:d>
                  </m:oMath>
                </a14:m>
                <a:endParaRPr lang="zh-CN" altLang="en-US" sz="2100" dirty="0"/>
              </a:p>
            </p:txBody>
          </p:sp>
        </mc:Choice>
        <mc:Fallback xmlns="">
          <p:sp>
            <p:nvSpPr>
              <p:cNvPr id="14" name="矩形 13"/>
              <p:cNvSpPr>
                <a:spLocks noRot="1" noChangeAspect="1" noMove="1" noResize="1" noEditPoints="1" noAdjustHandles="1" noChangeArrowheads="1" noChangeShapeType="1" noTextEdit="1"/>
              </p:cNvSpPr>
              <p:nvPr/>
            </p:nvSpPr>
            <p:spPr>
              <a:xfrm>
                <a:off x="480366" y="1464899"/>
                <a:ext cx="7886700" cy="415498"/>
              </a:xfrm>
              <a:prstGeom prst="rect">
                <a:avLst/>
              </a:prstGeom>
              <a:blipFill>
                <a:blip r:embed="rId4"/>
                <a:stretch>
                  <a:fillRect l="-927" t="-8824" b="-29412"/>
                </a:stretch>
              </a:blipFill>
            </p:spPr>
            <p:txBody>
              <a:bodyPr/>
              <a:lstStyle/>
              <a:p>
                <a:r>
                  <a:rPr lang="zh-CN" altLang="en-US">
                    <a:noFill/>
                  </a:rPr>
                  <a:t> </a:t>
                </a:r>
              </a:p>
            </p:txBody>
          </p:sp>
        </mc:Fallback>
      </mc:AlternateContent>
      <p:sp>
        <p:nvSpPr>
          <p:cNvPr id="15" name="矩形 14"/>
          <p:cNvSpPr/>
          <p:nvPr/>
        </p:nvSpPr>
        <p:spPr>
          <a:xfrm>
            <a:off x="1459769" y="2017228"/>
            <a:ext cx="1261884" cy="415498"/>
          </a:xfrm>
          <a:prstGeom prst="rect">
            <a:avLst/>
          </a:prstGeom>
        </p:spPr>
        <p:txBody>
          <a:bodyPr wrap="none">
            <a:spAutoFit/>
          </a:bodyPr>
          <a:lstStyle/>
          <a:p>
            <a:r>
              <a:rPr lang="zh-CN" altLang="en-US" sz="2100" dirty="0">
                <a:solidFill>
                  <a:srgbClr val="FF0000"/>
                </a:solidFill>
              </a:rPr>
              <a:t>基本问题</a:t>
            </a:r>
          </a:p>
        </p:txBody>
      </p:sp>
      <p:sp>
        <p:nvSpPr>
          <p:cNvPr id="16" name="矩形 15"/>
          <p:cNvSpPr/>
          <p:nvPr/>
        </p:nvSpPr>
        <p:spPr>
          <a:xfrm>
            <a:off x="5881889" y="2017228"/>
            <a:ext cx="1261884" cy="415498"/>
          </a:xfrm>
          <a:prstGeom prst="rect">
            <a:avLst/>
          </a:prstGeom>
        </p:spPr>
        <p:txBody>
          <a:bodyPr wrap="none">
            <a:spAutoFit/>
          </a:bodyPr>
          <a:lstStyle/>
          <a:p>
            <a:r>
              <a:rPr lang="zh-CN" altLang="en-US" sz="2100" dirty="0">
                <a:solidFill>
                  <a:srgbClr val="FF0000"/>
                </a:solidFill>
              </a:rPr>
              <a:t>具体应用</a:t>
            </a:r>
          </a:p>
        </p:txBody>
      </p:sp>
      <mc:AlternateContent xmlns:mc="http://schemas.openxmlformats.org/markup-compatibility/2006" xmlns:a14="http://schemas.microsoft.com/office/drawing/2010/main">
        <mc:Choice Requires="a14">
          <p:sp>
            <p:nvSpPr>
              <p:cNvPr id="21" name="内容占位符 2"/>
              <p:cNvSpPr txBox="1">
                <a:spLocks/>
              </p:cNvSpPr>
              <p:nvPr/>
            </p:nvSpPr>
            <p:spPr>
              <a:xfrm>
                <a:off x="395653" y="4641360"/>
                <a:ext cx="3956539" cy="941028"/>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0000" lvl="2">
                  <a:spcBef>
                    <a:spcPts val="0"/>
                  </a:spcBef>
                </a:pPr>
                <a:r>
                  <a:rPr lang="zh-CN" altLang="en-US" sz="1800" b="1" dirty="0"/>
                  <a:t>学习问题</a:t>
                </a:r>
                <a:r>
                  <a:rPr lang="zh-CN" altLang="en-US" sz="1800" dirty="0">
                    <a:latin typeface="+mn-ea"/>
                  </a:rPr>
                  <a:t>：如何</a:t>
                </a:r>
                <a:r>
                  <a:rPr lang="zh-CN" altLang="en-US" sz="1800" dirty="0">
                    <a:solidFill>
                      <a:srgbClr val="FF0000"/>
                    </a:solidFill>
                    <a:latin typeface="+mn-ea"/>
                  </a:rPr>
                  <a:t>调整</a:t>
                </a:r>
                <a:r>
                  <a:rPr lang="zh-CN" altLang="en-US" sz="1800" dirty="0">
                    <a:latin typeface="+mn-ea"/>
                  </a:rPr>
                  <a:t>模型</a:t>
                </a:r>
                <a:r>
                  <a:rPr lang="zh-CN" altLang="en-US" sz="1800" dirty="0">
                    <a:solidFill>
                      <a:srgbClr val="FF0000"/>
                    </a:solidFill>
                    <a:latin typeface="+mn-ea"/>
                  </a:rPr>
                  <a:t>参数</a:t>
                </a:r>
                <a:r>
                  <a:rPr lang="zh-CN" altLang="en-US" sz="1800" dirty="0">
                    <a:latin typeface="+mn-ea"/>
                  </a:rPr>
                  <a:t> </a:t>
                </a:r>
                <a14:m>
                  <m:oMath xmlns:m="http://schemas.openxmlformats.org/officeDocument/2006/math">
                    <m:r>
                      <a:rPr lang="el-GR" altLang="zh-CN" sz="1800" i="1" dirty="0">
                        <a:latin typeface="Cambria Math" panose="02040503050406030204" pitchFamily="18" charset="0"/>
                      </a:rPr>
                      <m:t>𝜆</m:t>
                    </m:r>
                    <m:r>
                      <a:rPr lang="el-GR" altLang="zh-CN" sz="1800" i="1" dirty="0">
                        <a:latin typeface="Cambria Math" panose="02040503050406030204" pitchFamily="18" charset="0"/>
                      </a:rPr>
                      <m:t> = [</m:t>
                    </m:r>
                    <m:r>
                      <a:rPr lang="en-US" altLang="zh-CN" sz="1800" i="1" dirty="0">
                        <a:latin typeface="Cambria Math" panose="02040503050406030204" pitchFamily="18" charset="0"/>
                      </a:rPr>
                      <m:t>𝐴</m:t>
                    </m:r>
                    <m:r>
                      <a:rPr lang="en-US" altLang="zh-CN" sz="1800" i="1" dirty="0">
                        <a:latin typeface="Cambria Math" panose="02040503050406030204" pitchFamily="18" charset="0"/>
                      </a:rPr>
                      <m:t>, </m:t>
                    </m:r>
                    <m:r>
                      <a:rPr lang="en-US" altLang="zh-CN" sz="1800" i="1" dirty="0">
                        <a:latin typeface="Cambria Math" panose="02040503050406030204" pitchFamily="18" charset="0"/>
                      </a:rPr>
                      <m:t>𝐵</m:t>
                    </m:r>
                    <m:r>
                      <a:rPr lang="en-US" altLang="zh-CN" sz="1800" i="1" dirty="0">
                        <a:latin typeface="Cambria Math" panose="02040503050406030204" pitchFamily="18" charset="0"/>
                      </a:rPr>
                      <m:t>, </m:t>
                    </m:r>
                    <m:r>
                      <a:rPr lang="el-GR" altLang="zh-CN" sz="1800" i="1" dirty="0">
                        <a:latin typeface="Cambria Math" panose="02040503050406030204" pitchFamily="18" charset="0"/>
                      </a:rPr>
                      <m:t>𝜋</m:t>
                    </m:r>
                    <m:r>
                      <a:rPr lang="el-GR" altLang="zh-CN" sz="1800" i="1" dirty="0">
                        <a:latin typeface="Cambria Math" panose="02040503050406030204" pitchFamily="18" charset="0"/>
                      </a:rPr>
                      <m:t>]</m:t>
                    </m:r>
                  </m:oMath>
                </a14:m>
                <a:r>
                  <a:rPr lang="zh-CN" altLang="en-US" sz="1800" dirty="0">
                    <a:latin typeface="+mn-ea"/>
                  </a:rPr>
                  <a:t>以使得该序列出现的概率</a:t>
                </a:r>
                <a14:m>
                  <m:oMath xmlns:m="http://schemas.openxmlformats.org/officeDocument/2006/math">
                    <m:r>
                      <a:rPr lang="en-US" altLang="zh-CN" sz="1800" i="1" smtClean="0">
                        <a:latin typeface="Cambria Math" panose="02040503050406030204" pitchFamily="18" charset="0"/>
                      </a:rPr>
                      <m:t>𝑃</m:t>
                    </m:r>
                    <m:d>
                      <m:dPr>
                        <m:ctrlPr>
                          <a:rPr lang="en-US" altLang="zh-CN" sz="1800"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i="1" smtClean="0">
                            <a:latin typeface="Cambria Math" panose="02040503050406030204" pitchFamily="18" charset="0"/>
                          </a:rPr>
                          <m:t>|</m:t>
                        </m:r>
                        <m:r>
                          <a:rPr lang="en-US" altLang="zh-CN" sz="1800" i="1" smtClean="0">
                            <a:latin typeface="Cambria Math" panose="02040503050406030204" pitchFamily="18" charset="0"/>
                          </a:rPr>
                          <m:t>𝜆</m:t>
                        </m:r>
                      </m:e>
                    </m:d>
                  </m:oMath>
                </a14:m>
                <a:r>
                  <a:rPr lang="zh-CN" altLang="en-US" sz="1800" dirty="0">
                    <a:latin typeface="+mn-ea"/>
                  </a:rPr>
                  <a:t>最大</a:t>
                </a:r>
                <a:endParaRPr lang="en-US" altLang="zh-CN" sz="1800" dirty="0">
                  <a:latin typeface="+mn-ea"/>
                </a:endParaRPr>
              </a:p>
            </p:txBody>
          </p:sp>
        </mc:Choice>
        <mc:Fallback xmlns="">
          <p:sp>
            <p:nvSpPr>
              <p:cNvPr id="21" name="内容占位符 2"/>
              <p:cNvSpPr txBox="1">
                <a:spLocks noRot="1" noChangeAspect="1" noMove="1" noResize="1" noEditPoints="1" noAdjustHandles="1" noChangeArrowheads="1" noChangeShapeType="1" noTextEdit="1"/>
              </p:cNvSpPr>
              <p:nvPr/>
            </p:nvSpPr>
            <p:spPr>
              <a:xfrm>
                <a:off x="395653" y="4641360"/>
                <a:ext cx="3956539" cy="941028"/>
              </a:xfrm>
              <a:prstGeom prst="rect">
                <a:avLst/>
              </a:prstGeom>
              <a:blipFill>
                <a:blip r:embed="rId5"/>
                <a:stretch>
                  <a:fillRect l="-924" b="-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p:cNvSpPr txBox="1">
                <a:spLocks/>
              </p:cNvSpPr>
              <p:nvPr/>
            </p:nvSpPr>
            <p:spPr>
              <a:xfrm>
                <a:off x="395652" y="3581886"/>
                <a:ext cx="3956539" cy="923158"/>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0000" lvl="2">
                  <a:spcBef>
                    <a:spcPts val="0"/>
                  </a:spcBef>
                </a:pPr>
                <a:r>
                  <a:rPr lang="zh-CN" altLang="en-US" sz="1800" b="1" dirty="0"/>
                  <a:t>预测问题</a:t>
                </a:r>
                <a:r>
                  <a:rPr lang="zh-CN" altLang="en-US" sz="1800" dirty="0"/>
                  <a:t>：</a:t>
                </a:r>
                <a:r>
                  <a:rPr lang="zh-CN" altLang="en-US" sz="1800" dirty="0">
                    <a:latin typeface="+mn-ea"/>
                  </a:rPr>
                  <a:t>根据观测序列“</a:t>
                </a:r>
                <a:r>
                  <a:rPr lang="zh-CN" altLang="en-US" sz="1800" dirty="0">
                    <a:solidFill>
                      <a:srgbClr val="FF0000"/>
                    </a:solidFill>
                    <a:latin typeface="+mn-ea"/>
                  </a:rPr>
                  <a:t>推测</a:t>
                </a:r>
                <a:r>
                  <a:rPr lang="zh-CN" altLang="en-US" sz="1800" dirty="0">
                    <a:latin typeface="+mn-ea"/>
                  </a:rPr>
                  <a:t>”隐藏的模型</a:t>
                </a:r>
                <a:r>
                  <a:rPr lang="zh-CN" altLang="en-US" sz="1800" dirty="0">
                    <a:solidFill>
                      <a:srgbClr val="FF0000"/>
                    </a:solidFill>
                    <a:latin typeface="+mn-ea"/>
                  </a:rPr>
                  <a:t>状态</a:t>
                </a:r>
                <a14:m>
                  <m:oMath xmlns:m="http://schemas.openxmlformats.org/officeDocument/2006/math">
                    <m:r>
                      <a:rPr lang="en-US" altLang="zh-CN" sz="1800" dirty="0">
                        <a:latin typeface="Cambria Math" panose="02040503050406030204" pitchFamily="18" charset="0"/>
                      </a:rPr>
                      <m:t> </m:t>
                    </m:r>
                    <m:r>
                      <a:rPr lang="en-US" altLang="zh-CN" sz="1800" b="1" i="1" dirty="0" smtClean="0">
                        <a:latin typeface="Cambria Math" panose="02040503050406030204" pitchFamily="18" charset="0"/>
                      </a:rPr>
                      <m:t>𝒚</m:t>
                    </m:r>
                    <m:r>
                      <a:rPr lang="en-US" altLang="zh-CN" sz="1800" i="1" dirty="0">
                        <a:latin typeface="Cambria Math" panose="02040503050406030204" pitchFamily="18" charset="0"/>
                      </a:rPr>
                      <m:t>=</m:t>
                    </m:r>
                    <m:d>
                      <m:dPr>
                        <m:begChr m:val="{"/>
                        <m:endChr m:val="}"/>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𝑦</m:t>
                            </m:r>
                          </m:e>
                          <m:sub>
                            <m:r>
                              <a:rPr lang="en-US" altLang="zh-CN" sz="1800" i="1" dirty="0">
                                <a:latin typeface="Cambria Math" panose="02040503050406030204" pitchFamily="18" charset="0"/>
                              </a:rPr>
                              <m:t>1</m:t>
                            </m:r>
                          </m:sub>
                        </m:sSub>
                        <m:r>
                          <a:rPr lang="en-US" altLang="zh-CN" sz="1800" i="1" dirty="0">
                            <a:latin typeface="Cambria Math" panose="02040503050406030204" pitchFamily="18" charset="0"/>
                          </a:rPr>
                          <m:t>, </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𝑦</m:t>
                            </m:r>
                          </m:e>
                          <m:sub>
                            <m:r>
                              <a:rPr lang="en-US" altLang="zh-CN" sz="1800" i="1" dirty="0">
                                <a:latin typeface="Cambria Math" panose="02040503050406030204" pitchFamily="18" charset="0"/>
                              </a:rPr>
                              <m:t>2</m:t>
                            </m:r>
                          </m:sub>
                        </m:sSub>
                        <m:r>
                          <a:rPr lang="en-US" altLang="zh-CN" sz="1800" i="1" dirty="0">
                            <a:latin typeface="Cambria Math" panose="02040503050406030204" pitchFamily="18" charset="0"/>
                          </a:rPr>
                          <m:t>, . . . </m:t>
                        </m:r>
                        <m:r>
                          <a:rPr lang="en-US" altLang="zh-CN" sz="1800" i="1" dirty="0" smtClean="0">
                            <a:latin typeface="Cambria Math" panose="02040503050406030204" pitchFamily="18" charset="0"/>
                          </a:rPr>
                          <m:t>,</m:t>
                        </m:r>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𝑦</m:t>
                            </m:r>
                          </m:e>
                          <m:sub>
                            <m:r>
                              <a:rPr lang="en-US" altLang="zh-CN" sz="1800" i="1" dirty="0" smtClean="0">
                                <a:latin typeface="Cambria Math" panose="02040503050406030204" pitchFamily="18" charset="0"/>
                              </a:rPr>
                              <m:t>𝑛</m:t>
                            </m:r>
                          </m:sub>
                        </m:sSub>
                      </m:e>
                    </m:d>
                  </m:oMath>
                </a14:m>
                <a:endParaRPr lang="en-US" altLang="zh-CN" sz="1800" dirty="0">
                  <a:latin typeface="+mn-ea"/>
                </a:endParaRPr>
              </a:p>
            </p:txBody>
          </p:sp>
        </mc:Choice>
        <mc:Fallback xmlns="">
          <p:sp>
            <p:nvSpPr>
              <p:cNvPr id="22" name="内容占位符 2"/>
              <p:cNvSpPr txBox="1">
                <a:spLocks noRot="1" noChangeAspect="1" noMove="1" noResize="1" noEditPoints="1" noAdjustHandles="1" noChangeArrowheads="1" noChangeShapeType="1" noTextEdit="1"/>
              </p:cNvSpPr>
              <p:nvPr/>
            </p:nvSpPr>
            <p:spPr>
              <a:xfrm>
                <a:off x="395652" y="3581886"/>
                <a:ext cx="3956539" cy="923158"/>
              </a:xfrm>
              <a:prstGeom prst="rect">
                <a:avLst/>
              </a:prstGeom>
              <a:blipFill>
                <a:blip r:embed="rId6"/>
                <a:stretch>
                  <a:fillRect l="-924"/>
                </a:stretch>
              </a:blipFill>
            </p:spPr>
            <p:txBody>
              <a:bodyPr/>
              <a:lstStyle/>
              <a:p>
                <a:r>
                  <a:rPr lang="zh-CN" altLang="en-US">
                    <a:noFill/>
                  </a:rPr>
                  <a:t> </a:t>
                </a:r>
              </a:p>
            </p:txBody>
          </p:sp>
        </mc:Fallback>
      </mc:AlternateContent>
      <p:sp>
        <p:nvSpPr>
          <p:cNvPr id="23" name="内容占位符 4"/>
          <p:cNvSpPr txBox="1">
            <a:spLocks/>
          </p:cNvSpPr>
          <p:nvPr/>
        </p:nvSpPr>
        <p:spPr>
          <a:xfrm>
            <a:off x="4550019" y="4637357"/>
            <a:ext cx="4299438" cy="945031"/>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0000" lvl="1">
              <a:spcBef>
                <a:spcPts val="0"/>
              </a:spcBef>
            </a:pPr>
            <a:r>
              <a:rPr lang="zh-CN" altLang="en-US" dirty="0"/>
              <a:t>通过数据学习参数（模型训练）</a:t>
            </a:r>
          </a:p>
        </p:txBody>
      </p:sp>
      <p:sp>
        <p:nvSpPr>
          <p:cNvPr id="24" name="内容占位符 4"/>
          <p:cNvSpPr txBox="1">
            <a:spLocks/>
          </p:cNvSpPr>
          <p:nvPr/>
        </p:nvSpPr>
        <p:spPr>
          <a:xfrm>
            <a:off x="4510454" y="3582867"/>
            <a:ext cx="4299438" cy="940777"/>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0000" lvl="1">
              <a:spcBef>
                <a:spcPts val="0"/>
              </a:spcBef>
            </a:pPr>
            <a:r>
              <a:rPr lang="zh-CN" altLang="en-US" dirty="0"/>
              <a:t>语音识别：根据观测的语音信号推测最有可能的状态序列（即：对应的文字）</a:t>
            </a:r>
            <a:endParaRPr lang="en-US" altLang="zh-CN" sz="1800" dirty="0"/>
          </a:p>
        </p:txBody>
      </p:sp>
    </p:spTree>
    <p:extLst>
      <p:ext uri="{BB962C8B-B14F-4D97-AF65-F5344CB8AC3E}">
        <p14:creationId xmlns:p14="http://schemas.microsoft.com/office/powerpoint/2010/main" val="202368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贝叶斯决策论</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latin typeface="+mj-ea"/>
                  </a:rPr>
                  <a:t>最小化分类错误率的贝叶斯最有分类器为</a:t>
                </a:r>
                <a:endParaRPr lang="en-US" altLang="zh-CN" dirty="0">
                  <a:latin typeface="+mj-ea"/>
                </a:endParaRPr>
              </a:p>
              <a:p>
                <a:endParaRPr lang="en-US" altLang="zh-CN" dirty="0">
                  <a:latin typeface="+mj-ea"/>
                </a:endParaRPr>
              </a:p>
              <a:p>
                <a:endParaRPr lang="en-US" altLang="zh-CN" dirty="0">
                  <a:latin typeface="+mj-ea"/>
                </a:endParaRPr>
              </a:p>
              <a:p>
                <a:r>
                  <a:rPr lang="zh-CN" altLang="en-US" dirty="0"/>
                  <a:t>不难看出，使用贝叶斯判定准则来最小化决策风险，首先要获得后验概率</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e>
                    </m:d>
                  </m:oMath>
                </a14:m>
                <a:endParaRPr lang="en-US" altLang="zh-CN" dirty="0">
                  <a:latin typeface="+mj-ea"/>
                </a:endParaRPr>
              </a:p>
              <a:p>
                <a:r>
                  <a:rPr lang="zh-CN" altLang="en-US" dirty="0"/>
                  <a:t>然而，在现实中通常难以直接获得。机器学习所要实现的是基于有限的训练样本尽可能准确地</a:t>
                </a:r>
                <a:r>
                  <a:rPr lang="zh-CN" altLang="en-US" dirty="0">
                    <a:solidFill>
                      <a:srgbClr val="FF0000"/>
                    </a:solidFill>
                  </a:rPr>
                  <a:t>估计</a:t>
                </a:r>
                <a:r>
                  <a:rPr lang="zh-CN" altLang="en-US" dirty="0"/>
                  <a:t>出后验概率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b="1" i="1">
                            <a:latin typeface="Cambria Math" panose="02040503050406030204" pitchFamily="18" charset="0"/>
                          </a:rPr>
                          <m:t>𝒙</m:t>
                        </m:r>
                      </m:e>
                    </m:d>
                  </m:oMath>
                </a14:m>
                <a:r>
                  <a:rPr lang="zh-CN" altLang="en-US" dirty="0"/>
                  <a:t>。</a:t>
                </a:r>
              </a:p>
              <a:p>
                <a:endParaRPr lang="zh-CN" altLang="en-US" dirty="0">
                  <a:latin typeface="+mj-ea"/>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973898" y="2006378"/>
                <a:ext cx="5003357" cy="5547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h</m:t>
                          </m:r>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arg</m:t>
                          </m:r>
                        </m:fName>
                        <m:e>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a:rPr lang="en-US" altLang="zh-CN" sz="2100" i="1">
                                      <a:latin typeface="Cambria Math" panose="02040503050406030204" pitchFamily="18" charset="0"/>
                                    </a:rPr>
                                    <m:t>𝑐</m:t>
                                  </m:r>
                                  <m:r>
                                    <a:rPr lang="en-US" altLang="zh-CN" sz="2100" i="1">
                                      <a:latin typeface="Cambria Math" panose="02040503050406030204" pitchFamily="18" charset="0"/>
                                    </a:rPr>
                                    <m:t>∈</m:t>
                                  </m:r>
                                  <m:r>
                                    <a:rPr lang="en-US" altLang="zh-CN" sz="2100" i="1">
                                      <a:latin typeface="Cambria Math" panose="02040503050406030204" pitchFamily="18" charset="0"/>
                                    </a:rPr>
                                    <m:t>𝒴</m:t>
                                  </m:r>
                                </m:lim>
                              </m:limLow>
                            </m:fName>
                            <m:e>
                              <m:r>
                                <a:rPr lang="en-US" altLang="zh-CN" sz="2100" i="1">
                                  <a:latin typeface="Cambria Math" panose="02040503050406030204" pitchFamily="18" charset="0"/>
                                </a:rPr>
                                <m:t>𝑅</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e>
                                  <m:r>
                                    <a:rPr lang="en-US" altLang="zh-CN" sz="2100" b="1" i="1">
                                      <a:latin typeface="Cambria Math" panose="02040503050406030204" pitchFamily="18" charset="0"/>
                                    </a:rPr>
                                    <m:t>𝒙</m:t>
                                  </m:r>
                                </m:e>
                              </m:d>
                            </m:e>
                          </m:func>
                        </m:e>
                      </m:func>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arg</m:t>
                          </m:r>
                        </m:fName>
                        <m:e>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max</m:t>
                                  </m:r>
                                </m:e>
                                <m:lim>
                                  <m:r>
                                    <a:rPr lang="en-US" altLang="zh-CN" sz="2100" i="1">
                                      <a:latin typeface="Cambria Math" panose="02040503050406030204" pitchFamily="18" charset="0"/>
                                    </a:rPr>
                                    <m:t>𝑐</m:t>
                                  </m:r>
                                  <m:r>
                                    <a:rPr lang="en-US" altLang="zh-CN" sz="2100" i="1">
                                      <a:latin typeface="Cambria Math" panose="02040503050406030204" pitchFamily="18" charset="0"/>
                                    </a:rPr>
                                    <m:t>∈</m:t>
                                  </m:r>
                                  <m:r>
                                    <a:rPr lang="en-US" altLang="zh-CN" sz="2100" i="1">
                                      <a:latin typeface="Cambria Math" panose="02040503050406030204" pitchFamily="18" charset="0"/>
                                    </a:rPr>
                                    <m:t>𝒴</m:t>
                                  </m:r>
                                </m:lim>
                              </m:limLow>
                            </m:fName>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e>
                                  <m:r>
                                    <a:rPr lang="en-US" altLang="zh-CN" sz="2100" b="1" i="1">
                                      <a:latin typeface="Cambria Math" panose="02040503050406030204" pitchFamily="18" charset="0"/>
                                    </a:rPr>
                                    <m:t>𝒙</m:t>
                                  </m:r>
                                </m:e>
                              </m:d>
                            </m:e>
                          </m:func>
                        </m:e>
                      </m:func>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973898" y="2006378"/>
                <a:ext cx="5003357" cy="554704"/>
              </a:xfrm>
              <a:prstGeom prst="rect">
                <a:avLst/>
              </a:prstGeom>
              <a:blipFill>
                <a:blip r:embed="rId3"/>
                <a:stretch>
                  <a:fillRect b="-6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02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学习问题（</a:t>
            </a:r>
            <a:r>
              <a:rPr lang="en-US" altLang="zh-CN" dirty="0"/>
              <a:t>Baum-Welch</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171450" lvl="2">
                  <a:spcBef>
                    <a:spcPts val="750"/>
                  </a:spcBef>
                </a:pPr>
                <a:r>
                  <a:rPr lang="zh-CN" altLang="en-US" sz="2100" dirty="0">
                    <a:latin typeface="+mn-ea"/>
                  </a:rPr>
                  <a:t>如何</a:t>
                </a:r>
                <a:r>
                  <a:rPr lang="zh-CN" altLang="en-US" sz="2100" dirty="0">
                    <a:solidFill>
                      <a:srgbClr val="FF0000"/>
                    </a:solidFill>
                    <a:latin typeface="+mn-ea"/>
                  </a:rPr>
                  <a:t>调整</a:t>
                </a:r>
                <a:r>
                  <a:rPr lang="zh-CN" altLang="en-US" sz="2100" dirty="0">
                    <a:latin typeface="+mn-ea"/>
                  </a:rPr>
                  <a:t>模型</a:t>
                </a:r>
                <a:r>
                  <a:rPr lang="zh-CN" altLang="en-US" sz="2100" dirty="0">
                    <a:solidFill>
                      <a:srgbClr val="FF0000"/>
                    </a:solidFill>
                    <a:latin typeface="+mn-ea"/>
                  </a:rPr>
                  <a:t>参数</a:t>
                </a:r>
                <a:r>
                  <a:rPr lang="zh-CN" altLang="en-US" sz="2100" dirty="0">
                    <a:latin typeface="+mn-ea"/>
                  </a:rPr>
                  <a:t> </a:t>
                </a:r>
                <a14:m>
                  <m:oMath xmlns:m="http://schemas.openxmlformats.org/officeDocument/2006/math">
                    <m:r>
                      <a:rPr lang="el-GR" altLang="zh-CN" sz="2100" i="1" dirty="0">
                        <a:latin typeface="Cambria Math" panose="02040503050406030204" pitchFamily="18" charset="0"/>
                      </a:rPr>
                      <m:t>𝜆</m:t>
                    </m:r>
                    <m:r>
                      <a:rPr lang="el-GR" altLang="zh-CN" sz="2100" i="1" dirty="0">
                        <a:latin typeface="Cambria Math" panose="02040503050406030204" pitchFamily="18" charset="0"/>
                      </a:rPr>
                      <m:t> = [</m:t>
                    </m:r>
                    <m:r>
                      <a:rPr lang="en-US" altLang="zh-CN" sz="2100" i="1" dirty="0">
                        <a:latin typeface="Cambria Math" panose="02040503050406030204" pitchFamily="18" charset="0"/>
                      </a:rPr>
                      <m:t>𝐴</m:t>
                    </m:r>
                    <m:r>
                      <a:rPr lang="en-US" altLang="zh-CN" sz="2100" i="1" dirty="0">
                        <a:latin typeface="Cambria Math" panose="02040503050406030204" pitchFamily="18" charset="0"/>
                      </a:rPr>
                      <m:t>, </m:t>
                    </m:r>
                    <m:r>
                      <a:rPr lang="en-US" altLang="zh-CN" sz="2100" i="1" dirty="0">
                        <a:latin typeface="Cambria Math" panose="02040503050406030204" pitchFamily="18" charset="0"/>
                      </a:rPr>
                      <m:t>𝐵</m:t>
                    </m:r>
                    <m:r>
                      <a:rPr lang="en-US" altLang="zh-CN" sz="2100" i="1" dirty="0">
                        <a:latin typeface="Cambria Math" panose="02040503050406030204" pitchFamily="18" charset="0"/>
                      </a:rPr>
                      <m:t>, </m:t>
                    </m:r>
                    <m:r>
                      <a:rPr lang="el-GR" altLang="zh-CN" sz="2100" i="1" dirty="0">
                        <a:latin typeface="Cambria Math" panose="02040503050406030204" pitchFamily="18" charset="0"/>
                      </a:rPr>
                      <m:t>𝜋</m:t>
                    </m:r>
                    <m:r>
                      <a:rPr lang="el-GR" altLang="zh-CN" sz="2100" i="1" dirty="0">
                        <a:latin typeface="Cambria Math" panose="02040503050406030204" pitchFamily="18" charset="0"/>
                      </a:rPr>
                      <m:t>]</m:t>
                    </m:r>
                  </m:oMath>
                </a14:m>
                <a:r>
                  <a:rPr lang="zh-CN" altLang="en-US" sz="2100" dirty="0">
                    <a:latin typeface="+mn-ea"/>
                  </a:rPr>
                  <a:t>以使得该序列出现的概率</a:t>
                </a:r>
                <a14:m>
                  <m:oMath xmlns:m="http://schemas.openxmlformats.org/officeDocument/2006/math">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smtClean="0">
                            <a:latin typeface="Cambria Math" panose="02040503050406030204" pitchFamily="18" charset="0"/>
                          </a:rPr>
                          <m:t>𝒙</m:t>
                        </m:r>
                        <m:r>
                          <a:rPr lang="en-US" altLang="zh-CN" sz="2100" i="1">
                            <a:latin typeface="Cambria Math" panose="02040503050406030204" pitchFamily="18" charset="0"/>
                          </a:rPr>
                          <m:t>|</m:t>
                        </m:r>
                        <m:r>
                          <a:rPr lang="en-US" altLang="zh-CN" sz="2100" i="1">
                            <a:latin typeface="Cambria Math" panose="02040503050406030204" pitchFamily="18" charset="0"/>
                          </a:rPr>
                          <m:t>𝜆</m:t>
                        </m:r>
                      </m:e>
                    </m:d>
                  </m:oMath>
                </a14:m>
                <a:r>
                  <a:rPr lang="zh-CN" altLang="en-US" sz="2100" dirty="0">
                    <a:latin typeface="+mn-ea"/>
                  </a:rPr>
                  <a:t>最大</a:t>
                </a:r>
                <a:endParaRPr lang="en-US" altLang="zh-CN" sz="2100" dirty="0">
                  <a:latin typeface="+mn-ea"/>
                </a:endParaRPr>
              </a:p>
              <a:p>
                <a:r>
                  <a:rPr lang="zh-CN" altLang="en-US" dirty="0"/>
                  <a:t>使用</a:t>
                </a:r>
                <a:r>
                  <a:rPr lang="en-US" altLang="zh-CN" dirty="0"/>
                  <a:t>EM</a:t>
                </a:r>
                <a:r>
                  <a:rPr lang="zh-CN" altLang="en-US" dirty="0"/>
                  <a:t>算法</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50</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583788" y="2780919"/>
                <a:ext cx="6817262" cy="787588"/>
              </a:xfrm>
              <a:prstGeom prst="rect">
                <a:avLst/>
              </a:prstGeom>
              <a:solidFill>
                <a:schemeClr val="accent2">
                  <a:lumMod val="20000"/>
                  <a:lumOff val="80000"/>
                </a:schemeClr>
              </a:solidFill>
            </p:spPr>
            <p:txBody>
              <a:bodyPr wrap="square">
                <a:spAutoFit/>
              </a:bodyPr>
              <a:lstStyle/>
              <a:p>
                <a:r>
                  <a:rPr lang="zh-CN" altLang="en-US" sz="2100" dirty="0"/>
                  <a:t>基于</a:t>
                </a:r>
                <a14:m>
                  <m:oMath xmlns:m="http://schemas.openxmlformats.org/officeDocument/2006/math">
                    <m:sSup>
                      <m:sSupPr>
                        <m:ctrlPr>
                          <a:rPr lang="en-US" altLang="zh-CN" sz="2100" i="1" dirty="0">
                            <a:latin typeface="Cambria Math" panose="02040503050406030204" pitchFamily="18" charset="0"/>
                          </a:rPr>
                        </m:ctrlPr>
                      </m:sSupPr>
                      <m:e>
                        <m:r>
                          <a:rPr lang="en-US" altLang="zh-CN" sz="2100" b="1" dirty="0">
                            <a:latin typeface="Cambria Math" panose="02040503050406030204" pitchFamily="18" charset="0"/>
                          </a:rPr>
                          <m:t>𝚯</m:t>
                        </m:r>
                      </m:e>
                      <m:sup>
                        <m:r>
                          <a:rPr lang="en-US" altLang="zh-CN" sz="2100" i="1" dirty="0">
                            <a:latin typeface="Cambria Math" panose="02040503050406030204" pitchFamily="18" charset="0"/>
                          </a:rPr>
                          <m:t>𝑡</m:t>
                        </m:r>
                      </m:sup>
                    </m:sSup>
                  </m:oMath>
                </a14:m>
                <a:r>
                  <a:rPr lang="zh-CN" altLang="en-US" sz="2100" dirty="0"/>
                  <a:t>推断隐变量</a:t>
                </a:r>
                <a14:m>
                  <m:oMath xmlns:m="http://schemas.openxmlformats.org/officeDocument/2006/math">
                    <m:r>
                      <a:rPr lang="en-US" altLang="zh-CN" sz="2100" b="1" i="1" dirty="0">
                        <a:latin typeface="Cambria Math" panose="02040503050406030204" pitchFamily="18" charset="0"/>
                      </a:rPr>
                      <m:t>𝒁</m:t>
                    </m:r>
                  </m:oMath>
                </a14:m>
                <a:r>
                  <a:rPr lang="zh-CN" altLang="en-US" sz="2100" dirty="0"/>
                  <a:t>的分布</a:t>
                </a:r>
                <a14:m>
                  <m:oMath xmlns:m="http://schemas.openxmlformats.org/officeDocument/2006/math">
                    <m:r>
                      <a:rPr lang="zh-CN" altLang="el-GR" sz="2100" i="1">
                        <a:latin typeface="Cambria Math" panose="02040503050406030204" pitchFamily="18" charset="0"/>
                      </a:rPr>
                      <m:t>𝑃</m:t>
                    </m:r>
                    <m:r>
                      <a:rPr lang="el-GR" altLang="zh-CN" sz="2100" i="1">
                        <a:latin typeface="Cambria Math" panose="02040503050406030204" pitchFamily="18" charset="0"/>
                      </a:rPr>
                      <m:t>(</m:t>
                    </m:r>
                    <m:r>
                      <a:rPr lang="zh-CN" altLang="el-GR" sz="2100" b="1" i="1">
                        <a:latin typeface="Cambria Math" panose="02040503050406030204" pitchFamily="18" charset="0"/>
                      </a:rPr>
                      <m:t>𝒁</m:t>
                    </m:r>
                    <m:r>
                      <a:rPr lang="zh-CN" altLang="el-GR" sz="2100" i="1">
                        <a:latin typeface="Cambria Math" panose="02040503050406030204" pitchFamily="18" charset="0"/>
                      </a:rPr>
                      <m:t>│</m:t>
                    </m:r>
                    <m:r>
                      <a:rPr lang="zh-CN" altLang="el-GR" sz="2100" b="1" i="1">
                        <a:latin typeface="Cambria Math" panose="02040503050406030204" pitchFamily="18" charset="0"/>
                      </a:rPr>
                      <m:t>𝑿</m:t>
                    </m:r>
                    <m:r>
                      <a:rPr lang="el-GR" altLang="zh-CN" sz="2100" i="1">
                        <a:latin typeface="Cambria Math" panose="02040503050406030204" pitchFamily="18" charset="0"/>
                      </a:rPr>
                      <m:t>,</m:t>
                    </m:r>
                    <m:sSup>
                      <m:sSupPr>
                        <m:ctrlPr>
                          <a:rPr lang="el-GR" altLang="zh-CN" sz="2100" i="1">
                            <a:latin typeface="Cambria Math" panose="02040503050406030204" pitchFamily="18" charset="0"/>
                          </a:rPr>
                        </m:ctrlPr>
                      </m:sSupPr>
                      <m:e>
                        <m:r>
                          <a:rPr lang="el-GR" altLang="zh-CN" sz="2100" b="1" i="1">
                            <a:latin typeface="Cambria Math" panose="02040503050406030204" pitchFamily="18" charset="0"/>
                          </a:rPr>
                          <m:t>𝜣</m:t>
                        </m:r>
                      </m:e>
                      <m:sup>
                        <m:r>
                          <a:rPr lang="zh-CN" altLang="el-GR" sz="2100" i="1">
                            <a:latin typeface="Cambria Math" panose="02040503050406030204" pitchFamily="18" charset="0"/>
                          </a:rPr>
                          <m:t>𝑡</m:t>
                        </m:r>
                      </m:sup>
                    </m:sSup>
                    <m:r>
                      <a:rPr lang="zh-CN" altLang="el-GR" sz="2100" i="1">
                        <a:latin typeface="Cambria Math" panose="02040503050406030204" pitchFamily="18" charset="0"/>
                      </a:rPr>
                      <m:t> </m:t>
                    </m:r>
                    <m:r>
                      <a:rPr lang="el-GR" altLang="zh-CN" sz="2100" i="1">
                        <a:latin typeface="Cambria Math" panose="02040503050406030204" pitchFamily="18" charset="0"/>
                      </a:rPr>
                      <m:t>) </m:t>
                    </m:r>
                  </m:oMath>
                </a14:m>
                <a:r>
                  <a:rPr lang="zh-CN" altLang="en-US" sz="2100" dirty="0"/>
                  <a:t>，</a:t>
                </a:r>
                <a:r>
                  <a:rPr lang="zh-CN" altLang="en-US" sz="2000" dirty="0">
                    <a:latin typeface="+mn-ea"/>
                    <a:cs typeface="宋体"/>
                  </a:rPr>
                  <a:t>并计算对数似然</a:t>
                </a:r>
                <a14:m>
                  <m:oMath xmlns:m="http://schemas.openxmlformats.org/officeDocument/2006/math">
                    <m:r>
                      <a:rPr lang="en-US" altLang="zh-CN" sz="2000" i="1">
                        <a:latin typeface="Cambria Math" panose="02040503050406030204" pitchFamily="18" charset="0"/>
                      </a:rPr>
                      <m:t>𝐿𝐿</m:t>
                    </m:r>
                    <m:d>
                      <m:dPr>
                        <m:ctrlPr>
                          <a:rPr lang="en-US" altLang="zh-CN" sz="2000" i="1">
                            <a:latin typeface="Cambria Math" panose="02040503050406030204" pitchFamily="18" charset="0"/>
                          </a:rPr>
                        </m:ctrlPr>
                      </m:dPr>
                      <m:e>
                        <m:r>
                          <a:rPr lang="en-US" altLang="zh-CN" sz="2000" b="1">
                            <a:latin typeface="Cambria Math" panose="02040503050406030204" pitchFamily="18" charset="0"/>
                          </a:rPr>
                          <m:t>𝚯</m:t>
                        </m:r>
                        <m:r>
                          <a:rPr lang="en-US" altLang="zh-CN" sz="2000" i="1">
                            <a:latin typeface="Cambria Math" panose="02040503050406030204" pitchFamily="18" charset="0"/>
                          </a:rPr>
                          <m:t>|</m:t>
                        </m:r>
                        <m:r>
                          <a:rPr lang="en-US" altLang="zh-CN" sz="2000" b="1" i="1">
                            <a:latin typeface="Cambria Math" panose="02040503050406030204" pitchFamily="18" charset="0"/>
                          </a:rPr>
                          <m:t>𝑿</m:t>
                        </m:r>
                        <m:r>
                          <a:rPr lang="en-US" altLang="zh-CN" sz="2000" i="1">
                            <a:latin typeface="Cambria Math" panose="02040503050406030204" pitchFamily="18" charset="0"/>
                          </a:rPr>
                          <m:t>,</m:t>
                        </m:r>
                        <m:r>
                          <a:rPr lang="en-US" altLang="zh-CN" sz="2000" b="1" i="1">
                            <a:latin typeface="Cambria Math" panose="02040503050406030204" pitchFamily="18" charset="0"/>
                          </a:rPr>
                          <m:t>𝒁</m:t>
                        </m:r>
                      </m:e>
                    </m:d>
                  </m:oMath>
                </a14:m>
                <a:r>
                  <a:rPr lang="zh-CN" altLang="en-US" sz="2000" dirty="0">
                    <a:latin typeface="+mn-ea"/>
                    <a:cs typeface="宋体"/>
                  </a:rPr>
                  <a:t>关于</a:t>
                </a:r>
                <a14:m>
                  <m:oMath xmlns:m="http://schemas.openxmlformats.org/officeDocument/2006/math">
                    <m:r>
                      <a:rPr lang="en-US" altLang="zh-CN" sz="2000" b="1" i="1" dirty="0">
                        <a:latin typeface="Cambria Math" panose="02040503050406030204" pitchFamily="18" charset="0"/>
                        <a:cs typeface="宋体"/>
                      </a:rPr>
                      <m:t>𝒁</m:t>
                    </m:r>
                  </m:oMath>
                </a14:m>
                <a:r>
                  <a:rPr lang="zh-CN" altLang="en-US" sz="2000" dirty="0">
                    <a:latin typeface="+mn-ea"/>
                    <a:cs typeface="Times"/>
                  </a:rPr>
                  <a:t>的期</a:t>
                </a:r>
                <a:r>
                  <a:rPr lang="zh-CN" altLang="en-US" sz="2000" dirty="0">
                    <a:latin typeface="+mn-ea"/>
                    <a:cs typeface="宋体"/>
                  </a:rPr>
                  <a:t>望</a:t>
                </a:r>
                <a:r>
                  <a:rPr lang="en-US" altLang="zh-CN" sz="2100" dirty="0"/>
                  <a:t>;</a:t>
                </a:r>
              </a:p>
            </p:txBody>
          </p:sp>
        </mc:Choice>
        <mc:Fallback xmlns="">
          <p:sp>
            <p:nvSpPr>
              <p:cNvPr id="7" name="矩形 6"/>
              <p:cNvSpPr>
                <a:spLocks noRot="1" noChangeAspect="1" noMove="1" noResize="1" noEditPoints="1" noAdjustHandles="1" noChangeArrowheads="1" noChangeShapeType="1" noTextEdit="1"/>
              </p:cNvSpPr>
              <p:nvPr/>
            </p:nvSpPr>
            <p:spPr>
              <a:xfrm>
                <a:off x="1583788" y="2780919"/>
                <a:ext cx="6817262" cy="787588"/>
              </a:xfrm>
              <a:prstGeom prst="rect">
                <a:avLst/>
              </a:prstGeom>
              <a:blipFill>
                <a:blip r:embed="rId3"/>
                <a:stretch>
                  <a:fillRect l="-1073" t="-1550" r="-894" b="-15504"/>
                </a:stretch>
              </a:blipFill>
            </p:spPr>
            <p:txBody>
              <a:bodyPr/>
              <a:lstStyle/>
              <a:p>
                <a:r>
                  <a:rPr lang="zh-CN" altLang="en-US">
                    <a:noFill/>
                  </a:rPr>
                  <a:t> </a:t>
                </a:r>
              </a:p>
            </p:txBody>
          </p:sp>
        </mc:Fallback>
      </mc:AlternateContent>
      <p:sp>
        <p:nvSpPr>
          <p:cNvPr id="8" name="矩形 7"/>
          <p:cNvSpPr/>
          <p:nvPr/>
        </p:nvSpPr>
        <p:spPr>
          <a:xfrm>
            <a:off x="1583787" y="4879180"/>
            <a:ext cx="4568045" cy="430887"/>
          </a:xfrm>
          <a:prstGeom prst="rect">
            <a:avLst/>
          </a:prstGeom>
          <a:solidFill>
            <a:schemeClr val="accent5">
              <a:lumMod val="20000"/>
              <a:lumOff val="80000"/>
            </a:schemeClr>
          </a:solidFill>
        </p:spPr>
        <p:txBody>
          <a:bodyPr wrap="square">
            <a:spAutoFit/>
          </a:bodyPr>
          <a:lstStyle/>
          <a:p>
            <a:r>
              <a:rPr lang="zh-CN" altLang="en-US" sz="2000" dirty="0">
                <a:latin typeface="+mn-ea"/>
                <a:cs typeface="宋体"/>
              </a:rPr>
              <a:t>寻找参数最大化期望似然</a:t>
            </a:r>
            <a:r>
              <a:rPr lang="en-US" altLang="zh-CN" sz="2100" dirty="0"/>
              <a:t>;</a:t>
            </a:r>
          </a:p>
        </p:txBody>
      </p:sp>
      <p:sp>
        <p:nvSpPr>
          <p:cNvPr id="9" name="椭圆 8"/>
          <p:cNvSpPr/>
          <p:nvPr/>
        </p:nvSpPr>
        <p:spPr>
          <a:xfrm>
            <a:off x="1062071" y="2965555"/>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E</a:t>
            </a:r>
            <a:endParaRPr lang="zh-CN" altLang="en-US" dirty="0"/>
          </a:p>
        </p:txBody>
      </p:sp>
      <p:sp>
        <p:nvSpPr>
          <p:cNvPr id="10" name="椭圆 9"/>
          <p:cNvSpPr/>
          <p:nvPr/>
        </p:nvSpPr>
        <p:spPr>
          <a:xfrm>
            <a:off x="1062071" y="4888512"/>
            <a:ext cx="360000" cy="360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M</a:t>
            </a:r>
            <a:endParaRPr lang="zh-CN" altLang="en-US" dirty="0"/>
          </a:p>
        </p:txBody>
      </p:sp>
      <p:sp>
        <p:nvSpPr>
          <p:cNvPr id="11" name="上弧形箭头 10"/>
          <p:cNvSpPr/>
          <p:nvPr/>
        </p:nvSpPr>
        <p:spPr>
          <a:xfrm rot="16200000">
            <a:off x="-375631" y="3799851"/>
            <a:ext cx="2034337" cy="45953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1438107" y="3764295"/>
                <a:ext cx="6211200" cy="4941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ℒ</m:t>
                      </m:r>
                      <m:d>
                        <m:dPr>
                          <m:ctrlPr>
                            <a:rPr lang="en-US" altLang="zh-CN" sz="2100" i="1">
                              <a:latin typeface="Cambria Math" panose="02040503050406030204" pitchFamily="18" charset="0"/>
                            </a:rPr>
                          </m:ctrlPr>
                        </m:dPr>
                        <m:e>
                          <m:r>
                            <a:rPr lang="en-US" altLang="zh-CN" sz="2100" i="1">
                              <a:latin typeface="Cambria Math" panose="02040503050406030204" pitchFamily="18" charset="0"/>
                              <a:cs typeface="Times"/>
                            </a:rPr>
                            <m:t>𝑃</m:t>
                          </m:r>
                          <m:d>
                            <m:dPr>
                              <m:ctrlPr>
                                <a:rPr lang="en-US" altLang="zh-CN" sz="2100" i="1">
                                  <a:latin typeface="Cambria Math" panose="02040503050406030204" pitchFamily="18" charset="0"/>
                                  <a:cs typeface="Times"/>
                                </a:rPr>
                              </m:ctrlPr>
                            </m:dPr>
                            <m:e>
                              <m:r>
                                <a:rPr lang="en-US" altLang="zh-CN" sz="2100" b="1" i="1">
                                  <a:latin typeface="Cambria Math" panose="02040503050406030204" pitchFamily="18" charset="0"/>
                                  <a:cs typeface="Times"/>
                                </a:rPr>
                                <m:t>𝒁</m:t>
                              </m:r>
                            </m:e>
                            <m:e>
                              <m:r>
                                <a:rPr lang="en-US" altLang="zh-CN" sz="2100" b="1" i="1">
                                  <a:latin typeface="Cambria Math" panose="02040503050406030204" pitchFamily="18" charset="0"/>
                                  <a:cs typeface="Times"/>
                                </a:rPr>
                                <m:t>𝑿</m:t>
                              </m:r>
                              <m:r>
                                <a:rPr lang="en-US" altLang="zh-CN" sz="2100" b="1" i="1">
                                  <a:latin typeface="Cambria Math" panose="02040503050406030204" pitchFamily="18" charset="0"/>
                                  <a:cs typeface="Times"/>
                                </a:rPr>
                                <m:t>,</m:t>
                              </m:r>
                              <m:r>
                                <a:rPr lang="en-US" altLang="zh-CN" sz="2100" b="1" i="1">
                                  <a:latin typeface="Cambria Math" panose="02040503050406030204" pitchFamily="18" charset="0"/>
                                  <a:cs typeface="Times"/>
                                </a:rPr>
                                <m:t>𝚯</m:t>
                              </m:r>
                            </m:e>
                          </m:d>
                          <m:r>
                            <a:rPr lang="en-US" altLang="zh-CN" sz="2100" i="1">
                              <a:latin typeface="Cambria Math" panose="02040503050406030204" pitchFamily="18" charset="0"/>
                            </a:rPr>
                            <m:t>,</m:t>
                          </m:r>
                          <m:r>
                            <a:rPr lang="en-US" altLang="zh-CN" sz="2100" b="1">
                              <a:latin typeface="Cambria Math" panose="02040503050406030204" pitchFamily="18" charset="0"/>
                            </a:rPr>
                            <m:t>𝚯</m:t>
                          </m:r>
                        </m:e>
                      </m:d>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𝔼</m:t>
                          </m:r>
                        </m:e>
                        <m:sub>
                          <m:r>
                            <a:rPr lang="en-US" altLang="zh-CN" sz="2100" b="1" i="1" smtClean="0">
                              <a:latin typeface="Cambria Math" panose="02040503050406030204" pitchFamily="18" charset="0"/>
                            </a:rPr>
                            <m:t>𝒁</m:t>
                          </m:r>
                          <m:r>
                            <a:rPr lang="en-US" altLang="zh-CN" sz="2100" b="0" i="1" smtClean="0">
                              <a:latin typeface="Cambria Math" panose="02040503050406030204" pitchFamily="18" charset="0"/>
                            </a:rPr>
                            <m:t>~</m:t>
                          </m:r>
                          <m:r>
                            <a:rPr lang="zh-CN" altLang="el-GR" sz="2100" i="1">
                              <a:latin typeface="Cambria Math" panose="02040503050406030204" pitchFamily="18" charset="0"/>
                            </a:rPr>
                            <m:t>𝑃</m:t>
                          </m:r>
                          <m:r>
                            <a:rPr lang="el-GR" altLang="zh-CN" sz="2100" i="1">
                              <a:latin typeface="Cambria Math" panose="02040503050406030204" pitchFamily="18" charset="0"/>
                            </a:rPr>
                            <m:t>(</m:t>
                          </m:r>
                          <m:r>
                            <a:rPr lang="zh-CN" altLang="el-GR" sz="2100" b="1" i="1">
                              <a:latin typeface="Cambria Math" panose="02040503050406030204" pitchFamily="18" charset="0"/>
                            </a:rPr>
                            <m:t>𝒁</m:t>
                          </m:r>
                          <m:r>
                            <a:rPr lang="zh-CN" altLang="el-GR" sz="2100" i="1">
                              <a:latin typeface="Cambria Math" panose="02040503050406030204" pitchFamily="18" charset="0"/>
                            </a:rPr>
                            <m:t>│</m:t>
                          </m:r>
                          <m:r>
                            <a:rPr lang="zh-CN" altLang="el-GR" sz="2100" b="1" i="1">
                              <a:latin typeface="Cambria Math" panose="02040503050406030204" pitchFamily="18" charset="0"/>
                            </a:rPr>
                            <m:t>𝑿</m:t>
                          </m:r>
                          <m:r>
                            <a:rPr lang="el-GR" altLang="zh-CN" sz="2100" i="1">
                              <a:latin typeface="Cambria Math" panose="02040503050406030204" pitchFamily="18" charset="0"/>
                            </a:rPr>
                            <m:t>,</m:t>
                          </m:r>
                          <m:sSup>
                            <m:sSupPr>
                              <m:ctrlPr>
                                <a:rPr lang="el-GR" altLang="zh-CN" sz="2100" i="1">
                                  <a:latin typeface="Cambria Math" panose="02040503050406030204" pitchFamily="18" charset="0"/>
                                </a:rPr>
                              </m:ctrlPr>
                            </m:sSupPr>
                            <m:e>
                              <m:r>
                                <a:rPr lang="el-GR" altLang="zh-CN" sz="2100" b="1" i="1">
                                  <a:latin typeface="Cambria Math" panose="02040503050406030204" pitchFamily="18" charset="0"/>
                                </a:rPr>
                                <m:t>𝜣</m:t>
                              </m:r>
                            </m:e>
                            <m:sup>
                              <m:r>
                                <a:rPr lang="zh-CN" altLang="el-GR" sz="2100" i="1">
                                  <a:latin typeface="Cambria Math" panose="02040503050406030204" pitchFamily="18" charset="0"/>
                                </a:rPr>
                                <m:t>𝑡</m:t>
                              </m:r>
                            </m:sup>
                          </m:sSup>
                          <m:r>
                            <a:rPr lang="zh-CN" altLang="el-GR" sz="2100" i="1">
                              <a:latin typeface="Cambria Math" panose="02040503050406030204" pitchFamily="18" charset="0"/>
                            </a:rPr>
                            <m:t> </m:t>
                          </m:r>
                          <m:r>
                            <a:rPr lang="el-GR" altLang="zh-CN" sz="2100" i="1">
                              <a:latin typeface="Cambria Math" panose="02040503050406030204" pitchFamily="18" charset="0"/>
                            </a:rPr>
                            <m:t>)</m:t>
                          </m:r>
                        </m:sub>
                      </m:sSub>
                      <m:r>
                        <a:rPr lang="en-US" altLang="zh-CN" sz="2100" b="0" i="1" smtClean="0">
                          <a:latin typeface="Cambria Math" panose="02040503050406030204" pitchFamily="18" charset="0"/>
                        </a:rPr>
                        <m:t>𝐿𝐿</m:t>
                      </m:r>
                      <m:d>
                        <m:dPr>
                          <m:ctrlPr>
                            <a:rPr lang="en-US" altLang="zh-CN" sz="2100" b="0" i="1" smtClean="0">
                              <a:latin typeface="Cambria Math" panose="02040503050406030204" pitchFamily="18" charset="0"/>
                            </a:rPr>
                          </m:ctrlPr>
                        </m:dPr>
                        <m:e>
                          <m:r>
                            <a:rPr lang="en-US" altLang="zh-CN" sz="2100" b="1" i="0" smtClean="0">
                              <a:latin typeface="Cambria Math" panose="02040503050406030204" pitchFamily="18" charset="0"/>
                            </a:rPr>
                            <m:t>𝚯</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𝑿</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𝒁</m:t>
                          </m:r>
                        </m:e>
                      </m:d>
                    </m:oMath>
                  </m:oMathPara>
                </a14:m>
                <a:endParaRPr lang="zh-CN" altLang="en-US" sz="21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438107" y="3764295"/>
                <a:ext cx="6211200" cy="494174"/>
              </a:xfrm>
              <a:prstGeom prst="rect">
                <a:avLst/>
              </a:prstGeom>
              <a:blipFill>
                <a:blip r:embed="rId4"/>
                <a:stretch>
                  <a:fillRect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08877" y="5536781"/>
                <a:ext cx="3097643" cy="5206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100" b="0" i="1" smtClean="0">
                              <a:latin typeface="Cambria Math" panose="02040503050406030204" pitchFamily="18" charset="0"/>
                            </a:rPr>
                          </m:ctrlPr>
                        </m:sSupPr>
                        <m:e>
                          <m:r>
                            <a:rPr lang="en-US" altLang="zh-CN" sz="2100" b="1" i="0" smtClean="0">
                              <a:latin typeface="Cambria Math" panose="02040503050406030204" pitchFamily="18" charset="0"/>
                            </a:rPr>
                            <m:t>𝚯</m:t>
                          </m:r>
                        </m:e>
                        <m:sup>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r>
                            <m:rPr>
                              <m:sty m:val="p"/>
                            </m:rPr>
                            <a:rPr lang="en-US" altLang="zh-CN" sz="2100" b="0" i="0" smtClean="0">
                              <a:latin typeface="Cambria Math" panose="02040503050406030204" pitchFamily="18" charset="0"/>
                            </a:rPr>
                            <m:t>arg</m:t>
                          </m:r>
                        </m:fName>
                        <m:e>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0" smtClean="0">
                                      <a:latin typeface="Cambria Math" panose="02040503050406030204" pitchFamily="18" charset="0"/>
                                    </a:rPr>
                                    <m:t>𝚯</m:t>
                                  </m:r>
                                </m:lim>
                              </m:limLow>
                            </m:fName>
                            <m:e>
                              <m:r>
                                <a:rPr lang="en-US" altLang="zh-CN" sz="2100" i="1" smtClean="0">
                                  <a:latin typeface="Cambria Math" panose="02040503050406030204" pitchFamily="18" charset="0"/>
                                </a:rPr>
                                <m:t>𝑄</m:t>
                              </m:r>
                              <m:d>
                                <m:dPr>
                                  <m:ctrlPr>
                                    <a:rPr lang="en-US" altLang="zh-CN" sz="2100" i="1">
                                      <a:latin typeface="Cambria Math" panose="02040503050406030204" pitchFamily="18" charset="0"/>
                                    </a:rPr>
                                  </m:ctrlPr>
                                </m:dPr>
                                <m:e>
                                  <m:r>
                                    <a:rPr lang="en-US" altLang="zh-CN" sz="2100" b="1">
                                      <a:latin typeface="Cambria Math" panose="02040503050406030204" pitchFamily="18" charset="0"/>
                                    </a:rPr>
                                    <m:t>𝚯</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a:latin typeface="Cambria Math" panose="02040503050406030204" pitchFamily="18" charset="0"/>
                                        </a:rPr>
                                        <m:t>𝚯</m:t>
                                      </m:r>
                                    </m:e>
                                    <m:sup>
                                      <m:r>
                                        <a:rPr lang="en-US" altLang="zh-CN" sz="2100" i="1">
                                          <a:latin typeface="Cambria Math" panose="02040503050406030204" pitchFamily="18" charset="0"/>
                                        </a:rPr>
                                        <m:t>𝑡</m:t>
                                      </m:r>
                                    </m:sup>
                                  </m:sSup>
                                </m:e>
                              </m:d>
                            </m:e>
                          </m:func>
                        </m:e>
                      </m:func>
                    </m:oMath>
                  </m:oMathPara>
                </a14:m>
                <a:endParaRPr lang="zh-CN" altLang="en-US" sz="2100" dirty="0"/>
              </a:p>
            </p:txBody>
          </p:sp>
        </mc:Choice>
        <mc:Fallback xmlns="">
          <p:sp>
            <p:nvSpPr>
              <p:cNvPr id="13" name="矩形 12"/>
              <p:cNvSpPr>
                <a:spLocks noRot="1" noChangeAspect="1" noMove="1" noResize="1" noEditPoints="1" noAdjustHandles="1" noChangeArrowheads="1" noChangeShapeType="1" noTextEdit="1"/>
              </p:cNvSpPr>
              <p:nvPr/>
            </p:nvSpPr>
            <p:spPr>
              <a:xfrm>
                <a:off x="2908877" y="5536781"/>
                <a:ext cx="3097643" cy="520655"/>
              </a:xfrm>
              <a:prstGeom prst="rect">
                <a:avLst/>
              </a:prstGeom>
              <a:blipFill>
                <a:blip r:embed="rId5"/>
                <a:stretch>
                  <a:fillRect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924389" y="3784872"/>
                <a:ext cx="1518814"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r>
                        <a:rPr lang="en-US" altLang="zh-CN" sz="2100" i="1">
                          <a:latin typeface="Cambria Math" panose="02040503050406030204" pitchFamily="18" charset="0"/>
                        </a:rPr>
                        <m:t>𝑄</m:t>
                      </m:r>
                      <m:d>
                        <m:dPr>
                          <m:ctrlPr>
                            <a:rPr lang="en-US" altLang="zh-CN" sz="2100" i="1">
                              <a:latin typeface="Cambria Math" panose="02040503050406030204" pitchFamily="18" charset="0"/>
                            </a:rPr>
                          </m:ctrlPr>
                        </m:dPr>
                        <m:e>
                          <m:r>
                            <a:rPr lang="en-US" altLang="zh-CN" sz="2100" b="1">
                              <a:latin typeface="Cambria Math" panose="02040503050406030204" pitchFamily="18" charset="0"/>
                            </a:rPr>
                            <m:t>𝚯</m:t>
                          </m:r>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b="1">
                                  <a:latin typeface="Cambria Math" panose="02040503050406030204" pitchFamily="18" charset="0"/>
                                </a:rPr>
                                <m:t>𝚯</m:t>
                              </m:r>
                            </m:e>
                            <m:sup>
                              <m:r>
                                <a:rPr lang="en-US" altLang="zh-CN" sz="2100" i="1">
                                  <a:latin typeface="Cambria Math" panose="02040503050406030204" pitchFamily="18" charset="0"/>
                                </a:rPr>
                                <m:t>𝑡</m:t>
                              </m:r>
                            </m:sup>
                          </m:sSup>
                        </m:e>
                      </m:d>
                    </m:oMath>
                  </m:oMathPara>
                </a14:m>
                <a:endParaRPr lang="zh-CN" altLang="en-US" sz="2100" dirty="0"/>
              </a:p>
            </p:txBody>
          </p:sp>
        </mc:Choice>
        <mc:Fallback xmlns="">
          <p:sp>
            <p:nvSpPr>
              <p:cNvPr id="14" name="矩形 13"/>
              <p:cNvSpPr>
                <a:spLocks noRot="1" noChangeAspect="1" noMove="1" noResize="1" noEditPoints="1" noAdjustHandles="1" noChangeArrowheads="1" noChangeShapeType="1" noTextEdit="1"/>
              </p:cNvSpPr>
              <p:nvPr/>
            </p:nvSpPr>
            <p:spPr>
              <a:xfrm>
                <a:off x="6924389" y="3784872"/>
                <a:ext cx="1518814" cy="415498"/>
              </a:xfrm>
              <a:prstGeom prst="rect">
                <a:avLst/>
              </a:prstGeom>
              <a:blipFill>
                <a:blip r:embed="rId6"/>
                <a:stretch>
                  <a:fillRect b="-16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043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13"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学习问题（</a:t>
            </a:r>
            <a:r>
              <a:rPr lang="en-US" altLang="zh-CN" dirty="0"/>
              <a:t>Baum-Welch</a:t>
            </a:r>
            <a:r>
              <a:rPr lang="zh-CN" altLang="en-US" dirty="0"/>
              <a:t>算法）</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51</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32727" y="1620482"/>
                <a:ext cx="4092787" cy="4936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𝑄</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𝜆</m:t>
                          </m:r>
                          <m:r>
                            <a:rPr lang="en-US" altLang="zh-CN" sz="2100" i="1">
                              <a:latin typeface="Cambria Math" panose="02040503050406030204" pitchFamily="18" charset="0"/>
                            </a:rPr>
                            <m:t>|</m:t>
                          </m:r>
                          <m:sSup>
                            <m:sSupPr>
                              <m:ctrlPr>
                                <a:rPr lang="el-GR" altLang="zh-CN" sz="2100" i="1">
                                  <a:latin typeface="Cambria Math" panose="02040503050406030204" pitchFamily="18" charset="0"/>
                                </a:rPr>
                              </m:ctrlPr>
                            </m:sSupPr>
                            <m:e>
                              <m:r>
                                <a:rPr lang="en-US" altLang="zh-CN" sz="2100" b="0" i="1">
                                  <a:latin typeface="Cambria Math" panose="02040503050406030204" pitchFamily="18" charset="0"/>
                                </a:rPr>
                                <m:t>𝜆</m:t>
                              </m:r>
                            </m:e>
                            <m:sup>
                              <m:r>
                                <a:rPr lang="zh-CN" altLang="el-GR" sz="2100" i="1">
                                  <a:latin typeface="Cambria Math" panose="02040503050406030204" pitchFamily="18" charset="0"/>
                                </a:rPr>
                                <m:t>𝑡</m:t>
                              </m:r>
                            </m:sup>
                          </m:sSup>
                        </m:e>
                      </m:d>
                      <m:r>
                        <a:rPr lang="en-US" altLang="zh-CN" sz="2100" b="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𝔼</m:t>
                          </m:r>
                        </m:e>
                        <m:sub>
                          <m:r>
                            <a:rPr lang="en-US" altLang="zh-CN" sz="2100" b="1" i="1" smtClean="0">
                              <a:latin typeface="Cambria Math" panose="02040503050406030204" pitchFamily="18" charset="0"/>
                            </a:rPr>
                            <m:t>𝒚</m:t>
                          </m:r>
                          <m:r>
                            <a:rPr lang="en-US" altLang="zh-CN" sz="2100" i="1">
                              <a:latin typeface="Cambria Math" panose="02040503050406030204" pitchFamily="18" charset="0"/>
                            </a:rPr>
                            <m:t>~</m:t>
                          </m:r>
                          <m:r>
                            <a:rPr lang="zh-CN" altLang="el-GR" sz="2100" i="1">
                              <a:latin typeface="Cambria Math" panose="02040503050406030204" pitchFamily="18" charset="0"/>
                            </a:rPr>
                            <m:t>𝑃</m:t>
                          </m:r>
                          <m:r>
                            <a:rPr lang="el-GR" altLang="zh-CN" sz="2100" i="1">
                              <a:latin typeface="Cambria Math" panose="02040503050406030204" pitchFamily="18" charset="0"/>
                            </a:rPr>
                            <m:t>(</m:t>
                          </m:r>
                          <m:r>
                            <a:rPr lang="en-US" altLang="zh-CN" sz="2100" b="0" i="1" smtClean="0">
                              <a:latin typeface="Cambria Math" panose="02040503050406030204" pitchFamily="18" charset="0"/>
                            </a:rPr>
                            <m:t>𝑌</m:t>
                          </m:r>
                          <m:r>
                            <a:rPr lang="zh-CN" altLang="el-GR" sz="2100" i="1">
                              <a:latin typeface="Cambria Math" panose="02040503050406030204" pitchFamily="18" charset="0"/>
                            </a:rPr>
                            <m:t>│</m:t>
                          </m:r>
                          <m:r>
                            <a:rPr lang="en-US" altLang="zh-CN" sz="2100" b="1" i="1" smtClean="0">
                              <a:latin typeface="Cambria Math" panose="02040503050406030204" pitchFamily="18" charset="0"/>
                            </a:rPr>
                            <m:t>𝒙</m:t>
                          </m:r>
                          <m:r>
                            <a:rPr lang="el-GR" altLang="zh-CN" sz="2100" i="1">
                              <a:latin typeface="Cambria Math" panose="02040503050406030204" pitchFamily="18" charset="0"/>
                            </a:rPr>
                            <m:t>,</m:t>
                          </m:r>
                          <m:sSup>
                            <m:sSupPr>
                              <m:ctrlPr>
                                <a:rPr lang="el-GR" altLang="zh-CN" sz="2100" i="1">
                                  <a:latin typeface="Cambria Math" panose="02040503050406030204" pitchFamily="18" charset="0"/>
                                </a:rPr>
                              </m:ctrlPr>
                            </m:sSupPr>
                            <m:e>
                              <m:r>
                                <a:rPr lang="en-US" altLang="zh-CN" sz="2100" b="1" i="1" smtClean="0">
                                  <a:latin typeface="Cambria Math" panose="02040503050406030204" pitchFamily="18" charset="0"/>
                                </a:rPr>
                                <m:t>𝝀</m:t>
                              </m:r>
                            </m:e>
                            <m:sup>
                              <m:r>
                                <a:rPr lang="zh-CN" altLang="el-GR" sz="2100" i="1">
                                  <a:latin typeface="Cambria Math" panose="02040503050406030204" pitchFamily="18" charset="0"/>
                                </a:rPr>
                                <m:t>𝑡</m:t>
                              </m:r>
                            </m:sup>
                          </m:sSup>
                          <m:r>
                            <a:rPr lang="zh-CN" altLang="el-GR" sz="2100" i="1">
                              <a:latin typeface="Cambria Math" panose="02040503050406030204" pitchFamily="18" charset="0"/>
                            </a:rPr>
                            <m:t> </m:t>
                          </m:r>
                          <m:r>
                            <a:rPr lang="el-GR" altLang="zh-CN" sz="2100" i="1">
                              <a:latin typeface="Cambria Math" panose="02040503050406030204" pitchFamily="18" charset="0"/>
                            </a:rPr>
                            <m:t>)</m:t>
                          </m:r>
                        </m:sub>
                      </m:sSub>
                      <m:r>
                        <a:rPr lang="en-US" altLang="zh-CN" sz="2100" i="1">
                          <a:latin typeface="Cambria Math" panose="02040503050406030204" pitchFamily="18" charset="0"/>
                        </a:rPr>
                        <m:t>𝐿𝐿</m:t>
                      </m:r>
                      <m:d>
                        <m:dPr>
                          <m:ctrlPr>
                            <a:rPr lang="en-US" altLang="zh-CN" sz="2100" i="1">
                              <a:latin typeface="Cambria Math" panose="02040503050406030204" pitchFamily="18" charset="0"/>
                            </a:rPr>
                          </m:ctrlPr>
                        </m:dPr>
                        <m:e>
                          <m:r>
                            <a:rPr lang="en-US" altLang="zh-CN" sz="2100" b="0" i="1" smtClean="0">
                              <a:latin typeface="Cambria Math" panose="02040503050406030204" pitchFamily="18" charset="0"/>
                            </a:rPr>
                            <m:t>𝜆</m:t>
                          </m:r>
                          <m:r>
                            <a:rPr lang="en-US" altLang="zh-CN" sz="2100" b="0" i="1">
                              <a:latin typeface="Cambria Math" panose="02040503050406030204" pitchFamily="18" charset="0"/>
                            </a:rPr>
                            <m:t>|</m:t>
                          </m:r>
                          <m:r>
                            <a:rPr lang="en-US" altLang="zh-CN" sz="2100" b="1" i="1">
                              <a:latin typeface="Cambria Math" panose="02040503050406030204" pitchFamily="18" charset="0"/>
                            </a:rPr>
                            <m:t>𝒙</m:t>
                          </m:r>
                          <m:r>
                            <a:rPr lang="en-US" altLang="zh-CN" sz="2100" b="0" i="1">
                              <a:latin typeface="Cambria Math" panose="02040503050406030204" pitchFamily="18" charset="0"/>
                            </a:rPr>
                            <m:t>,</m:t>
                          </m:r>
                          <m:r>
                            <a:rPr lang="en-US" altLang="zh-CN" sz="2100" b="1" i="1" smtClean="0">
                              <a:latin typeface="Cambria Math" panose="02040503050406030204" pitchFamily="18" charset="0"/>
                            </a:rPr>
                            <m:t>𝒚</m:t>
                          </m:r>
                        </m:e>
                      </m:d>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232727" y="1620482"/>
                <a:ext cx="4092787" cy="493661"/>
              </a:xfrm>
              <a:prstGeom prst="rect">
                <a:avLst/>
              </a:prstGeom>
              <a:blipFill>
                <a:blip r:embed="rId2"/>
                <a:stretch>
                  <a:fillRect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320223" y="2332460"/>
                <a:ext cx="3002168" cy="438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𝒚</m:t>
                          </m:r>
                          <m:r>
                            <a:rPr lang="en-US" altLang="zh-CN" i="1">
                              <a:latin typeface="Cambria Math" panose="02040503050406030204" pitchFamily="18" charset="0"/>
                            </a:rPr>
                            <m:t>~</m:t>
                          </m:r>
                          <m:r>
                            <a:rPr lang="zh-CN" altLang="el-GR" i="1">
                              <a:latin typeface="Cambria Math" panose="02040503050406030204" pitchFamily="18" charset="0"/>
                            </a:rPr>
                            <m:t>𝑃</m:t>
                          </m:r>
                          <m:r>
                            <a:rPr lang="el-GR" altLang="zh-CN" i="1">
                              <a:latin typeface="Cambria Math" panose="02040503050406030204" pitchFamily="18" charset="0"/>
                            </a:rPr>
                            <m:t>(</m:t>
                          </m:r>
                          <m:r>
                            <a:rPr lang="en-US" altLang="zh-CN" i="1">
                              <a:latin typeface="Cambria Math" panose="02040503050406030204" pitchFamily="18" charset="0"/>
                            </a:rPr>
                            <m:t>𝑌</m:t>
                          </m:r>
                          <m:r>
                            <a:rPr lang="zh-CN" altLang="el-GR" i="1">
                              <a:latin typeface="Cambria Math" panose="02040503050406030204" pitchFamily="18" charset="0"/>
                            </a:rPr>
                            <m:t>│</m:t>
                          </m:r>
                          <m:r>
                            <a:rPr lang="en-US" altLang="zh-CN" b="1" i="1">
                              <a:latin typeface="Cambria Math" panose="02040503050406030204" pitchFamily="18" charset="0"/>
                            </a:rPr>
                            <m:t>𝒙</m:t>
                          </m:r>
                          <m:r>
                            <a:rPr lang="el-GR" altLang="zh-CN" i="1">
                              <a:latin typeface="Cambria Math" panose="02040503050406030204" pitchFamily="18" charset="0"/>
                            </a:rPr>
                            <m:t>,</m:t>
                          </m:r>
                          <m:sSup>
                            <m:sSupPr>
                              <m:ctrlPr>
                                <a:rPr lang="el-GR" altLang="zh-CN" i="1">
                                  <a:latin typeface="Cambria Math" panose="02040503050406030204" pitchFamily="18" charset="0"/>
                                </a:rPr>
                              </m:ctrlPr>
                            </m:sSupPr>
                            <m:e>
                              <m:r>
                                <a:rPr lang="en-US" altLang="zh-CN" b="1" i="1">
                                  <a:latin typeface="Cambria Math" panose="02040503050406030204" pitchFamily="18" charset="0"/>
                                </a:rPr>
                                <m:t>𝝀</m:t>
                              </m:r>
                            </m:e>
                            <m:sup>
                              <m:r>
                                <a:rPr lang="zh-CN" altLang="el-GR" i="1">
                                  <a:latin typeface="Cambria Math" panose="02040503050406030204" pitchFamily="18" charset="0"/>
                                </a:rPr>
                                <m:t>𝑡</m:t>
                              </m:r>
                            </m:sup>
                          </m:sSup>
                          <m:r>
                            <a:rPr lang="zh-CN" altLang="el-GR" i="1">
                              <a:latin typeface="Cambria Math" panose="02040503050406030204" pitchFamily="18" charset="0"/>
                            </a:rPr>
                            <m:t> </m:t>
                          </m:r>
                          <m:r>
                            <a:rPr lang="el-GR" altLang="zh-CN" i="1">
                              <a:latin typeface="Cambria Math" panose="02040503050406030204" pitchFamily="18" charset="0"/>
                            </a:rPr>
                            <m:t>)</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𝒚</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e>
                      </m:func>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320223" y="2332460"/>
                <a:ext cx="3002168" cy="438710"/>
              </a:xfrm>
              <a:prstGeom prst="rect">
                <a:avLst/>
              </a:prstGeom>
              <a:blipFill>
                <a:blip r:embed="rId3"/>
                <a:stretch>
                  <a:fillRect b="-152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320223" y="2740446"/>
                <a:ext cx="5852628" cy="84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𝒚</m:t>
                          </m:r>
                          <m:r>
                            <a:rPr lang="en-US" altLang="zh-CN" i="1">
                              <a:latin typeface="Cambria Math" panose="02040503050406030204" pitchFamily="18" charset="0"/>
                            </a:rPr>
                            <m:t>~</m:t>
                          </m:r>
                          <m:r>
                            <a:rPr lang="zh-CN" altLang="el-GR" i="1">
                              <a:latin typeface="Cambria Math" panose="02040503050406030204" pitchFamily="18" charset="0"/>
                            </a:rPr>
                            <m:t>𝑃</m:t>
                          </m:r>
                          <m:r>
                            <a:rPr lang="el-GR" altLang="zh-CN" i="1">
                              <a:latin typeface="Cambria Math" panose="02040503050406030204" pitchFamily="18" charset="0"/>
                            </a:rPr>
                            <m:t>(</m:t>
                          </m:r>
                          <m:r>
                            <a:rPr lang="en-US" altLang="zh-CN" i="1">
                              <a:latin typeface="Cambria Math" panose="02040503050406030204" pitchFamily="18" charset="0"/>
                            </a:rPr>
                            <m:t>𝑌</m:t>
                          </m:r>
                          <m:r>
                            <a:rPr lang="zh-CN" altLang="el-GR" i="1">
                              <a:latin typeface="Cambria Math" panose="02040503050406030204" pitchFamily="18" charset="0"/>
                            </a:rPr>
                            <m:t>│</m:t>
                          </m:r>
                          <m:r>
                            <a:rPr lang="en-US" altLang="zh-CN" b="1" i="1">
                              <a:latin typeface="Cambria Math" panose="02040503050406030204" pitchFamily="18" charset="0"/>
                            </a:rPr>
                            <m:t>𝒙</m:t>
                          </m:r>
                          <m:r>
                            <a:rPr lang="el-GR" altLang="zh-CN" i="1">
                              <a:latin typeface="Cambria Math" panose="02040503050406030204" pitchFamily="18" charset="0"/>
                            </a:rPr>
                            <m:t>,</m:t>
                          </m:r>
                          <m:sSup>
                            <m:sSupPr>
                              <m:ctrlPr>
                                <a:rPr lang="el-GR" altLang="zh-CN" i="1">
                                  <a:latin typeface="Cambria Math" panose="02040503050406030204" pitchFamily="18" charset="0"/>
                                </a:rPr>
                              </m:ctrlPr>
                            </m:sSupPr>
                            <m:e>
                              <m:r>
                                <a:rPr lang="en-US" altLang="zh-CN" b="1" i="1">
                                  <a:latin typeface="Cambria Math" panose="02040503050406030204" pitchFamily="18" charset="0"/>
                                </a:rPr>
                                <m:t>𝝀</m:t>
                              </m:r>
                            </m:e>
                            <m:sup>
                              <m:r>
                                <a:rPr lang="zh-CN" altLang="el-GR" i="1">
                                  <a:latin typeface="Cambria Math" panose="02040503050406030204" pitchFamily="18" charset="0"/>
                                </a:rPr>
                                <m:t>𝑡</m:t>
                              </m:r>
                            </m:sup>
                          </m:sSup>
                          <m:r>
                            <a:rPr lang="zh-CN" altLang="el-GR" i="1">
                              <a:latin typeface="Cambria Math" panose="02040503050406030204" pitchFamily="18" charset="0"/>
                            </a:rPr>
                            <m:t> </m:t>
                          </m:r>
                          <m:r>
                            <a:rPr lang="el-GR" altLang="zh-CN" i="1">
                              <a:latin typeface="Cambria Math" panose="02040503050406030204" pitchFamily="18" charset="0"/>
                            </a:rPr>
                            <m:t>)</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𝑡</m:t>
                              </m:r>
                              <m:r>
                                <a:rPr lang="en-US" altLang="zh-CN" i="1">
                                  <a:latin typeface="Cambria Math" panose="02040503050406030204" pitchFamily="18" charset="0"/>
                                </a:rPr>
                                <m:t>=2</m:t>
                              </m:r>
                            </m:sub>
                            <m:sup>
                              <m:r>
                                <a:rPr lang="en-US" altLang="zh-CN" i="1">
                                  <a:latin typeface="Cambria Math" panose="02040503050406030204" pitchFamily="18" charset="0"/>
                                </a:rPr>
                                <m:t>𝑛</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r>
                                        <a:rPr lang="en-US" altLang="zh-CN" i="1">
                                          <a:latin typeface="Cambria Math" panose="02040503050406030204" pitchFamily="18" charset="0"/>
                                        </a:rPr>
                                        <m:t>−1</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𝑡</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Sub>
                                </m:e>
                              </m:d>
                            </m:e>
                          </m:nary>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320223" y="2740446"/>
                <a:ext cx="5852628" cy="84850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320223" y="3424753"/>
                <a:ext cx="7608878" cy="84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𝒚</m:t>
                          </m:r>
                          <m:r>
                            <a:rPr lang="en-US" altLang="zh-CN" i="1">
                              <a:latin typeface="Cambria Math" panose="02040503050406030204" pitchFamily="18" charset="0"/>
                            </a:rPr>
                            <m:t>~</m:t>
                          </m:r>
                          <m:r>
                            <a:rPr lang="zh-CN" altLang="el-GR" i="1">
                              <a:latin typeface="Cambria Math" panose="02040503050406030204" pitchFamily="18" charset="0"/>
                            </a:rPr>
                            <m:t>𝑃</m:t>
                          </m:r>
                          <m:r>
                            <a:rPr lang="el-GR" altLang="zh-CN" i="1">
                              <a:latin typeface="Cambria Math" panose="02040503050406030204" pitchFamily="18" charset="0"/>
                            </a:rPr>
                            <m:t>(</m:t>
                          </m:r>
                          <m:r>
                            <a:rPr lang="en-US" altLang="zh-CN" i="1">
                              <a:latin typeface="Cambria Math" panose="02040503050406030204" pitchFamily="18" charset="0"/>
                            </a:rPr>
                            <m:t>𝑌</m:t>
                          </m:r>
                          <m:r>
                            <a:rPr lang="zh-CN" altLang="el-GR" i="1">
                              <a:latin typeface="Cambria Math" panose="02040503050406030204" pitchFamily="18" charset="0"/>
                            </a:rPr>
                            <m:t>│</m:t>
                          </m:r>
                          <m:r>
                            <a:rPr lang="en-US" altLang="zh-CN" b="1" i="1">
                              <a:latin typeface="Cambria Math" panose="02040503050406030204" pitchFamily="18" charset="0"/>
                            </a:rPr>
                            <m:t>𝒙</m:t>
                          </m:r>
                          <m:r>
                            <a:rPr lang="el-GR" altLang="zh-CN" i="1">
                              <a:latin typeface="Cambria Math" panose="02040503050406030204" pitchFamily="18" charset="0"/>
                            </a:rPr>
                            <m:t>,</m:t>
                          </m:r>
                          <m:sSup>
                            <m:sSupPr>
                              <m:ctrlPr>
                                <a:rPr lang="el-GR" altLang="zh-CN" i="1">
                                  <a:latin typeface="Cambria Math" panose="02040503050406030204" pitchFamily="18" charset="0"/>
                                </a:rPr>
                              </m:ctrlPr>
                            </m:sSupPr>
                            <m:e>
                              <m:r>
                                <a:rPr lang="en-US" altLang="zh-CN" b="1" i="1">
                                  <a:latin typeface="Cambria Math" panose="02040503050406030204" pitchFamily="18" charset="0"/>
                                </a:rPr>
                                <m:t>𝝀</m:t>
                              </m:r>
                            </m:e>
                            <m:sup>
                              <m:r>
                                <a:rPr lang="zh-CN" altLang="el-GR" i="1">
                                  <a:latin typeface="Cambria Math" panose="02040503050406030204" pitchFamily="18" charset="0"/>
                                </a:rPr>
                                <m:t>𝑡</m:t>
                              </m:r>
                            </m:sup>
                          </m:sSup>
                          <m:r>
                            <a:rPr lang="zh-CN" altLang="el-GR" i="1">
                              <a:latin typeface="Cambria Math" panose="02040503050406030204" pitchFamily="18" charset="0"/>
                            </a:rPr>
                            <m:t> </m:t>
                          </m:r>
                          <m:r>
                            <a:rPr lang="el-GR" altLang="zh-CN" i="1">
                              <a:latin typeface="Cambria Math" panose="02040503050406030204" pitchFamily="18" charset="0"/>
                            </a:rPr>
                            <m:t>)</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𝑛</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𝑡</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Sub>
                                </m:e>
                              </m:d>
                            </m:e>
                          </m:func>
                        </m:e>
                      </m:nary>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320223" y="3424753"/>
                <a:ext cx="7608878" cy="8485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94047" y="4197599"/>
                <a:ext cx="8194486" cy="84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e>
                          </m:func>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r>
                                            <a:rPr lang="en-US" altLang="zh-CN" i="1">
                                              <a:latin typeface="Cambria Math" panose="02040503050406030204" pitchFamily="18" charset="0"/>
                                            </a:rPr>
                                            <m:t>−1</m:t>
                                          </m:r>
                                        </m:sub>
                                      </m:sSub>
                                    </m:e>
                                  </m:d>
                                </m:e>
                              </m:func>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Sub>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𝑡</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Sub>
                                    </m:e>
                                  </m:d>
                                </m:e>
                              </m:func>
                            </m:e>
                          </m:d>
                        </m:e>
                      </m:nary>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94047" y="4197599"/>
                <a:ext cx="8194486" cy="84850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94047" y="5019866"/>
                <a:ext cx="7013010" cy="88710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𝑖</m:t>
                                      </m:r>
                                    </m:sub>
                                  </m:sSub>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sub>
                              </m:sSub>
                            </m:e>
                          </m:d>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𝑛</m:t>
                          </m:r>
                        </m:sup>
                        <m:e>
                          <m:d>
                            <m:dPr>
                              <m:ctrlPr>
                                <a:rPr lang="en-US" altLang="zh-CN" b="0" i="1" smtClean="0">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𝜉</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e>
                                  </m:func>
                                </m:e>
                              </m:nary>
                              <m:r>
                                <a:rPr lang="en-US" altLang="zh-CN" i="1">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sub>
                                  </m:sSub>
                                </m:e>
                              </m:nary>
                            </m:e>
                          </m:d>
                        </m:e>
                      </m:nary>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694047" y="5019866"/>
                <a:ext cx="7013010" cy="88710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883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学习问题（</a:t>
            </a:r>
            <a:r>
              <a:rPr lang="en-US" altLang="zh-CN" dirty="0"/>
              <a:t>Baum-Welch</a:t>
            </a:r>
            <a:r>
              <a:rPr lang="zh-CN" altLang="en-US" dirty="0"/>
              <a:t>算法）</a:t>
            </a:r>
          </a:p>
        </p:txBody>
      </p:sp>
      <p:sp>
        <p:nvSpPr>
          <p:cNvPr id="3" name="内容占位符 2"/>
          <p:cNvSpPr>
            <a:spLocks noGrp="1"/>
          </p:cNvSpPr>
          <p:nvPr>
            <p:ph idx="1"/>
          </p:nvPr>
        </p:nvSpPr>
        <p:spPr>
          <a:xfrm>
            <a:off x="628650" y="2781300"/>
            <a:ext cx="7886700" cy="3633339"/>
          </a:xfrm>
        </p:spPr>
        <p:txBody>
          <a:bodyPr/>
          <a:lstStyle/>
          <a:p>
            <a:r>
              <a:rPr lang="zh-CN" altLang="en-US" dirty="0"/>
              <a:t>求解初始状态概率</a:t>
            </a:r>
            <a:endParaRPr lang="en-US" altLang="zh-CN" dirty="0"/>
          </a:p>
          <a:p>
            <a:endParaRPr lang="en-US" altLang="zh-CN" dirty="0"/>
          </a:p>
          <a:p>
            <a:endParaRPr lang="en-US" altLang="zh-CN" dirty="0"/>
          </a:p>
          <a:p>
            <a:r>
              <a:rPr lang="zh-CN" altLang="en-US" dirty="0"/>
              <a:t>求解转移概率</a:t>
            </a:r>
            <a:endParaRPr lang="en-US" altLang="zh-CN" dirty="0"/>
          </a:p>
          <a:p>
            <a:endParaRPr lang="en-US" altLang="zh-CN" dirty="0"/>
          </a:p>
          <a:p>
            <a:endParaRPr lang="en-US" altLang="zh-CN" dirty="0"/>
          </a:p>
          <a:p>
            <a:r>
              <a:rPr lang="zh-CN" altLang="en-US" dirty="0"/>
              <a:t>求解观测概率</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23216" y="1620199"/>
                <a:ext cx="8496300" cy="8871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𝜆</m:t>
                          </m:r>
                          <m:r>
                            <a:rPr lang="en-US" altLang="zh-CN" i="1">
                              <a:latin typeface="Cambria Math" panose="02040503050406030204" pitchFamily="18" charset="0"/>
                            </a:rPr>
                            <m:t>|</m:t>
                          </m:r>
                          <m:sSup>
                            <m:sSupPr>
                              <m:ctrlPr>
                                <a:rPr lang="el-GR" altLang="zh-CN" i="1">
                                  <a:latin typeface="Cambria Math" panose="02040503050406030204" pitchFamily="18" charset="0"/>
                                </a:rPr>
                              </m:ctrlPr>
                            </m:sSupPr>
                            <m:e>
                              <m:r>
                                <a:rPr lang="en-US" altLang="zh-CN" i="1">
                                  <a:latin typeface="Cambria Math" panose="02040503050406030204" pitchFamily="18" charset="0"/>
                                </a:rPr>
                                <m:t>𝜆</m:t>
                              </m:r>
                            </m:e>
                            <m:sup>
                              <m:r>
                                <a:rPr lang="zh-CN" altLang="el-GR" i="1">
                                  <a:latin typeface="Cambria Math" panose="02040503050406030204" pitchFamily="18" charset="0"/>
                                </a:rPr>
                                <m:t>𝑡</m:t>
                              </m:r>
                            </m:sup>
                          </m:sSup>
                        </m:e>
                      </m:d>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𝑖</m:t>
                                      </m:r>
                                    </m:sub>
                                  </m:sSub>
                                </m:e>
                              </m:fun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ub>
                              </m:sSub>
                            </m:e>
                          </m:d>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𝑡</m:t>
                          </m:r>
                          <m:r>
                            <a:rPr lang="en-US" altLang="zh-CN" i="1">
                              <a:latin typeface="Cambria Math" panose="02040503050406030204" pitchFamily="18" charset="0"/>
                            </a:rPr>
                            <m:t>=2</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𝜉</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e>
                                  </m:func>
                                </m:e>
                              </m:nary>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sub>
                                      </m:sSub>
                                    </m:e>
                                  </m:func>
                                </m:e>
                              </m:nary>
                            </m:e>
                          </m:d>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23216" y="1620199"/>
                <a:ext cx="8496300" cy="88710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42950" y="3324225"/>
                <a:ext cx="6115050" cy="369653"/>
              </a:xfrm>
              <a:prstGeom prst="rect">
                <a:avLst/>
              </a:prstGeom>
              <a:noFill/>
            </p:spPr>
            <p:txBody>
              <a:bodyPr wrap="square" rtlCol="0">
                <a:spAutoFit/>
              </a:bodyPr>
              <a:lstStyle/>
              <a:p>
                <a:r>
                  <a:rPr lang="zh-CN" altLang="en-US" dirty="0"/>
                  <a:t>针对约束条件</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a14:m>
                <a:r>
                  <a:rPr lang="zh-CN" altLang="en-US" dirty="0"/>
                  <a:t>，基于拉格朗日乘子法，求解</a:t>
                </a:r>
              </a:p>
            </p:txBody>
          </p:sp>
        </mc:Choice>
        <mc:Fallback xmlns="">
          <p:sp>
            <p:nvSpPr>
              <p:cNvPr id="8" name="文本框 7"/>
              <p:cNvSpPr txBox="1">
                <a:spLocks noRot="1" noChangeAspect="1" noMove="1" noResize="1" noEditPoints="1" noAdjustHandles="1" noChangeArrowheads="1" noChangeShapeType="1" noTextEdit="1"/>
              </p:cNvSpPr>
              <p:nvPr/>
            </p:nvSpPr>
            <p:spPr>
              <a:xfrm>
                <a:off x="742950" y="3324225"/>
                <a:ext cx="6115050" cy="369653"/>
              </a:xfrm>
              <a:prstGeom prst="rect">
                <a:avLst/>
              </a:prstGeom>
              <a:blipFill>
                <a:blip r:embed="rId3"/>
                <a:stretch>
                  <a:fillRect l="-897" t="-118033"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157085" y="3321386"/>
                <a:ext cx="1243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157085" y="3321386"/>
                <a:ext cx="1243417" cy="369332"/>
              </a:xfrm>
              <a:prstGeom prst="rect">
                <a:avLst/>
              </a:prstGeom>
              <a:blipFill>
                <a:blip r:embed="rId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42950" y="4525033"/>
                <a:ext cx="6115050" cy="400944"/>
              </a:xfrm>
              <a:prstGeom prst="rect">
                <a:avLst/>
              </a:prstGeom>
              <a:noFill/>
            </p:spPr>
            <p:txBody>
              <a:bodyPr wrap="square" rtlCol="0">
                <a:spAutoFit/>
              </a:bodyPr>
              <a:lstStyle/>
              <a:p>
                <a:r>
                  <a:rPr lang="zh-CN" altLang="en-US" dirty="0"/>
                  <a:t>针对约束条件</a:t>
                </a:r>
                <a14:m>
                  <m:oMath xmlns:m="http://schemas.openxmlformats.org/officeDocument/2006/math">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nary>
                    <m:r>
                      <a:rPr lang="en-US" altLang="zh-CN" b="0" i="1" smtClean="0">
                        <a:latin typeface="Cambria Math" panose="02040503050406030204" pitchFamily="18" charset="0"/>
                      </a:rPr>
                      <m:t>=1</m:t>
                    </m:r>
                  </m:oMath>
                </a14:m>
                <a:r>
                  <a:rPr lang="zh-CN" altLang="en-US" dirty="0"/>
                  <a:t>，基于拉格朗日乘子法，求解</a:t>
                </a:r>
              </a:p>
            </p:txBody>
          </p:sp>
        </mc:Choice>
        <mc:Fallback xmlns="">
          <p:sp>
            <p:nvSpPr>
              <p:cNvPr id="10" name="文本框 9"/>
              <p:cNvSpPr txBox="1">
                <a:spLocks noRot="1" noChangeAspect="1" noMove="1" noResize="1" noEditPoints="1" noAdjustHandles="1" noChangeArrowheads="1" noChangeShapeType="1" noTextEdit="1"/>
              </p:cNvSpPr>
              <p:nvPr/>
            </p:nvSpPr>
            <p:spPr>
              <a:xfrm>
                <a:off x="742950" y="4525033"/>
                <a:ext cx="6115050" cy="400944"/>
              </a:xfrm>
              <a:prstGeom prst="rect">
                <a:avLst/>
              </a:prstGeom>
              <a:blipFill>
                <a:blip r:embed="rId5"/>
                <a:stretch>
                  <a:fillRect l="-897"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929483" y="4348507"/>
                <a:ext cx="2922988" cy="7256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𝑡</m:t>
                              </m:r>
                              <m:r>
                                <a:rPr lang="en-US" altLang="zh-CN" i="1">
                                  <a:latin typeface="Cambria Math" panose="02040503050406030204" pitchFamily="18" charset="0"/>
                                </a:rPr>
                                <m:t>=2</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𝜉</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e>
                          </m:nary>
                        </m:num>
                        <m:den>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sub>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𝑡</m:t>
                                  </m:r>
                                  <m:r>
                                    <a:rPr lang="en-US" altLang="zh-CN" i="1">
                                      <a:latin typeface="Cambria Math" panose="02040503050406030204" pitchFamily="18" charset="0"/>
                                    </a:rPr>
                                    <m:t>=2</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𝜉</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e>
                              </m:nary>
                            </m:e>
                          </m:nary>
                        </m:den>
                      </m:f>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929483" y="4348507"/>
                <a:ext cx="2922988" cy="72564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42950" y="5719944"/>
                <a:ext cx="6115050" cy="400944"/>
              </a:xfrm>
              <a:prstGeom prst="rect">
                <a:avLst/>
              </a:prstGeom>
              <a:noFill/>
            </p:spPr>
            <p:txBody>
              <a:bodyPr wrap="square" rtlCol="0">
                <a:spAutoFit/>
              </a:bodyPr>
              <a:lstStyle/>
              <a:p>
                <a:r>
                  <a:rPr lang="zh-CN" altLang="en-US" dirty="0"/>
                  <a:t>针对约束条件</a:t>
                </a:r>
                <a14:m>
                  <m:oMath xmlns:m="http://schemas.openxmlformats.org/officeDocument/2006/math">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nary>
                    <m:r>
                      <a:rPr lang="en-US" altLang="zh-CN" b="0" i="1" smtClean="0">
                        <a:latin typeface="Cambria Math" panose="02040503050406030204" pitchFamily="18" charset="0"/>
                      </a:rPr>
                      <m:t>=1</m:t>
                    </m:r>
                  </m:oMath>
                </a14:m>
                <a:r>
                  <a:rPr lang="zh-CN" altLang="en-US" dirty="0"/>
                  <a:t>，基于拉格朗日乘子法，求解</a:t>
                </a:r>
              </a:p>
            </p:txBody>
          </p:sp>
        </mc:Choice>
        <mc:Fallback xmlns="">
          <p:sp>
            <p:nvSpPr>
              <p:cNvPr id="12" name="文本框 11"/>
              <p:cNvSpPr txBox="1">
                <a:spLocks noRot="1" noChangeAspect="1" noMove="1" noResize="1" noEditPoints="1" noAdjustHandles="1" noChangeArrowheads="1" noChangeShapeType="1" noTextEdit="1"/>
              </p:cNvSpPr>
              <p:nvPr/>
            </p:nvSpPr>
            <p:spPr>
              <a:xfrm>
                <a:off x="742950" y="5719944"/>
                <a:ext cx="6115050" cy="400944"/>
              </a:xfrm>
              <a:prstGeom prst="rect">
                <a:avLst/>
              </a:prstGeom>
              <a:blipFill>
                <a:blip r:embed="rId7"/>
                <a:stretch>
                  <a:fillRect l="-897" t="-109091" b="-16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148558" y="5513364"/>
                <a:ext cx="2922988" cy="7295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nary>
                          <m:r>
                            <a:rPr lang="en-US" altLang="zh-CN" b="0" i="1" smtClean="0">
                              <a:latin typeface="Cambria Math" panose="02040503050406030204" pitchFamily="18" charset="0"/>
                            </a:rPr>
                            <m:t>𝕀</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𝑗</m:t>
                                  </m:r>
                                </m:sub>
                              </m:sSub>
                            </m:e>
                          </m:d>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nary>
                        </m:den>
                      </m:f>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148558" y="5513364"/>
                <a:ext cx="2922988" cy="72955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310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概率计算问题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171450" lvl="2">
                  <a:spcBef>
                    <a:spcPts val="750"/>
                  </a:spcBef>
                </a:pPr>
                <a:r>
                  <a:rPr lang="zh-CN" altLang="en-US" sz="1800" dirty="0">
                    <a:latin typeface="+mn-ea"/>
                  </a:rPr>
                  <a:t>对于模型 </a:t>
                </a:r>
                <a14:m>
                  <m:oMath xmlns:m="http://schemas.openxmlformats.org/officeDocument/2006/math">
                    <m:r>
                      <a:rPr lang="el-GR" altLang="zh-CN" sz="1800" i="1" dirty="0">
                        <a:latin typeface="Cambria Math" panose="02040503050406030204" pitchFamily="18" charset="0"/>
                      </a:rPr>
                      <m:t>𝜆</m:t>
                    </m:r>
                    <m:r>
                      <a:rPr lang="el-GR" altLang="zh-CN" sz="1800" i="1" dirty="0">
                        <a:latin typeface="Cambria Math" panose="02040503050406030204" pitchFamily="18" charset="0"/>
                      </a:rPr>
                      <m:t> = [</m:t>
                    </m:r>
                    <m:r>
                      <a:rPr lang="en-US" altLang="zh-CN" sz="1800" i="1" dirty="0">
                        <a:latin typeface="Cambria Math" panose="02040503050406030204" pitchFamily="18" charset="0"/>
                      </a:rPr>
                      <m:t>𝐴</m:t>
                    </m:r>
                    <m:r>
                      <a:rPr lang="en-US" altLang="zh-CN" sz="1800" i="1" dirty="0">
                        <a:latin typeface="Cambria Math" panose="02040503050406030204" pitchFamily="18" charset="0"/>
                      </a:rPr>
                      <m:t>, </m:t>
                    </m:r>
                    <m:r>
                      <a:rPr lang="en-US" altLang="zh-CN" sz="1800" i="1" dirty="0">
                        <a:latin typeface="Cambria Math" panose="02040503050406030204" pitchFamily="18" charset="0"/>
                      </a:rPr>
                      <m:t>𝐵</m:t>
                    </m:r>
                    <m:r>
                      <a:rPr lang="en-US" altLang="zh-CN" sz="1800" i="1" dirty="0">
                        <a:latin typeface="Cambria Math" panose="02040503050406030204" pitchFamily="18" charset="0"/>
                      </a:rPr>
                      <m:t>, </m:t>
                    </m:r>
                    <m:r>
                      <a:rPr lang="el-GR" altLang="zh-CN" sz="1800" i="1" dirty="0">
                        <a:latin typeface="Cambria Math" panose="02040503050406030204" pitchFamily="18" charset="0"/>
                      </a:rPr>
                      <m:t>𝜋</m:t>
                    </m:r>
                    <m:r>
                      <a:rPr lang="el-GR" altLang="zh-CN" sz="1800" i="1" dirty="0">
                        <a:latin typeface="Cambria Math" panose="02040503050406030204" pitchFamily="18" charset="0"/>
                      </a:rPr>
                      <m:t>]</m:t>
                    </m:r>
                  </m:oMath>
                </a14:m>
                <a:r>
                  <a:rPr lang="zh-CN" altLang="el-GR" sz="1800" dirty="0">
                    <a:latin typeface="+mn-ea"/>
                  </a:rPr>
                  <a:t>，</a:t>
                </a:r>
                <a:r>
                  <a:rPr lang="zh-CN" altLang="en-US" sz="1800" dirty="0">
                    <a:latin typeface="+mn-ea"/>
                  </a:rPr>
                  <a:t>给定观测序列 </a:t>
                </a:r>
                <a14:m>
                  <m:oMath xmlns:m="http://schemas.openxmlformats.org/officeDocument/2006/math">
                    <m:r>
                      <a:rPr lang="en-US" altLang="zh-CN" sz="1800" b="1" i="1" dirty="0" smtClean="0">
                        <a:latin typeface="Cambria Math" panose="02040503050406030204" pitchFamily="18" charset="0"/>
                      </a:rPr>
                      <m:t>𝒙</m:t>
                    </m:r>
                    <m:r>
                      <a:rPr lang="en-US" altLang="zh-CN" sz="1800" i="1" dirty="0">
                        <a:latin typeface="Cambria Math" panose="02040503050406030204" pitchFamily="18" charset="0"/>
                      </a:rPr>
                      <m:t> =</m:t>
                    </m:r>
                    <m:d>
                      <m:dPr>
                        <m:begChr m:val="{"/>
                        <m:endChr m:val="}"/>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𝑥</m:t>
                            </m:r>
                          </m:e>
                          <m:sub>
                            <m:r>
                              <a:rPr lang="en-US" altLang="zh-CN" sz="1800" i="1" dirty="0">
                                <a:latin typeface="Cambria Math" panose="02040503050406030204" pitchFamily="18" charset="0"/>
                              </a:rPr>
                              <m:t>1</m:t>
                            </m:r>
                          </m:sub>
                        </m:sSub>
                        <m:r>
                          <a:rPr lang="en-US" altLang="zh-CN" sz="1800" i="1" dirty="0">
                            <a:latin typeface="Cambria Math" panose="02040503050406030204" pitchFamily="18" charset="0"/>
                          </a:rPr>
                          <m:t>, </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𝑥</m:t>
                            </m:r>
                          </m:e>
                          <m:sub>
                            <m:r>
                              <a:rPr lang="en-US" altLang="zh-CN" sz="1800" i="1" dirty="0">
                                <a:latin typeface="Cambria Math" panose="02040503050406030204" pitchFamily="18" charset="0"/>
                              </a:rPr>
                              <m:t>2</m:t>
                            </m:r>
                          </m:sub>
                        </m:sSub>
                        <m:r>
                          <a:rPr lang="en-US" altLang="zh-CN" sz="1800" i="1" dirty="0">
                            <a:latin typeface="Cambria Math" panose="02040503050406030204" pitchFamily="18" charset="0"/>
                          </a:rPr>
                          <m:t>, . . . ,</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𝑥</m:t>
                            </m:r>
                          </m:e>
                          <m:sub>
                            <m:r>
                              <a:rPr lang="en-US" altLang="zh-CN" sz="1800" i="1" dirty="0">
                                <a:latin typeface="Cambria Math" panose="02040503050406030204" pitchFamily="18" charset="0"/>
                              </a:rPr>
                              <m:t>𝑛</m:t>
                            </m:r>
                          </m:sub>
                        </m:sSub>
                      </m:e>
                    </m:d>
                  </m:oMath>
                </a14:m>
                <a:endParaRPr lang="en-US" altLang="zh-CN" sz="1800" dirty="0">
                  <a:latin typeface="+mn-ea"/>
                </a:endParaRPr>
              </a:p>
              <a:p>
                <a:pPr marL="171450" lvl="2">
                  <a:spcBef>
                    <a:spcPts val="750"/>
                  </a:spcBef>
                </a:pPr>
                <a:r>
                  <a:rPr lang="zh-CN" altLang="en-US" sz="1800" dirty="0">
                    <a:latin typeface="+mn-ea"/>
                  </a:rPr>
                  <a:t>评估模型和观测序列之间的匹配程度</a:t>
                </a:r>
                <a:r>
                  <a:rPr lang="en-US" altLang="zh-CN" sz="1800" dirty="0">
                    <a:latin typeface="+mn-ea"/>
                  </a:rPr>
                  <a:t>: </a:t>
                </a:r>
                <a:r>
                  <a:rPr lang="zh-CN" altLang="en-US" sz="1800" dirty="0">
                    <a:latin typeface="+mn-ea"/>
                  </a:rPr>
                  <a:t>有效计算观测序列其产生的概率</a:t>
                </a:r>
                <a:endParaRPr lang="en-US" altLang="zh-CN" sz="1800" dirty="0">
                  <a:latin typeface="+mn-ea"/>
                </a:endParaRPr>
              </a:p>
              <a:p>
                <a:endParaRPr lang="en-US" altLang="zh-CN" dirty="0"/>
              </a:p>
              <a:p>
                <a:endParaRPr lang="en-US" altLang="zh-CN" dirty="0"/>
              </a:p>
              <a:p>
                <a:endParaRPr lang="en-US" altLang="zh-CN" b="0" i="1" dirty="0">
                  <a:latin typeface="Cambria Math" panose="02040503050406030204"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64" t="-111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53</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857250" y="2337858"/>
                <a:ext cx="4572000" cy="44493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smtClean="0">
                              <a:latin typeface="Cambria Math" panose="02040503050406030204" pitchFamily="18" charset="0"/>
                            </a:rPr>
                            <m:t>𝒚</m:t>
                          </m:r>
                          <m:r>
                            <a:rPr lang="en-US" altLang="zh-CN" sz="2100" i="1">
                              <a:latin typeface="Cambria Math" panose="02040503050406030204" pitchFamily="18" charset="0"/>
                            </a:rPr>
                            <m:t>|</m:t>
                          </m:r>
                          <m:r>
                            <a:rPr lang="en-US" altLang="zh-CN" sz="2100" i="1">
                              <a:latin typeface="Cambria Math" panose="02040503050406030204" pitchFamily="18" charset="0"/>
                            </a:rPr>
                            <m:t>𝜆</m:t>
                          </m:r>
                        </m:e>
                      </m:d>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𝜋</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3</m:t>
                              </m:r>
                            </m:sub>
                          </m:sSub>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i="1">
                                  <a:latin typeface="Cambria Math" panose="02040503050406030204" pitchFamily="18" charset="0"/>
                                </a:rPr>
                                <m:t>𝑛</m:t>
                              </m:r>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i="1">
                                  <a:latin typeface="Cambria Math" panose="02040503050406030204" pitchFamily="18" charset="0"/>
                                </a:rPr>
                                <m:t>𝑛</m:t>
                              </m:r>
                            </m:sub>
                          </m:sSub>
                        </m:sub>
                      </m:sSub>
                    </m:oMath>
                  </m:oMathPara>
                </a14:m>
                <a:endParaRPr lang="en-US" altLang="zh-CN" sz="2100" dirty="0"/>
              </a:p>
            </p:txBody>
          </p:sp>
        </mc:Choice>
        <mc:Fallback xmlns="">
          <p:sp>
            <p:nvSpPr>
              <p:cNvPr id="7" name="矩形 6"/>
              <p:cNvSpPr>
                <a:spLocks noRot="1" noChangeAspect="1" noMove="1" noResize="1" noEditPoints="1" noAdjustHandles="1" noChangeArrowheads="1" noChangeShapeType="1" noTextEdit="1"/>
              </p:cNvSpPr>
              <p:nvPr/>
            </p:nvSpPr>
            <p:spPr>
              <a:xfrm>
                <a:off x="857250" y="2337858"/>
                <a:ext cx="4572000" cy="444930"/>
              </a:xfrm>
              <a:prstGeom prst="rect">
                <a:avLst/>
              </a:prstGeom>
              <a:blipFill>
                <a:blip r:embed="rId3"/>
                <a:stretch>
                  <a:fillRect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81050" y="3005782"/>
                <a:ext cx="3917611" cy="444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smtClean="0">
                              <a:latin typeface="Cambria Math" panose="02040503050406030204" pitchFamily="18" charset="0"/>
                            </a:rPr>
                            <m:t>𝒙</m:t>
                          </m:r>
                        </m:e>
                        <m:e>
                          <m:r>
                            <a:rPr lang="en-US" altLang="zh-CN" sz="2100" b="1" i="1" smtClean="0">
                              <a:latin typeface="Cambria Math" panose="02040503050406030204" pitchFamily="18" charset="0"/>
                            </a:rPr>
                            <m:t>𝒚</m:t>
                          </m:r>
                          <m:r>
                            <a:rPr lang="en-US" altLang="zh-CN" sz="2100" i="1">
                              <a:latin typeface="Cambria Math" panose="02040503050406030204" pitchFamily="18" charset="0"/>
                            </a:rPr>
                            <m:t>,</m:t>
                          </m:r>
                          <m:r>
                            <a:rPr lang="en-US" altLang="zh-CN" sz="2100" i="1">
                              <a:latin typeface="Cambria Math" panose="02040503050406030204" pitchFamily="18" charset="0"/>
                            </a:rPr>
                            <m:t>𝜆</m:t>
                          </m:r>
                        </m:e>
                      </m:d>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1</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2</m:t>
                              </m:r>
                            </m:sub>
                          </m:sSub>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𝑛</m:t>
                              </m:r>
                            </m:sub>
                          </m:sSub>
                        </m:sub>
                      </m:sSub>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781050" y="3005782"/>
                <a:ext cx="3917611" cy="444930"/>
              </a:xfrm>
              <a:prstGeom prst="rect">
                <a:avLst/>
              </a:prstGeom>
              <a:blipFill>
                <a:blip r:embed="rId4"/>
                <a:stretch>
                  <a:fillRect b="-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138744" y="3827356"/>
                <a:ext cx="3659527" cy="912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smtClean="0">
                              <a:latin typeface="Cambria Math" panose="02040503050406030204" pitchFamily="18" charset="0"/>
                            </a:rPr>
                            <m:t>𝒙</m:t>
                          </m:r>
                        </m:e>
                        <m:e>
                          <m:r>
                            <a:rPr lang="en-US" altLang="zh-CN" sz="2100" i="1">
                              <a:latin typeface="Cambria Math" panose="02040503050406030204" pitchFamily="18" charset="0"/>
                            </a:rPr>
                            <m:t>𝜆</m:t>
                          </m:r>
                        </m:e>
                      </m:d>
                      <m:r>
                        <a:rPr lang="en-US" altLang="zh-CN" sz="2100" i="1">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r>
                            <a:rPr lang="en-US" altLang="zh-CN" sz="2100" b="1" i="1" smtClean="0">
                              <a:latin typeface="Cambria Math" panose="02040503050406030204" pitchFamily="18" charset="0"/>
                            </a:rPr>
                            <m:t>𝒚</m:t>
                          </m:r>
                        </m:sub>
                        <m:sup/>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smtClean="0">
                                  <a:latin typeface="Cambria Math" panose="02040503050406030204" pitchFamily="18" charset="0"/>
                                </a:rPr>
                                <m:t>𝒙</m:t>
                              </m:r>
                            </m:e>
                            <m:e>
                              <m:r>
                                <a:rPr lang="en-US" altLang="zh-CN" sz="2100" b="1" i="1" smtClean="0">
                                  <a:latin typeface="Cambria Math" panose="02040503050406030204" pitchFamily="18" charset="0"/>
                                </a:rPr>
                                <m:t>𝒚</m:t>
                              </m:r>
                              <m:r>
                                <a:rPr lang="en-US" altLang="zh-CN" sz="2100" i="1">
                                  <a:latin typeface="Cambria Math" panose="02040503050406030204" pitchFamily="18" charset="0"/>
                                </a:rPr>
                                <m:t>,</m:t>
                              </m:r>
                              <m:r>
                                <a:rPr lang="en-US" altLang="zh-CN" sz="2100" i="1">
                                  <a:latin typeface="Cambria Math" panose="02040503050406030204" pitchFamily="18" charset="0"/>
                                </a:rPr>
                                <m:t>𝜆</m:t>
                              </m:r>
                            </m:e>
                          </m:d>
                        </m:e>
                      </m:nary>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smtClean="0">
                              <a:latin typeface="Cambria Math" panose="02040503050406030204" pitchFamily="18" charset="0"/>
                            </a:rPr>
                            <m:t>𝒚</m:t>
                          </m:r>
                          <m:r>
                            <a:rPr lang="en-US" altLang="zh-CN" sz="2100" i="1">
                              <a:latin typeface="Cambria Math" panose="02040503050406030204" pitchFamily="18" charset="0"/>
                            </a:rPr>
                            <m:t>|</m:t>
                          </m:r>
                          <m:r>
                            <a:rPr lang="en-US" altLang="zh-CN" sz="2100" i="1">
                              <a:latin typeface="Cambria Math" panose="02040503050406030204" pitchFamily="18" charset="0"/>
                            </a:rPr>
                            <m:t>𝜆</m:t>
                          </m:r>
                        </m:e>
                      </m:d>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138744" y="3827356"/>
                <a:ext cx="3659527" cy="91255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040911" y="4803638"/>
                <a:ext cx="6326155" cy="916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2</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𝑛</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𝜋</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1</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2</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3</m:t>
                                  </m:r>
                                </m:sub>
                              </m:sSub>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𝑛</m:t>
                                  </m:r>
                                </m:sub>
                              </m:sSub>
                            </m:sub>
                          </m:sSub>
                        </m:e>
                      </m:nary>
                    </m:oMath>
                  </m:oMathPara>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2040911" y="4803638"/>
                <a:ext cx="6326155" cy="9165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2196076" y="6049887"/>
                <a:ext cx="5124721" cy="415498"/>
              </a:xfrm>
              <a:prstGeom prst="rect">
                <a:avLst/>
              </a:prstGeom>
              <a:noFill/>
            </p:spPr>
            <p:txBody>
              <a:bodyPr wrap="square" rtlCol="0">
                <a:spAutoFit/>
              </a:bodyPr>
              <a:lstStyle/>
              <a:p>
                <a:r>
                  <a:rPr lang="zh-CN" altLang="en-US" sz="2100" dirty="0"/>
                  <a:t>直接计算开销很大，</a:t>
                </a:r>
                <a14:m>
                  <m:oMath xmlns:m="http://schemas.openxmlformats.org/officeDocument/2006/math">
                    <m:r>
                      <a:rPr lang="en-US" altLang="zh-CN" sz="2100" b="0" i="1" smtClean="0">
                        <a:latin typeface="Cambria Math" panose="02040503050406030204" pitchFamily="18" charset="0"/>
                      </a:rPr>
                      <m:t>𝑂</m:t>
                    </m:r>
                    <m:d>
                      <m:dPr>
                        <m:ctrlPr>
                          <a:rPr lang="en-US" altLang="zh-CN" sz="2100" b="0" i="1" smtClean="0">
                            <a:latin typeface="Cambria Math" panose="02040503050406030204" pitchFamily="18" charset="0"/>
                          </a:rPr>
                        </m:ctrlPr>
                      </m:dPr>
                      <m:e>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𝑛𝑁</m:t>
                            </m:r>
                          </m:e>
                          <m:sup>
                            <m:r>
                              <a:rPr lang="en-US" altLang="zh-CN" sz="2100" b="0" i="1" smtClean="0">
                                <a:latin typeface="Cambria Math" panose="02040503050406030204" pitchFamily="18" charset="0"/>
                              </a:rPr>
                              <m:t>𝑛</m:t>
                            </m:r>
                          </m:sup>
                        </m:sSup>
                      </m:e>
                    </m:d>
                    <m:r>
                      <a:rPr lang="zh-CN" altLang="en-US" sz="2100" i="1">
                        <a:latin typeface="Cambria Math" panose="02040503050406030204" pitchFamily="18" charset="0"/>
                      </a:rPr>
                      <m:t>，</m:t>
                    </m:r>
                  </m:oMath>
                </a14:m>
                <a:r>
                  <a:rPr lang="zh-CN" altLang="en-US" sz="2100" dirty="0"/>
                  <a:t>不可行</a:t>
                </a:r>
              </a:p>
            </p:txBody>
          </p:sp>
        </mc:Choice>
        <mc:Fallback xmlns="">
          <p:sp>
            <p:nvSpPr>
              <p:cNvPr id="12" name="文本框 11"/>
              <p:cNvSpPr txBox="1">
                <a:spLocks noRot="1" noChangeAspect="1" noMove="1" noResize="1" noEditPoints="1" noAdjustHandles="1" noChangeArrowheads="1" noChangeShapeType="1" noTextEdit="1"/>
              </p:cNvSpPr>
              <p:nvPr/>
            </p:nvSpPr>
            <p:spPr>
              <a:xfrm>
                <a:off x="2196076" y="6049887"/>
                <a:ext cx="5124721" cy="415498"/>
              </a:xfrm>
              <a:prstGeom prst="rect">
                <a:avLst/>
              </a:prstGeom>
              <a:blipFill rotWithShape="0">
                <a:blip r:embed="rId7"/>
                <a:stretch>
                  <a:fillRect l="-1427" t="-8696" b="-27536"/>
                </a:stretch>
              </a:blipFill>
            </p:spPr>
            <p:txBody>
              <a:bodyPr/>
              <a:lstStyle/>
              <a:p>
                <a:r>
                  <a:rPr lang="zh-CN" altLang="en-US">
                    <a:noFill/>
                  </a:rPr>
                  <a:t> </a:t>
                </a:r>
              </a:p>
            </p:txBody>
          </p:sp>
        </mc:Fallback>
      </mc:AlternateContent>
      <p:grpSp>
        <p:nvGrpSpPr>
          <p:cNvPr id="13" name="组合 12"/>
          <p:cNvGrpSpPr/>
          <p:nvPr/>
        </p:nvGrpSpPr>
        <p:grpSpPr>
          <a:xfrm>
            <a:off x="5203988" y="2782788"/>
            <a:ext cx="3531079" cy="870562"/>
            <a:chOff x="3666923" y="396981"/>
            <a:chExt cx="3531079" cy="870562"/>
          </a:xfrm>
        </p:grpSpPr>
        <p:sp>
          <p:nvSpPr>
            <p:cNvPr id="14" name="椭圆 13"/>
            <p:cNvSpPr/>
            <p:nvPr/>
          </p:nvSpPr>
          <p:spPr>
            <a:xfrm>
              <a:off x="3684947" y="434000"/>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966427" y="419949"/>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503433" y="424165"/>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814098" y="412435"/>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684947" y="90754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966427" y="89349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503433" y="89770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814098" y="88597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stCxn id="14" idx="4"/>
              <a:endCxn id="18" idx="0"/>
            </p:cNvCxnSpPr>
            <p:nvPr/>
          </p:nvCxnSpPr>
          <p:spPr>
            <a:xfrm>
              <a:off x="3864947" y="794000"/>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5" idx="4"/>
              <a:endCxn id="19" idx="0"/>
            </p:cNvCxnSpPr>
            <p:nvPr/>
          </p:nvCxnSpPr>
          <p:spPr>
            <a:xfrm>
              <a:off x="5146427" y="779949"/>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6" idx="4"/>
              <a:endCxn id="20" idx="0"/>
            </p:cNvCxnSpPr>
            <p:nvPr/>
          </p:nvCxnSpPr>
          <p:spPr>
            <a:xfrm>
              <a:off x="5683433" y="784165"/>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4"/>
              <a:endCxn id="21" idx="0"/>
            </p:cNvCxnSpPr>
            <p:nvPr/>
          </p:nvCxnSpPr>
          <p:spPr>
            <a:xfrm>
              <a:off x="6994098" y="772435"/>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4" idx="6"/>
            </p:cNvCxnSpPr>
            <p:nvPr/>
          </p:nvCxnSpPr>
          <p:spPr>
            <a:xfrm>
              <a:off x="4044947" y="614000"/>
              <a:ext cx="16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5" idx="6"/>
              <a:endCxn id="16" idx="2"/>
            </p:cNvCxnSpPr>
            <p:nvPr/>
          </p:nvCxnSpPr>
          <p:spPr>
            <a:xfrm>
              <a:off x="5326427" y="599949"/>
              <a:ext cx="177006" cy="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6" idx="6"/>
            </p:cNvCxnSpPr>
            <p:nvPr/>
          </p:nvCxnSpPr>
          <p:spPr>
            <a:xfrm>
              <a:off x="5863433" y="604165"/>
              <a:ext cx="1468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17" idx="2"/>
            </p:cNvCxnSpPr>
            <p:nvPr/>
          </p:nvCxnSpPr>
          <p:spPr>
            <a:xfrm>
              <a:off x="6654800" y="592435"/>
              <a:ext cx="159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3666925"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3666925" y="427617"/>
                  <a:ext cx="408139"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3666923"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3666923" y="933127"/>
                  <a:ext cx="408139"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4943656"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4943656" y="427617"/>
                  <a:ext cx="408139"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943654"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4943654" y="933127"/>
                  <a:ext cx="408139"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5478192"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sub>
                        </m:sSub>
                      </m:oMath>
                    </m:oMathPara>
                  </a14:m>
                  <a:endParaRPr lang="zh-CN" altLang="en-US" sz="12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5478192" y="427617"/>
                  <a:ext cx="408139" cy="27699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5478190"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sub>
                        </m:sSub>
                      </m:oMath>
                    </m:oMathPara>
                  </a14:m>
                  <a:endParaRPr lang="zh-CN" altLang="en-US" sz="12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5478190" y="933127"/>
                  <a:ext cx="408139"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6789863"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𝑛</m:t>
                            </m:r>
                          </m:sub>
                        </m:sSub>
                      </m:oMath>
                    </m:oMathPara>
                  </a14:m>
                  <a:endParaRPr lang="zh-CN" altLang="en-US" sz="1200" dirty="0"/>
                </a:p>
              </p:txBody>
            </p:sp>
          </mc:Choice>
          <mc:Fallback xmlns="">
            <p:sp>
              <p:nvSpPr>
                <p:cNvPr id="36" name="文本框 35"/>
                <p:cNvSpPr txBox="1">
                  <a:spLocks noRot="1" noChangeAspect="1" noMove="1" noResize="1" noEditPoints="1" noAdjustHandles="1" noChangeArrowheads="1" noChangeShapeType="1" noTextEdit="1"/>
                </p:cNvSpPr>
                <p:nvPr/>
              </p:nvSpPr>
              <p:spPr>
                <a:xfrm>
                  <a:off x="6789863" y="427617"/>
                  <a:ext cx="408139"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6789861"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𝑛</m:t>
                            </m:r>
                          </m:sub>
                        </m:sSub>
                      </m:oMath>
                    </m:oMathPara>
                  </a14:m>
                  <a:endParaRPr lang="zh-CN" altLang="en-US" sz="1200" dirty="0"/>
                </a:p>
              </p:txBody>
            </p:sp>
          </mc:Choice>
          <mc:Fallback xmlns="">
            <p:sp>
              <p:nvSpPr>
                <p:cNvPr id="37" name="文本框 36"/>
                <p:cNvSpPr txBox="1">
                  <a:spLocks noRot="1" noChangeAspect="1" noMove="1" noResize="1" noEditPoints="1" noAdjustHandles="1" noChangeArrowheads="1" noChangeShapeType="1" noTextEdit="1"/>
                </p:cNvSpPr>
                <p:nvPr/>
              </p:nvSpPr>
              <p:spPr>
                <a:xfrm>
                  <a:off x="6789861" y="933127"/>
                  <a:ext cx="408139" cy="276999"/>
                </a:xfrm>
                <a:prstGeom prst="rect">
                  <a:avLst/>
                </a:prstGeom>
                <a:blipFill>
                  <a:blip r:embed="rId15"/>
                  <a:stretch>
                    <a:fillRect/>
                  </a:stretch>
                </a:blipFill>
              </p:spPr>
              <p:txBody>
                <a:bodyPr/>
                <a:lstStyle/>
                <a:p>
                  <a:r>
                    <a:rPr lang="zh-CN" altLang="en-US">
                      <a:noFill/>
                    </a:rPr>
                    <a:t> </a:t>
                  </a:r>
                </a:p>
              </p:txBody>
            </p:sp>
          </mc:Fallback>
        </mc:AlternateContent>
        <p:sp>
          <p:nvSpPr>
            <p:cNvPr id="38" name="椭圆 37"/>
            <p:cNvSpPr/>
            <p:nvPr/>
          </p:nvSpPr>
          <p:spPr>
            <a:xfrm>
              <a:off x="4231459" y="434000"/>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231459" y="90754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a:stCxn id="38" idx="4"/>
              <a:endCxn id="39" idx="0"/>
            </p:cNvCxnSpPr>
            <p:nvPr/>
          </p:nvCxnSpPr>
          <p:spPr>
            <a:xfrm>
              <a:off x="4411459" y="794000"/>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p:cNvSpPr txBox="1"/>
                <p:nvPr/>
              </p:nvSpPr>
              <p:spPr>
                <a:xfrm>
                  <a:off x="4213437"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2</m:t>
                            </m:r>
                          </m:sub>
                        </m:sSub>
                      </m:oMath>
                    </m:oMathPara>
                  </a14:m>
                  <a:endParaRPr lang="zh-CN" altLang="en-US" sz="12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4213437" y="427617"/>
                  <a:ext cx="408139" cy="27699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4203909"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2</m:t>
                            </m:r>
                          </m:sub>
                        </m:sSub>
                      </m:oMath>
                    </m:oMathPara>
                  </a14:m>
                  <a:endParaRPr lang="zh-CN" altLang="en-US" sz="1200" dirty="0"/>
                </a:p>
              </p:txBody>
            </p:sp>
          </mc:Choice>
          <mc:Fallback xmlns="">
            <p:sp>
              <p:nvSpPr>
                <p:cNvPr id="42" name="文本框 41"/>
                <p:cNvSpPr txBox="1">
                  <a:spLocks noRot="1" noChangeAspect="1" noMove="1" noResize="1" noEditPoints="1" noAdjustHandles="1" noChangeArrowheads="1" noChangeShapeType="1" noTextEdit="1"/>
                </p:cNvSpPr>
                <p:nvPr/>
              </p:nvSpPr>
              <p:spPr>
                <a:xfrm>
                  <a:off x="4203909" y="933127"/>
                  <a:ext cx="408139" cy="276999"/>
                </a:xfrm>
                <a:prstGeom prst="rect">
                  <a:avLst/>
                </a:prstGeom>
                <a:blipFill>
                  <a:blip r:embed="rId17"/>
                  <a:stretch>
                    <a:fillRect/>
                  </a:stretch>
                </a:blipFill>
              </p:spPr>
              <p:txBody>
                <a:bodyPr/>
                <a:lstStyle/>
                <a:p>
                  <a:r>
                    <a:rPr lang="zh-CN" altLang="en-US">
                      <a:noFill/>
                    </a:rPr>
                    <a:t> </a:t>
                  </a:r>
                </a:p>
              </p:txBody>
            </p:sp>
          </mc:Fallback>
        </mc:AlternateContent>
        <p:sp>
          <p:nvSpPr>
            <p:cNvPr id="43" name="椭圆 42"/>
            <p:cNvSpPr/>
            <p:nvPr/>
          </p:nvSpPr>
          <p:spPr>
            <a:xfrm>
              <a:off x="6027015" y="431454"/>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027015" y="90499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p:cNvCxnSpPr>
              <a:stCxn id="43" idx="4"/>
              <a:endCxn id="44" idx="0"/>
            </p:cNvCxnSpPr>
            <p:nvPr/>
          </p:nvCxnSpPr>
          <p:spPr>
            <a:xfrm>
              <a:off x="6207015" y="791454"/>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p:cNvSpPr txBox="1"/>
                <p:nvPr/>
              </p:nvSpPr>
              <p:spPr>
                <a:xfrm>
                  <a:off x="6004244" y="439122"/>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46" name="文本框 45"/>
                <p:cNvSpPr txBox="1">
                  <a:spLocks noRot="1" noChangeAspect="1" noMove="1" noResize="1" noEditPoints="1" noAdjustHandles="1" noChangeArrowheads="1" noChangeShapeType="1" noTextEdit="1"/>
                </p:cNvSpPr>
                <p:nvPr/>
              </p:nvSpPr>
              <p:spPr>
                <a:xfrm>
                  <a:off x="6004244" y="439122"/>
                  <a:ext cx="408139" cy="27699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6004242" y="944632"/>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47" name="文本框 46"/>
                <p:cNvSpPr txBox="1">
                  <a:spLocks noRot="1" noChangeAspect="1" noMove="1" noResize="1" noEditPoints="1" noAdjustHandles="1" noChangeArrowheads="1" noChangeShapeType="1" noTextEdit="1"/>
                </p:cNvSpPr>
                <p:nvPr/>
              </p:nvSpPr>
              <p:spPr>
                <a:xfrm>
                  <a:off x="6004242" y="944632"/>
                  <a:ext cx="408139" cy="27699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4531021" y="412428"/>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4531021" y="412428"/>
                  <a:ext cx="452944" cy="37029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6296797" y="396981"/>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6296797" y="396981"/>
                  <a:ext cx="452944" cy="37029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526262" y="893645"/>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4526262" y="893645"/>
                  <a:ext cx="452944" cy="37029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6374085" y="893645"/>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6374085" y="893645"/>
                  <a:ext cx="452944" cy="370294"/>
                </a:xfrm>
                <a:prstGeom prst="rect">
                  <a:avLst/>
                </a:prstGeom>
                <a:blipFill>
                  <a:blip r:embed="rId2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56154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305176" y="5305188"/>
            <a:ext cx="2780376" cy="4977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6" name="矩形 15"/>
          <p:cNvSpPr/>
          <p:nvPr/>
        </p:nvSpPr>
        <p:spPr>
          <a:xfrm>
            <a:off x="1032504" y="5305188"/>
            <a:ext cx="2234571" cy="4977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4" name="矩形 13"/>
          <p:cNvSpPr/>
          <p:nvPr/>
        </p:nvSpPr>
        <p:spPr>
          <a:xfrm>
            <a:off x="4338637" y="4230158"/>
            <a:ext cx="4544229" cy="9219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3" name="矩形 12"/>
          <p:cNvSpPr/>
          <p:nvPr/>
        </p:nvSpPr>
        <p:spPr>
          <a:xfrm>
            <a:off x="1138744" y="4230158"/>
            <a:ext cx="3176081" cy="92190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概率计算问题</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54</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71749" y="1476016"/>
                <a:ext cx="7206845" cy="916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smtClean="0">
                              <a:latin typeface="Cambria Math" panose="02040503050406030204" pitchFamily="18" charset="0"/>
                            </a:rPr>
                            <m:t>𝒙</m:t>
                          </m:r>
                        </m:e>
                        <m:e>
                          <m:r>
                            <a:rPr lang="en-US" altLang="zh-CN" sz="2100" i="1">
                              <a:latin typeface="Cambria Math" panose="02040503050406030204" pitchFamily="18" charset="0"/>
                            </a:rPr>
                            <m:t>𝜆</m:t>
                          </m:r>
                        </m:e>
                      </m:d>
                      <m:r>
                        <a:rPr lang="en-US" altLang="zh-CN" sz="2100" i="1">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𝜋</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1</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2</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3</m:t>
                                  </m:r>
                                </m:sub>
                              </m:sSub>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𝑛</m:t>
                                  </m:r>
                                </m:sub>
                              </m:sSub>
                            </m:sub>
                          </m:sSub>
                        </m:e>
                      </m:nary>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371749" y="1476016"/>
                <a:ext cx="7206845" cy="91653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82956" y="2416860"/>
                <a:ext cx="7033913" cy="916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 </m:t>
                          </m:r>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𝜋</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1</m:t>
                                  </m:r>
                                </m:sub>
                              </m:sSub>
                            </m:sub>
                          </m:sSub>
                          <m:nary>
                            <m:naryPr>
                              <m:chr m:val="∑"/>
                              <m:supHide m:val="on"/>
                              <m:ctrlPr>
                                <a:rPr lang="en-US" altLang="zh-CN" sz="2100" b="0" i="1" smtClean="0">
                                  <a:latin typeface="Cambria Math" panose="02040503050406030204" pitchFamily="18" charset="0"/>
                                </a:rPr>
                              </m:ctrlPr>
                            </m:naryPr>
                            <m: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2</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smtClean="0">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i="1">
                                          <a:solidFill>
                                            <a:srgbClr val="FF0000"/>
                                          </a:solidFill>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2</m:t>
                                      </m:r>
                                    </m:sub>
                                  </m:sSub>
                                </m:sub>
                              </m:sSub>
                              <m:nary>
                                <m:naryPr>
                                  <m:chr m:val="∑"/>
                                  <m:supHide m:val="on"/>
                                  <m:ctrlPr>
                                    <a:rPr lang="en-US" altLang="zh-CN" sz="2100" b="0" i="1" smtClean="0">
                                      <a:latin typeface="Cambria Math" panose="02040503050406030204" pitchFamily="18" charset="0"/>
                                    </a:rPr>
                                  </m:ctrlPr>
                                </m:naryPr>
                                <m: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3</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smtClean="0">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i="1">
                                              <a:solidFill>
                                                <a:srgbClr val="FF0000"/>
                                              </a:solidFill>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3</m:t>
                                          </m:r>
                                        </m:sub>
                                      </m:sSub>
                                    </m:sub>
                                  </m:sSub>
                                  <m:r>
                                    <a:rPr lang="en-US" altLang="zh-CN" sz="2100" i="1">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i="1">
                                                  <a:solidFill>
                                                    <a:srgbClr val="FF0000"/>
                                                  </a:solidFill>
                                                  <a:latin typeface="Cambria Math" panose="02040503050406030204" pitchFamily="18" charset="0"/>
                                                </a:rPr>
                                                <m:t>𝑛</m:t>
                                              </m:r>
                                              <m:r>
                                                <a:rPr lang="en-US" altLang="zh-CN" sz="2100" i="1">
                                                  <a:solidFill>
                                                    <a:srgbClr val="FF0000"/>
                                                  </a:solidFill>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𝑛</m:t>
                                              </m:r>
                                            </m:sub>
                                          </m:sSub>
                                        </m:sub>
                                      </m:sSub>
                                    </m:e>
                                  </m:nary>
                                </m:e>
                              </m:nary>
                            </m:e>
                          </m:nary>
                        </m:e>
                      </m:nary>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82956" y="2416860"/>
                <a:ext cx="7033913" cy="9165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2956" y="3327741"/>
                <a:ext cx="8709436" cy="9178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 </m:t>
                          </m:r>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𝜋</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1</m:t>
                                  </m:r>
                                </m:sub>
                              </m:sSub>
                            </m:sub>
                          </m:sSub>
                          <m:r>
                            <a:rPr lang="en-US" altLang="zh-CN" sz="2100" b="0" i="1" smtClean="0">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𝑡</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b="0" i="1" smtClean="0">
                                          <a:solidFill>
                                            <a:srgbClr val="FF0000"/>
                                          </a:solidFill>
                                          <a:latin typeface="Cambria Math" panose="02040503050406030204" pitchFamily="18" charset="0"/>
                                        </a:rPr>
                                        <m:t>𝑡</m:t>
                                      </m:r>
                                      <m:r>
                                        <a:rPr lang="en-US" altLang="zh-CN" sz="2100" b="0" i="1" smtClean="0">
                                          <a:solidFill>
                                            <a:srgbClr val="FF0000"/>
                                          </a:solidFill>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𝑡</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𝑡</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b="0" i="1" smtClean="0">
                                          <a:latin typeface="Cambria Math" panose="02040503050406030204" pitchFamily="18" charset="0"/>
                                        </a:rPr>
                                        <m:t>𝑡</m:t>
                                      </m:r>
                                    </m:sub>
                                  </m:sSub>
                                </m:sub>
                              </m:sSub>
                            </m:e>
                          </m:nary>
                          <m:nary>
                            <m:naryPr>
                              <m:chr m:val="∑"/>
                              <m:supHide m:val="on"/>
                              <m:ctrlPr>
                                <a:rPr lang="en-US" altLang="zh-CN" sz="2100" b="0" i="1" smtClean="0">
                                  <a:latin typeface="Cambria Math" panose="02040503050406030204" pitchFamily="18" charset="0"/>
                                </a:rPr>
                              </m:ctrlPr>
                            </m:naryPr>
                            <m: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b="0" i="1" smtClean="0">
                                          <a:solidFill>
                                            <a:srgbClr val="FF0000"/>
                                          </a:solidFill>
                                          <a:latin typeface="Cambria Math" panose="02040503050406030204" pitchFamily="18" charset="0"/>
                                        </a:rPr>
                                        <m:t>𝑡</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sub>
                              </m:sSub>
                              <m:r>
                                <a:rPr lang="en-US" altLang="zh-CN" sz="2100" i="1">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i="1">
                                              <a:solidFill>
                                                <a:srgbClr val="FF0000"/>
                                              </a:solidFill>
                                              <a:latin typeface="Cambria Math" panose="02040503050406030204" pitchFamily="18" charset="0"/>
                                            </a:rPr>
                                            <m:t>𝑛</m:t>
                                          </m:r>
                                          <m:r>
                                            <a:rPr lang="en-US" altLang="zh-CN" sz="2100" i="1">
                                              <a:solidFill>
                                                <a:srgbClr val="FF0000"/>
                                              </a:solidFill>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𝑛</m:t>
                                          </m:r>
                                        </m:sub>
                                      </m:sSub>
                                    </m:sub>
                                  </m:sSub>
                                </m:e>
                              </m:nary>
                            </m:e>
                          </m:nary>
                        </m:e>
                      </m:nary>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182956" y="3327741"/>
                <a:ext cx="8709436" cy="9178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2956" y="4239904"/>
                <a:ext cx="9037602" cy="927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sub>
                        <m:sup/>
                        <m:e>
                          <m:d>
                            <m:dPr>
                              <m:ctrlPr>
                                <a:rPr lang="en-US" altLang="zh-CN" sz="2100" b="0" i="1" smtClean="0">
                                  <a:latin typeface="Cambria Math" panose="02040503050406030204" pitchFamily="18" charset="0"/>
                                </a:rPr>
                              </m:ctrlPr>
                            </m:dPr>
                            <m:e>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 </m:t>
                                  </m:r>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𝜋</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1</m:t>
                                          </m:r>
                                        </m:sub>
                                      </m:sSub>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i="1">
                                              <a:solidFill>
                                                <a:srgbClr val="FF0000"/>
                                              </a:solidFill>
                                              <a:latin typeface="Cambria Math" panose="02040503050406030204" pitchFamily="18" charset="0"/>
                                            </a:rPr>
                                            <m:t>𝑡</m:t>
                                          </m:r>
                                          <m:r>
                                            <a:rPr lang="en-US" altLang="zh-CN" sz="2100" i="1">
                                              <a:solidFill>
                                                <a:srgbClr val="FF0000"/>
                                              </a:solidFill>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𝑡</m:t>
                                          </m:r>
                                        </m:sub>
                                      </m:sSub>
                                    </m:sub>
                                  </m:sSub>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i="1">
                                                  <a:solidFill>
                                                    <a:srgbClr val="FF0000"/>
                                                  </a:solidFill>
                                                  <a:latin typeface="Cambria Math" panose="02040503050406030204" pitchFamily="18" charset="0"/>
                                                </a:rPr>
                                                <m:t>𝑡</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sub>
                                      </m:sSub>
                                      <m:r>
                                        <a:rPr lang="en-US" altLang="zh-CN" sz="2100" i="1">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sub>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sSub>
                                                <m:sSubPr>
                                                  <m:ctrlPr>
                                                    <a:rPr lang="en-US" altLang="zh-CN" sz="2100" i="1">
                                                      <a:solidFill>
                                                        <a:srgbClr val="FF0000"/>
                                                      </a:solidFill>
                                                      <a:latin typeface="Cambria Math" panose="02040503050406030204" pitchFamily="18" charset="0"/>
                                                    </a:rPr>
                                                  </m:ctrlPr>
                                                </m:sSubPr>
                                                <m:e>
                                                  <m:r>
                                                    <a:rPr lang="en-US" altLang="zh-CN" sz="2100" i="1">
                                                      <a:solidFill>
                                                        <a:srgbClr val="FF0000"/>
                                                      </a:solidFill>
                                                      <a:latin typeface="Cambria Math" panose="02040503050406030204" pitchFamily="18" charset="0"/>
                                                    </a:rPr>
                                                    <m:t>𝑦</m:t>
                                                  </m:r>
                                                </m:e>
                                                <m:sub>
                                                  <m:r>
                                                    <a:rPr lang="en-US" altLang="zh-CN" sz="2100" i="1">
                                                      <a:solidFill>
                                                        <a:srgbClr val="FF0000"/>
                                                      </a:solidFill>
                                                      <a:latin typeface="Cambria Math" panose="02040503050406030204" pitchFamily="18" charset="0"/>
                                                    </a:rPr>
                                                    <m:t>𝑛</m:t>
                                                  </m:r>
                                                  <m:r>
                                                    <a:rPr lang="en-US" altLang="zh-CN" sz="2100" i="1">
                                                      <a:solidFill>
                                                        <a:srgbClr val="FF0000"/>
                                                      </a:solidFill>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𝑛</m:t>
                                                  </m:r>
                                                </m:sub>
                                              </m:sSub>
                                            </m:sub>
                                          </m:sSub>
                                        </m:e>
                                      </m:nary>
                                    </m:e>
                                  </m:nary>
                                </m:e>
                              </m:nary>
                            </m:e>
                          </m:d>
                        </m:e>
                      </m:nary>
                    </m:oMath>
                  </m:oMathPara>
                </a14:m>
                <a:endParaRPr lang="zh-CN" altLang="en-US" sz="2100" dirty="0"/>
              </a:p>
            </p:txBody>
          </p:sp>
        </mc:Choice>
        <mc:Fallback xmlns="">
          <p:sp>
            <p:nvSpPr>
              <p:cNvPr id="12" name="矩形 11"/>
              <p:cNvSpPr>
                <a:spLocks noRot="1" noChangeAspect="1" noMove="1" noResize="1" noEditPoints="1" noAdjustHandles="1" noChangeArrowheads="1" noChangeShapeType="1" noTextEdit="1"/>
              </p:cNvSpPr>
              <p:nvPr/>
            </p:nvSpPr>
            <p:spPr>
              <a:xfrm>
                <a:off x="182956" y="4239904"/>
                <a:ext cx="9037602" cy="927562"/>
              </a:xfrm>
              <a:prstGeom prst="rect">
                <a:avLst/>
              </a:prstGeom>
              <a:blipFill>
                <a:blip r:embed="rId5"/>
                <a:stretch>
                  <a:fillRect/>
                </a:stretch>
              </a:blipFill>
            </p:spPr>
            <p:txBody>
              <a:bodyPr/>
              <a:lstStyle/>
              <a:p>
                <a:r>
                  <a:rPr lang="zh-CN" altLang="en-US">
                    <a:noFill/>
                  </a:rPr>
                  <a:t> </a:t>
                </a:r>
              </a:p>
            </p:txBody>
          </p:sp>
        </mc:Fallback>
      </mc:AlternateContent>
      <p:cxnSp>
        <p:nvCxnSpPr>
          <p:cNvPr id="18" name="直接箭头连接符 17"/>
          <p:cNvCxnSpPr>
            <a:stCxn id="13" idx="2"/>
          </p:cNvCxnSpPr>
          <p:nvPr/>
        </p:nvCxnSpPr>
        <p:spPr>
          <a:xfrm flipH="1">
            <a:off x="2095500" y="5152067"/>
            <a:ext cx="631285" cy="153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4" idx="2"/>
          </p:cNvCxnSpPr>
          <p:nvPr/>
        </p:nvCxnSpPr>
        <p:spPr>
          <a:xfrm flipH="1">
            <a:off x="6085552" y="5152067"/>
            <a:ext cx="525200" cy="153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3666923" y="396981"/>
            <a:ext cx="3531079" cy="870562"/>
            <a:chOff x="3666923" y="396981"/>
            <a:chExt cx="3531079" cy="870562"/>
          </a:xfrm>
        </p:grpSpPr>
        <p:sp>
          <p:nvSpPr>
            <p:cNvPr id="24" name="椭圆 23"/>
            <p:cNvSpPr/>
            <p:nvPr/>
          </p:nvSpPr>
          <p:spPr>
            <a:xfrm>
              <a:off x="3684947" y="434000"/>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966427" y="419949"/>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503433" y="424165"/>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814098" y="412435"/>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684947" y="90754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4966427" y="89349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503433" y="89770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814098" y="88597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a:stCxn id="24" idx="4"/>
              <a:endCxn id="28" idx="0"/>
            </p:cNvCxnSpPr>
            <p:nvPr/>
          </p:nvCxnSpPr>
          <p:spPr>
            <a:xfrm>
              <a:off x="3864947" y="794000"/>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5" idx="4"/>
              <a:endCxn id="29" idx="0"/>
            </p:cNvCxnSpPr>
            <p:nvPr/>
          </p:nvCxnSpPr>
          <p:spPr>
            <a:xfrm>
              <a:off x="5146427" y="779949"/>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6" idx="4"/>
              <a:endCxn id="30" idx="0"/>
            </p:cNvCxnSpPr>
            <p:nvPr/>
          </p:nvCxnSpPr>
          <p:spPr>
            <a:xfrm>
              <a:off x="5683433" y="784165"/>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7" idx="4"/>
              <a:endCxn id="31" idx="0"/>
            </p:cNvCxnSpPr>
            <p:nvPr/>
          </p:nvCxnSpPr>
          <p:spPr>
            <a:xfrm>
              <a:off x="6994098" y="772435"/>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4" idx="6"/>
            </p:cNvCxnSpPr>
            <p:nvPr/>
          </p:nvCxnSpPr>
          <p:spPr>
            <a:xfrm>
              <a:off x="4044947" y="614000"/>
              <a:ext cx="16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25" idx="6"/>
              <a:endCxn id="26" idx="2"/>
            </p:cNvCxnSpPr>
            <p:nvPr/>
          </p:nvCxnSpPr>
          <p:spPr>
            <a:xfrm>
              <a:off x="5326427" y="599949"/>
              <a:ext cx="177006" cy="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26" idx="6"/>
            </p:cNvCxnSpPr>
            <p:nvPr/>
          </p:nvCxnSpPr>
          <p:spPr>
            <a:xfrm>
              <a:off x="5863433" y="604165"/>
              <a:ext cx="1468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endCxn id="27" idx="2"/>
            </p:cNvCxnSpPr>
            <p:nvPr/>
          </p:nvCxnSpPr>
          <p:spPr>
            <a:xfrm>
              <a:off x="6654800" y="592435"/>
              <a:ext cx="159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p:cNvSpPr txBox="1"/>
                <p:nvPr/>
              </p:nvSpPr>
              <p:spPr>
                <a:xfrm>
                  <a:off x="3666925"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54" name="文本框 53"/>
                <p:cNvSpPr txBox="1">
                  <a:spLocks noRot="1" noChangeAspect="1" noMove="1" noResize="1" noEditPoints="1" noAdjustHandles="1" noChangeArrowheads="1" noChangeShapeType="1" noTextEdit="1"/>
                </p:cNvSpPr>
                <p:nvPr/>
              </p:nvSpPr>
              <p:spPr>
                <a:xfrm>
                  <a:off x="3666925" y="427617"/>
                  <a:ext cx="408139" cy="2769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666923"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666923" y="933127"/>
                  <a:ext cx="408139"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4943656"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56" name="文本框 55"/>
                <p:cNvSpPr txBox="1">
                  <a:spLocks noRot="1" noChangeAspect="1" noMove="1" noResize="1" noEditPoints="1" noAdjustHandles="1" noChangeArrowheads="1" noChangeShapeType="1" noTextEdit="1"/>
                </p:cNvSpPr>
                <p:nvPr/>
              </p:nvSpPr>
              <p:spPr>
                <a:xfrm>
                  <a:off x="4943656" y="427617"/>
                  <a:ext cx="408139"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4943654"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57" name="文本框 56"/>
                <p:cNvSpPr txBox="1">
                  <a:spLocks noRot="1" noChangeAspect="1" noMove="1" noResize="1" noEditPoints="1" noAdjustHandles="1" noChangeArrowheads="1" noChangeShapeType="1" noTextEdit="1"/>
                </p:cNvSpPr>
                <p:nvPr/>
              </p:nvSpPr>
              <p:spPr>
                <a:xfrm>
                  <a:off x="4943654" y="933127"/>
                  <a:ext cx="408139"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5478192"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sub>
                        </m:sSub>
                      </m:oMath>
                    </m:oMathPara>
                  </a14:m>
                  <a:endParaRPr lang="zh-CN" altLang="en-US" sz="1200" dirty="0"/>
                </a:p>
              </p:txBody>
            </p:sp>
          </mc:Choice>
          <mc:Fallback xmlns="">
            <p:sp>
              <p:nvSpPr>
                <p:cNvPr id="58" name="文本框 57"/>
                <p:cNvSpPr txBox="1">
                  <a:spLocks noRot="1" noChangeAspect="1" noMove="1" noResize="1" noEditPoints="1" noAdjustHandles="1" noChangeArrowheads="1" noChangeShapeType="1" noTextEdit="1"/>
                </p:cNvSpPr>
                <p:nvPr/>
              </p:nvSpPr>
              <p:spPr>
                <a:xfrm>
                  <a:off x="5478192" y="427617"/>
                  <a:ext cx="408139"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5478190"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sub>
                        </m:sSub>
                      </m:oMath>
                    </m:oMathPara>
                  </a14:m>
                  <a:endParaRPr lang="zh-CN" altLang="en-US" sz="1200" dirty="0"/>
                </a:p>
              </p:txBody>
            </p:sp>
          </mc:Choice>
          <mc:Fallback xmlns="">
            <p:sp>
              <p:nvSpPr>
                <p:cNvPr id="59" name="文本框 58"/>
                <p:cNvSpPr txBox="1">
                  <a:spLocks noRot="1" noChangeAspect="1" noMove="1" noResize="1" noEditPoints="1" noAdjustHandles="1" noChangeArrowheads="1" noChangeShapeType="1" noTextEdit="1"/>
                </p:cNvSpPr>
                <p:nvPr/>
              </p:nvSpPr>
              <p:spPr>
                <a:xfrm>
                  <a:off x="5478190" y="933127"/>
                  <a:ext cx="408139"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6789863"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𝑛</m:t>
                            </m:r>
                          </m:sub>
                        </m:sSub>
                      </m:oMath>
                    </m:oMathPara>
                  </a14:m>
                  <a:endParaRPr lang="zh-CN" altLang="en-US" sz="12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6789863" y="427617"/>
                  <a:ext cx="408139" cy="27699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6789861"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𝑛</m:t>
                            </m:r>
                          </m:sub>
                        </m:sSub>
                      </m:oMath>
                    </m:oMathPara>
                  </a14:m>
                  <a:endParaRPr lang="zh-CN" altLang="en-US" sz="1200" dirty="0"/>
                </a:p>
              </p:txBody>
            </p:sp>
          </mc:Choice>
          <mc:Fallback xmlns="">
            <p:sp>
              <p:nvSpPr>
                <p:cNvPr id="61" name="文本框 60"/>
                <p:cNvSpPr txBox="1">
                  <a:spLocks noRot="1" noChangeAspect="1" noMove="1" noResize="1" noEditPoints="1" noAdjustHandles="1" noChangeArrowheads="1" noChangeShapeType="1" noTextEdit="1"/>
                </p:cNvSpPr>
                <p:nvPr/>
              </p:nvSpPr>
              <p:spPr>
                <a:xfrm>
                  <a:off x="6789861" y="933127"/>
                  <a:ext cx="408139" cy="276999"/>
                </a:xfrm>
                <a:prstGeom prst="rect">
                  <a:avLst/>
                </a:prstGeom>
                <a:blipFill>
                  <a:blip r:embed="rId13"/>
                  <a:stretch>
                    <a:fillRect/>
                  </a:stretch>
                </a:blipFill>
              </p:spPr>
              <p:txBody>
                <a:bodyPr/>
                <a:lstStyle/>
                <a:p>
                  <a:r>
                    <a:rPr lang="zh-CN" altLang="en-US">
                      <a:noFill/>
                    </a:rPr>
                    <a:t> </a:t>
                  </a:r>
                </a:p>
              </p:txBody>
            </p:sp>
          </mc:Fallback>
        </mc:AlternateContent>
        <p:sp>
          <p:nvSpPr>
            <p:cNvPr id="75" name="椭圆 74"/>
            <p:cNvSpPr/>
            <p:nvPr/>
          </p:nvSpPr>
          <p:spPr>
            <a:xfrm>
              <a:off x="4231459" y="434000"/>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231459" y="90754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p:cNvCxnSpPr>
              <a:stCxn id="75" idx="4"/>
              <a:endCxn id="76" idx="0"/>
            </p:cNvCxnSpPr>
            <p:nvPr/>
          </p:nvCxnSpPr>
          <p:spPr>
            <a:xfrm>
              <a:off x="4411459" y="794000"/>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文本框 77"/>
                <p:cNvSpPr txBox="1"/>
                <p:nvPr/>
              </p:nvSpPr>
              <p:spPr>
                <a:xfrm>
                  <a:off x="4213437" y="42761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2</m:t>
                            </m:r>
                          </m:sub>
                        </m:sSub>
                      </m:oMath>
                    </m:oMathPara>
                  </a14:m>
                  <a:endParaRPr lang="zh-CN" altLang="en-US" sz="1200" dirty="0"/>
                </a:p>
              </p:txBody>
            </p:sp>
          </mc:Choice>
          <mc:Fallback xmlns="">
            <p:sp>
              <p:nvSpPr>
                <p:cNvPr id="78" name="文本框 77"/>
                <p:cNvSpPr txBox="1">
                  <a:spLocks noRot="1" noChangeAspect="1" noMove="1" noResize="1" noEditPoints="1" noAdjustHandles="1" noChangeArrowheads="1" noChangeShapeType="1" noTextEdit="1"/>
                </p:cNvSpPr>
                <p:nvPr/>
              </p:nvSpPr>
              <p:spPr>
                <a:xfrm>
                  <a:off x="4213437" y="427617"/>
                  <a:ext cx="408139"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4203909" y="933127"/>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2</m:t>
                            </m:r>
                          </m:sub>
                        </m:sSub>
                      </m:oMath>
                    </m:oMathPara>
                  </a14:m>
                  <a:endParaRPr lang="zh-CN" altLang="en-US" sz="1200" dirty="0"/>
                </a:p>
              </p:txBody>
            </p:sp>
          </mc:Choice>
          <mc:Fallback xmlns="">
            <p:sp>
              <p:nvSpPr>
                <p:cNvPr id="79" name="文本框 78"/>
                <p:cNvSpPr txBox="1">
                  <a:spLocks noRot="1" noChangeAspect="1" noMove="1" noResize="1" noEditPoints="1" noAdjustHandles="1" noChangeArrowheads="1" noChangeShapeType="1" noTextEdit="1"/>
                </p:cNvSpPr>
                <p:nvPr/>
              </p:nvSpPr>
              <p:spPr>
                <a:xfrm>
                  <a:off x="4203909" y="933127"/>
                  <a:ext cx="408139" cy="276999"/>
                </a:xfrm>
                <a:prstGeom prst="rect">
                  <a:avLst/>
                </a:prstGeom>
                <a:blipFill>
                  <a:blip r:embed="rId15"/>
                  <a:stretch>
                    <a:fillRect/>
                  </a:stretch>
                </a:blipFill>
              </p:spPr>
              <p:txBody>
                <a:bodyPr/>
                <a:lstStyle/>
                <a:p>
                  <a:r>
                    <a:rPr lang="zh-CN" altLang="en-US">
                      <a:noFill/>
                    </a:rPr>
                    <a:t> </a:t>
                  </a:r>
                </a:p>
              </p:txBody>
            </p:sp>
          </mc:Fallback>
        </mc:AlternateContent>
        <p:sp>
          <p:nvSpPr>
            <p:cNvPr id="80" name="椭圆 79"/>
            <p:cNvSpPr/>
            <p:nvPr/>
          </p:nvSpPr>
          <p:spPr>
            <a:xfrm>
              <a:off x="6027015" y="431454"/>
              <a:ext cx="360000"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027015" y="90499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p:cNvCxnSpPr>
              <a:stCxn id="80" idx="4"/>
              <a:endCxn id="81" idx="0"/>
            </p:cNvCxnSpPr>
            <p:nvPr/>
          </p:nvCxnSpPr>
          <p:spPr>
            <a:xfrm>
              <a:off x="6207015" y="791454"/>
              <a:ext cx="0" cy="1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本框 83"/>
                <p:cNvSpPr txBox="1"/>
                <p:nvPr/>
              </p:nvSpPr>
              <p:spPr>
                <a:xfrm>
                  <a:off x="6004244" y="439122"/>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84" name="文本框 83"/>
                <p:cNvSpPr txBox="1">
                  <a:spLocks noRot="1" noChangeAspect="1" noMove="1" noResize="1" noEditPoints="1" noAdjustHandles="1" noChangeArrowheads="1" noChangeShapeType="1" noTextEdit="1"/>
                </p:cNvSpPr>
                <p:nvPr/>
              </p:nvSpPr>
              <p:spPr>
                <a:xfrm>
                  <a:off x="6004244" y="439122"/>
                  <a:ext cx="408139" cy="276999"/>
                </a:xfrm>
                <a:prstGeom prst="rect">
                  <a:avLst/>
                </a:prstGeom>
                <a:blipFill>
                  <a:blip r:embed="rId16"/>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6004242" y="944632"/>
                  <a:ext cx="408139" cy="276999"/>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+1</m:t>
                            </m:r>
                          </m:sub>
                        </m:sSub>
                      </m:oMath>
                    </m:oMathPara>
                  </a14:m>
                  <a:endParaRPr lang="zh-CN" altLang="en-US" sz="1200" dirty="0"/>
                </a:p>
              </p:txBody>
            </p:sp>
          </mc:Choice>
          <mc:Fallback xmlns="">
            <p:sp>
              <p:nvSpPr>
                <p:cNvPr id="85" name="文本框 84"/>
                <p:cNvSpPr txBox="1">
                  <a:spLocks noRot="1" noChangeAspect="1" noMove="1" noResize="1" noEditPoints="1" noAdjustHandles="1" noChangeArrowheads="1" noChangeShapeType="1" noTextEdit="1"/>
                </p:cNvSpPr>
                <p:nvPr/>
              </p:nvSpPr>
              <p:spPr>
                <a:xfrm>
                  <a:off x="6004242" y="944632"/>
                  <a:ext cx="408139" cy="27699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4531021" y="412428"/>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86" name="文本框 85"/>
                <p:cNvSpPr txBox="1">
                  <a:spLocks noRot="1" noChangeAspect="1" noMove="1" noResize="1" noEditPoints="1" noAdjustHandles="1" noChangeArrowheads="1" noChangeShapeType="1" noTextEdit="1"/>
                </p:cNvSpPr>
                <p:nvPr/>
              </p:nvSpPr>
              <p:spPr>
                <a:xfrm>
                  <a:off x="4531021" y="412428"/>
                  <a:ext cx="452944" cy="37029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6296797" y="396981"/>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87" name="文本框 86"/>
                <p:cNvSpPr txBox="1">
                  <a:spLocks noRot="1" noChangeAspect="1" noMove="1" noResize="1" noEditPoints="1" noAdjustHandles="1" noChangeArrowheads="1" noChangeShapeType="1" noTextEdit="1"/>
                </p:cNvSpPr>
                <p:nvPr/>
              </p:nvSpPr>
              <p:spPr>
                <a:xfrm>
                  <a:off x="6296797" y="396981"/>
                  <a:ext cx="452944" cy="37029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4526262" y="893645"/>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88" name="文本框 87"/>
                <p:cNvSpPr txBox="1">
                  <a:spLocks noRot="1" noChangeAspect="1" noMove="1" noResize="1" noEditPoints="1" noAdjustHandles="1" noChangeArrowheads="1" noChangeShapeType="1" noTextEdit="1"/>
                </p:cNvSpPr>
                <p:nvPr/>
              </p:nvSpPr>
              <p:spPr>
                <a:xfrm>
                  <a:off x="4526262" y="893645"/>
                  <a:ext cx="452944" cy="37029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6374085" y="893645"/>
                  <a:ext cx="45294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89" name="文本框 88"/>
                <p:cNvSpPr txBox="1">
                  <a:spLocks noRot="1" noChangeAspect="1" noMove="1" noResize="1" noEditPoints="1" noAdjustHandles="1" noChangeArrowheads="1" noChangeShapeType="1" noTextEdit="1"/>
                </p:cNvSpPr>
                <p:nvPr/>
              </p:nvSpPr>
              <p:spPr>
                <a:xfrm>
                  <a:off x="6374085" y="893645"/>
                  <a:ext cx="452944" cy="370294"/>
                </a:xfrm>
                <a:prstGeom prst="rect">
                  <a:avLst/>
                </a:prstGeom>
                <a:blipFill>
                  <a:blip r:embed="rId2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矩形 90"/>
              <p:cNvSpPr/>
              <p:nvPr/>
            </p:nvSpPr>
            <p:spPr>
              <a:xfrm>
                <a:off x="181499" y="5941531"/>
                <a:ext cx="2255361" cy="916469"/>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sub>
                        <m:sup/>
                        <m:e>
                          <m:r>
                            <a:rPr lang="en-US" altLang="zh-CN" sz="2100" b="0" i="1" smtClean="0">
                              <a:latin typeface="Cambria Math" panose="02040503050406030204" pitchFamily="18" charset="0"/>
                            </a:rPr>
                            <m:t>𝛼</m:t>
                          </m:r>
                          <m:d>
                            <m:dPr>
                              <m:ctrlPr>
                                <a:rPr lang="en-US" altLang="zh-CN" sz="2100" b="0" i="1" smtClean="0">
                                  <a:latin typeface="Cambria Math" panose="02040503050406030204" pitchFamily="18" charset="0"/>
                                </a:rPr>
                              </m:ctrlPr>
                            </m:dPr>
                            <m:e>
                              <m:sSub>
                                <m:sSubPr>
                                  <m:ctrlPr>
                                    <a:rPr lang="en-US" altLang="zh-CN" sz="2100" b="0" i="1" smtClean="0">
                                      <a:solidFill>
                                        <a:srgbClr val="FF0000"/>
                                      </a:solidFill>
                                      <a:latin typeface="Cambria Math" panose="02040503050406030204" pitchFamily="18" charset="0"/>
                                    </a:rPr>
                                  </m:ctrlPr>
                                </m:sSubPr>
                                <m:e>
                                  <m:r>
                                    <a:rPr lang="en-US" altLang="zh-CN" sz="2100" b="0" i="1" smtClean="0">
                                      <a:solidFill>
                                        <a:srgbClr val="FF0000"/>
                                      </a:solidFill>
                                      <a:latin typeface="Cambria Math" panose="02040503050406030204" pitchFamily="18" charset="0"/>
                                    </a:rPr>
                                    <m:t>𝑦</m:t>
                                  </m:r>
                                </m:e>
                                <m:sub>
                                  <m:r>
                                    <a:rPr lang="en-US" altLang="zh-CN" sz="2100" b="0" i="1" smtClean="0">
                                      <a:solidFill>
                                        <a:srgbClr val="FF0000"/>
                                      </a:solidFill>
                                      <a:latin typeface="Cambria Math" panose="02040503050406030204" pitchFamily="18" charset="0"/>
                                    </a:rPr>
                                    <m:t>𝑡</m:t>
                                  </m:r>
                                </m:sub>
                              </m:sSub>
                            </m:e>
                          </m:d>
                        </m:e>
                      </m:nary>
                      <m:r>
                        <a:rPr lang="en-US" altLang="zh-CN" sz="2100" b="0" i="1" smtClean="0">
                          <a:latin typeface="Cambria Math" panose="02040503050406030204" pitchFamily="18" charset="0"/>
                        </a:rPr>
                        <m:t>𝛽</m:t>
                      </m:r>
                      <m:d>
                        <m:dPr>
                          <m:ctrlPr>
                            <a:rPr lang="en-US" altLang="zh-CN" sz="2100" b="0" i="1" smtClean="0">
                              <a:latin typeface="Cambria Math" panose="02040503050406030204" pitchFamily="18" charset="0"/>
                            </a:rPr>
                          </m:ctrlPr>
                        </m:dPr>
                        <m:e>
                          <m:sSub>
                            <m:sSubPr>
                              <m:ctrlPr>
                                <a:rPr lang="en-US" altLang="zh-CN" sz="2100" b="0" i="1" smtClean="0">
                                  <a:solidFill>
                                    <a:srgbClr val="FF0000"/>
                                  </a:solidFill>
                                  <a:latin typeface="Cambria Math" panose="02040503050406030204" pitchFamily="18" charset="0"/>
                                </a:rPr>
                              </m:ctrlPr>
                            </m:sSubPr>
                            <m:e>
                              <m:r>
                                <a:rPr lang="en-US" altLang="zh-CN" sz="2100" b="0" i="1" smtClean="0">
                                  <a:solidFill>
                                    <a:srgbClr val="FF0000"/>
                                  </a:solidFill>
                                  <a:latin typeface="Cambria Math" panose="02040503050406030204" pitchFamily="18" charset="0"/>
                                </a:rPr>
                                <m:t>𝑦</m:t>
                              </m:r>
                            </m:e>
                            <m:sub>
                              <m:r>
                                <a:rPr lang="en-US" altLang="zh-CN" sz="2100" b="0" i="1" smtClean="0">
                                  <a:solidFill>
                                    <a:srgbClr val="FF0000"/>
                                  </a:solidFill>
                                  <a:latin typeface="Cambria Math" panose="02040503050406030204" pitchFamily="18" charset="0"/>
                                </a:rPr>
                                <m:t>𝑡</m:t>
                              </m:r>
                            </m:sub>
                          </m:sSub>
                        </m:e>
                      </m:d>
                    </m:oMath>
                  </m:oMathPara>
                </a14:m>
                <a:endParaRPr lang="zh-CN" altLang="en-US" sz="2100" dirty="0"/>
              </a:p>
            </p:txBody>
          </p:sp>
        </mc:Choice>
        <mc:Fallback xmlns="">
          <p:sp>
            <p:nvSpPr>
              <p:cNvPr id="91" name="矩形 90"/>
              <p:cNvSpPr>
                <a:spLocks noRot="1" noChangeAspect="1" noMove="1" noResize="1" noEditPoints="1" noAdjustHandles="1" noChangeArrowheads="1" noChangeShapeType="1" noTextEdit="1"/>
              </p:cNvSpPr>
              <p:nvPr/>
            </p:nvSpPr>
            <p:spPr>
              <a:xfrm>
                <a:off x="181499" y="5941531"/>
                <a:ext cx="2255361" cy="916469"/>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82956" y="5161813"/>
                <a:ext cx="6055760" cy="916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sub>
                        <m:sup/>
                        <m:e>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2</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𝑡</m:t>
                                  </m:r>
                                </m:sub>
                              </m:sSub>
                              <m:r>
                                <a:rPr lang="en-US" altLang="zh-CN" sz="2100" b="0" i="1" smtClean="0">
                                  <a:latin typeface="Cambria Math" panose="02040503050406030204" pitchFamily="18" charset="0"/>
                                </a:rPr>
                                <m:t>,</m:t>
                              </m:r>
                              <m:sSub>
                                <m:sSubPr>
                                  <m:ctrlPr>
                                    <a:rPr lang="en-US" altLang="zh-CN" sz="2100" b="0" i="1" smtClean="0">
                                      <a:solidFill>
                                        <a:srgbClr val="FF0000"/>
                                      </a:solidFill>
                                      <a:latin typeface="Cambria Math" panose="02040503050406030204" pitchFamily="18" charset="0"/>
                                    </a:rPr>
                                  </m:ctrlPr>
                                </m:sSubPr>
                                <m:e>
                                  <m:r>
                                    <a:rPr lang="en-US" altLang="zh-CN" sz="2100" b="0" i="1" smtClean="0">
                                      <a:solidFill>
                                        <a:srgbClr val="FF0000"/>
                                      </a:solidFill>
                                      <a:latin typeface="Cambria Math" panose="02040503050406030204" pitchFamily="18" charset="0"/>
                                    </a:rPr>
                                    <m:t>𝑦</m:t>
                                  </m:r>
                                </m:e>
                                <m:sub>
                                  <m:r>
                                    <a:rPr lang="en-US" altLang="zh-CN" sz="2100" b="0" i="1" smtClean="0">
                                      <a:solidFill>
                                        <a:srgbClr val="FF0000"/>
                                      </a:solidFill>
                                      <a:latin typeface="Cambria Math" panose="02040503050406030204" pitchFamily="18" charset="0"/>
                                    </a:rPr>
                                    <m:t>𝑡</m:t>
                                  </m:r>
                                </m:sub>
                              </m:sSub>
                              <m:r>
                                <a:rPr lang="en-US" altLang="zh-CN" sz="2100" b="0"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𝜆</m:t>
                              </m:r>
                            </m:e>
                          </m:d>
                        </m:e>
                      </m:nary>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+2</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𝑛</m:t>
                              </m:r>
                            </m:sub>
                          </m:sSub>
                          <m:r>
                            <a:rPr lang="en-US" altLang="zh-CN" sz="2100" b="0" i="1" smtClean="0">
                              <a:latin typeface="Cambria Math" panose="02040503050406030204" pitchFamily="18" charset="0"/>
                            </a:rPr>
                            <m:t>|</m:t>
                          </m:r>
                          <m:sSub>
                            <m:sSubPr>
                              <m:ctrlPr>
                                <a:rPr lang="en-US" altLang="zh-CN" sz="2100" b="0" i="1" smtClean="0">
                                  <a:solidFill>
                                    <a:srgbClr val="FF0000"/>
                                  </a:solidFill>
                                  <a:latin typeface="Cambria Math" panose="02040503050406030204" pitchFamily="18" charset="0"/>
                                </a:rPr>
                              </m:ctrlPr>
                            </m:sSubPr>
                            <m:e>
                              <m:r>
                                <a:rPr lang="en-US" altLang="zh-CN" sz="2100" b="0" i="1" smtClean="0">
                                  <a:solidFill>
                                    <a:srgbClr val="FF0000"/>
                                  </a:solidFill>
                                  <a:latin typeface="Cambria Math" panose="02040503050406030204" pitchFamily="18" charset="0"/>
                                </a:rPr>
                                <m:t>𝑦</m:t>
                              </m:r>
                            </m:e>
                            <m:sub>
                              <m:r>
                                <a:rPr lang="en-US" altLang="zh-CN" sz="2100" b="0" i="1" smtClean="0">
                                  <a:solidFill>
                                    <a:srgbClr val="FF0000"/>
                                  </a:solidFill>
                                  <a:latin typeface="Cambria Math" panose="02040503050406030204" pitchFamily="18" charset="0"/>
                                </a:rPr>
                                <m:t>𝑡</m:t>
                              </m:r>
                            </m:sub>
                          </m:sSub>
                          <m:r>
                            <a:rPr lang="en-US" altLang="zh-CN" sz="2100" b="0" i="1" smtClean="0">
                              <a:solidFill>
                                <a:srgbClr val="FF0000"/>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𝜆</m:t>
                          </m:r>
                        </m:e>
                      </m:d>
                    </m:oMath>
                  </m:oMathPara>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182956" y="5161813"/>
                <a:ext cx="6055760" cy="916469"/>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33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4" grpId="0" animBg="1"/>
      <p:bldP spid="13" grpId="0" animBg="1"/>
      <p:bldP spid="9" grpId="0"/>
      <p:bldP spid="10" grpId="0"/>
      <p:bldP spid="12" grpId="0"/>
      <p:bldP spid="91" grpId="0" animBg="1"/>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概率计算问题</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55</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895350" y="1346201"/>
                <a:ext cx="3435350" cy="4154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𝛼</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e>
                      </m:d>
                      <m:r>
                        <a:rPr lang="en-US" altLang="zh-CN" sz="2100" i="1">
                          <a:latin typeface="Cambria Math" panose="02040503050406030204" pitchFamily="18" charset="0"/>
                        </a:rPr>
                        <m:t>=</m:t>
                      </m:r>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𝑡</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𝜆</m:t>
                          </m:r>
                        </m:e>
                      </m:d>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895350" y="1346201"/>
                <a:ext cx="3435350" cy="415498"/>
              </a:xfrm>
              <a:prstGeom prst="rect">
                <a:avLst/>
              </a:prstGeom>
              <a:blipFill>
                <a:blip r:embed="rId2"/>
                <a:stretch>
                  <a:fillRect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557338" y="1786668"/>
                <a:ext cx="6541021" cy="916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sub>
                        <m:sup/>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𝜆</m:t>
                              </m:r>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𝐴</m:t>
                              </m:r>
                            </m:e>
                          </m:d>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𝑡</m:t>
                                  </m:r>
                                </m:sub>
                              </m:sSub>
                            </m:e>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sub>
                              </m:s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𝐵</m:t>
                              </m:r>
                            </m:e>
                          </m:d>
                        </m:e>
                      </m:nary>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1557338" y="1786668"/>
                <a:ext cx="6541021" cy="91646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547813" y="2580348"/>
                <a:ext cx="4641014" cy="916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nary>
                        <m:naryPr>
                          <m:chr m:val="∑"/>
                          <m:supHide m:val="on"/>
                          <m:ctrlPr>
                            <a:rPr lang="en-US" altLang="zh-CN" sz="2100" i="1">
                              <a:latin typeface="Cambria Math" panose="02040503050406030204" pitchFamily="18" charset="0"/>
                            </a:rPr>
                          </m:ctrlPr>
                        </m:naryPr>
                        <m: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sub>
                        <m:sup/>
                        <m:e>
                          <m:r>
                            <a:rPr lang="en-US" altLang="zh-CN" sz="2100" i="1">
                              <a:latin typeface="Cambria Math" panose="02040503050406030204" pitchFamily="18" charset="0"/>
                            </a:rPr>
                            <m:t>𝛼</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r>
                                    <a:rPr lang="en-US" altLang="zh-CN" sz="2100" b="0" i="1" smtClean="0">
                                      <a:latin typeface="Cambria Math" panose="02040503050406030204" pitchFamily="18" charset="0"/>
                                    </a:rPr>
                                    <m:t>−1</m:t>
                                  </m:r>
                                </m:sub>
                              </m:sSub>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𝐴</m:t>
                              </m:r>
                            </m:e>
                          </m:d>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𝑡</m:t>
                                  </m:r>
                                </m:sub>
                              </m:sSub>
                            </m:e>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sub>
                              </m:s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𝐵</m:t>
                              </m:r>
                            </m:e>
                          </m:d>
                        </m:e>
                      </m:nary>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547813" y="2580348"/>
                <a:ext cx="4641014" cy="91646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990975" y="3359461"/>
                <a:ext cx="3251146" cy="10375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𝛼</m:t>
                          </m:r>
                        </m:e>
                        <m:sub>
                          <m:r>
                            <a:rPr lang="en-US" altLang="zh-CN" sz="2100" b="0" i="1" smtClean="0">
                              <a:latin typeface="Cambria Math" panose="02040503050406030204" pitchFamily="18" charset="0"/>
                            </a:rPr>
                            <m:t>𝑡</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r>
                        <a:rPr lang="en-US" altLang="zh-CN" sz="2100" b="0" i="1" smtClean="0">
                          <a:latin typeface="Cambria Math" panose="02040503050406030204" pitchFamily="18" charset="0"/>
                        </a:rPr>
                        <m:t>=</m:t>
                      </m:r>
                      <m:nary>
                        <m:naryPr>
                          <m:chr m:val="∑"/>
                          <m:ctrlPr>
                            <a:rPr lang="en-US" altLang="zh-CN" sz="2100" i="1">
                              <a:latin typeface="Cambria Math" panose="02040503050406030204" pitchFamily="18" charset="0"/>
                            </a:rPr>
                          </m:ctrlPr>
                        </m:naryPr>
                        <m:sub>
                          <m:r>
                            <a:rPr lang="en-US" altLang="zh-CN" sz="2100" i="1" smtClean="0">
                              <a:latin typeface="Cambria Math" panose="02040503050406030204" pitchFamily="18" charset="0"/>
                            </a:rPr>
                            <m:t>𝑗</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𝑁</m:t>
                          </m:r>
                        </m:sup>
                        <m:e>
                          <m:sSub>
                            <m:sSubPr>
                              <m:ctrlPr>
                                <a:rPr lang="en-US" altLang="zh-CN" sz="2100" b="0" i="1" smtClean="0">
                                  <a:latin typeface="Cambria Math" panose="02040503050406030204" pitchFamily="18" charset="0"/>
                                </a:rPr>
                              </m:ctrlPr>
                            </m:sSubPr>
                            <m:e>
                              <m:r>
                                <a:rPr lang="en-US" altLang="zh-CN" sz="2100" i="1">
                                  <a:latin typeface="Cambria Math" panose="02040503050406030204" pitchFamily="18" charset="0"/>
                                </a:rPr>
                                <m:t>𝛼</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d>
                            <m:dPr>
                              <m:ctrlPr>
                                <a:rPr lang="en-US" altLang="zh-CN" sz="2100" i="1">
                                  <a:latin typeface="Cambria Math" panose="02040503050406030204" pitchFamily="18" charset="0"/>
                                </a:rPr>
                              </m:ctrlPr>
                            </m:dPr>
                            <m:e>
                              <m:r>
                                <a:rPr lang="en-US" altLang="zh-CN" sz="2100" b="0" i="1" smtClean="0">
                                  <a:latin typeface="Cambria Math" panose="02040503050406030204" pitchFamily="18" charset="0"/>
                                </a:rPr>
                                <m:t>𝑗</m:t>
                              </m:r>
                            </m:e>
                          </m:d>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𝑎</m:t>
                              </m:r>
                            </m:e>
                            <m:sub>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𝑖</m:t>
                              </m:r>
                            </m:sub>
                          </m:s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𝑏</m:t>
                              </m:r>
                            </m:e>
                            <m:sub>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𝑡</m:t>
                                  </m:r>
                                </m:sub>
                              </m:sSub>
                            </m:sub>
                          </m:sSub>
                        </m:e>
                      </m:nary>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3990975" y="3359461"/>
                <a:ext cx="3251146" cy="103759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576387" y="4611946"/>
                <a:ext cx="5991225" cy="1161536"/>
              </a:xfrm>
              <a:prstGeom prst="rect">
                <a:avLst/>
              </a:prstGeom>
              <a:solidFill>
                <a:schemeClr val="accent2">
                  <a:lumMod val="20000"/>
                  <a:lumOff val="80000"/>
                </a:schemeClr>
              </a:solidFill>
              <a:ln w="28575">
                <a:solidFill>
                  <a:schemeClr val="accent2"/>
                </a:solidFill>
              </a:ln>
            </p:spPr>
            <p:txBody>
              <a:bodyPr wrap="square" rtlCol="0">
                <a:spAutoFit/>
              </a:bodyPr>
              <a:lstStyle/>
              <a:p>
                <a:r>
                  <a:rPr lang="en-US" altLang="zh-CN" sz="2100" dirty="0"/>
                  <a:t>(1) </a:t>
                </a:r>
                <a:r>
                  <a:rPr lang="zh-CN" altLang="en-US" sz="2100" dirty="0"/>
                  <a:t>初值 </a:t>
                </a:r>
                <a14:m>
                  <m:oMath xmlns:m="http://schemas.openxmlformats.org/officeDocument/2006/math">
                    <m:sSub>
                      <m:sSubPr>
                        <m:ctrlPr>
                          <a:rPr lang="en-US" altLang="zh-CN" sz="2100" i="1" smtClean="0">
                            <a:latin typeface="Cambria Math" panose="02040503050406030204" pitchFamily="18" charset="0"/>
                          </a:rPr>
                        </m:ctrlPr>
                      </m:sSubPr>
                      <m:e>
                        <m:r>
                          <a:rPr lang="en-US" altLang="zh-CN" sz="2100" i="1">
                            <a:latin typeface="Cambria Math" panose="02040503050406030204" pitchFamily="18" charset="0"/>
                          </a:rPr>
                          <m:t>𝛼</m:t>
                        </m:r>
                      </m:e>
                      <m:sub>
                        <m:r>
                          <a:rPr lang="en-US" altLang="zh-CN" sz="2100" b="0" i="1" smtClean="0">
                            <a:latin typeface="Cambria Math" panose="02040503050406030204" pitchFamily="18" charset="0"/>
                          </a:rPr>
                          <m:t>1</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𝜋</m:t>
                        </m:r>
                      </m:e>
                      <m:sub>
                        <m:r>
                          <a:rPr lang="en-US" altLang="zh-CN" sz="2100" b="0" i="1" smtClean="0">
                            <a:latin typeface="Cambria Math" panose="02040503050406030204" pitchFamily="18" charset="0"/>
                          </a:rPr>
                          <m:t>𝑖</m:t>
                        </m:r>
                      </m:sub>
                    </m:s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𝑏</m:t>
                        </m:r>
                      </m:e>
                      <m:sub>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1</m:t>
                            </m:r>
                          </m:sub>
                        </m:sSub>
                      </m:sub>
                    </m:sSub>
                  </m:oMath>
                </a14:m>
                <a:r>
                  <a:rPr lang="zh-CN" altLang="en-US" sz="2100" dirty="0"/>
                  <a:t> </a:t>
                </a:r>
                <a:endParaRPr lang="en-US" altLang="zh-CN" sz="2100" dirty="0"/>
              </a:p>
              <a:p>
                <a:r>
                  <a:rPr lang="en-US" altLang="zh-CN" sz="2100" dirty="0"/>
                  <a:t>(2) </a:t>
                </a:r>
                <a:r>
                  <a:rPr lang="zh-CN" altLang="en-US" sz="2100" dirty="0"/>
                  <a:t>递推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𝛼</m:t>
                        </m:r>
                      </m:e>
                      <m:sub>
                        <m:r>
                          <a:rPr lang="en-US" altLang="zh-CN" sz="2100" b="0" i="1" smtClean="0">
                            <a:latin typeface="Cambria Math" panose="02040503050406030204" pitchFamily="18" charset="0"/>
                          </a:rPr>
                          <m:t>𝑡</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r>
                      <a:rPr lang="en-US" altLang="zh-CN" sz="2100" b="0" i="1" smtClean="0">
                        <a:latin typeface="Cambria Math" panose="02040503050406030204" pitchFamily="18" charset="0"/>
                      </a:rPr>
                      <m:t>=</m:t>
                    </m:r>
                    <m:nary>
                      <m:naryPr>
                        <m:chr m:val="∑"/>
                        <m:ctrlPr>
                          <a:rPr lang="en-US" altLang="zh-CN" sz="2100" b="0" i="1" smtClean="0">
                            <a:latin typeface="Cambria Math" panose="02040503050406030204" pitchFamily="18" charset="0"/>
                          </a:rPr>
                        </m:ctrlPr>
                      </m:naryPr>
                      <m:sub>
                        <m:r>
                          <m:rPr>
                            <m:brk m:alnAt="7"/>
                          </m:rP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𝑁</m:t>
                        </m:r>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𝛼</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𝑗</m:t>
                            </m:r>
                          </m:e>
                        </m:d>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𝑎</m:t>
                            </m:r>
                          </m:e>
                          <m:sub>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𝑖</m:t>
                            </m:r>
                          </m:sub>
                        </m:s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𝑏</m:t>
                            </m:r>
                          </m:e>
                          <m:sub>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𝑡</m:t>
                                </m:r>
                              </m:sub>
                            </m:sSub>
                          </m:sub>
                        </m:sSub>
                      </m:e>
                    </m:nary>
                  </m:oMath>
                </a14:m>
                <a:r>
                  <a:rPr lang="en-US" altLang="zh-CN" sz="2100" dirty="0"/>
                  <a:t>   </a:t>
                </a:r>
                <a14:m>
                  <m:oMath xmlns:m="http://schemas.openxmlformats.org/officeDocument/2006/math">
                    <m:r>
                      <a:rPr lang="en-US" altLang="zh-CN" sz="2100" i="1" dirty="0" smtClean="0">
                        <a:latin typeface="Cambria Math" panose="02040503050406030204" pitchFamily="18" charset="0"/>
                      </a:rPr>
                      <m:t>𝑡</m:t>
                    </m:r>
                    <m:r>
                      <a:rPr lang="en-US" altLang="zh-CN" sz="2100" i="1" dirty="0" smtClean="0">
                        <a:latin typeface="Cambria Math" panose="02040503050406030204" pitchFamily="18" charset="0"/>
                      </a:rPr>
                      <m:t>=1,2,…,</m:t>
                    </m:r>
                    <m:r>
                      <a:rPr lang="en-US" altLang="zh-CN" sz="2100" b="0" i="1" dirty="0" smtClean="0">
                        <a:latin typeface="Cambria Math" panose="02040503050406030204" pitchFamily="18" charset="0"/>
                      </a:rPr>
                      <m:t>𝑛</m:t>
                    </m:r>
                  </m:oMath>
                </a14:m>
                <a:endParaRPr lang="en-US" altLang="zh-CN" sz="2100" dirty="0"/>
              </a:p>
              <a:p>
                <a:r>
                  <a:rPr lang="en-US" altLang="zh-CN" sz="2100" dirty="0"/>
                  <a:t>(3) </a:t>
                </a:r>
                <a:r>
                  <a:rPr lang="zh-CN" altLang="en-US" sz="2100" dirty="0"/>
                  <a:t>终止 </a:t>
                </a:r>
                <a14:m>
                  <m:oMath xmlns:m="http://schemas.openxmlformats.org/officeDocument/2006/math">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𝜆</m:t>
                        </m:r>
                      </m:e>
                    </m:d>
                    <m:r>
                      <a:rPr lang="en-US" altLang="zh-CN" sz="2100" b="0" i="1" smtClean="0">
                        <a:latin typeface="Cambria Math" panose="02040503050406030204" pitchFamily="18" charset="0"/>
                      </a:rPr>
                      <m:t>=</m:t>
                    </m:r>
                    <m:nary>
                      <m:naryPr>
                        <m:chr m:val="∑"/>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𝑁</m:t>
                        </m:r>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𝛼</m:t>
                            </m:r>
                          </m:e>
                          <m:sub>
                            <m:r>
                              <a:rPr lang="en-US" altLang="zh-CN" sz="2100" b="0" i="1" smtClean="0">
                                <a:latin typeface="Cambria Math" panose="02040503050406030204" pitchFamily="18" charset="0"/>
                              </a:rPr>
                              <m:t>𝑛</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e>
                    </m:nary>
                  </m:oMath>
                </a14:m>
                <a:endParaRPr lang="zh-CN" altLang="en-US" sz="21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576387" y="4611946"/>
                <a:ext cx="5991225" cy="1161536"/>
              </a:xfrm>
              <a:prstGeom prst="rect">
                <a:avLst/>
              </a:prstGeom>
              <a:blipFill rotWithShape="0">
                <a:blip r:embed="rId6"/>
                <a:stretch>
                  <a:fillRect l="-1013" t="-11795" b="-64103"/>
                </a:stretch>
              </a:blipFill>
              <a:ln w="28575">
                <a:solidFill>
                  <a:schemeClr val="accent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800100" y="3670508"/>
                <a:ext cx="3190875" cy="415498"/>
              </a:xfrm>
              <a:prstGeom prst="rect">
                <a:avLst/>
              </a:prstGeom>
              <a:noFill/>
            </p:spPr>
            <p:txBody>
              <a:bodyPr wrap="square" rtlCol="0">
                <a:spAutoFit/>
              </a:bodyPr>
              <a:lstStyle/>
              <a:p>
                <a:r>
                  <a:rPr lang="zh-CN" altLang="en-US" sz="2100" dirty="0"/>
                  <a:t>记</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𝛼</m:t>
                        </m:r>
                      </m:e>
                      <m:sub>
                        <m:r>
                          <a:rPr lang="en-US" altLang="zh-CN" sz="2100" b="0" i="1" smtClean="0">
                            <a:latin typeface="Cambria Math" panose="02040503050406030204" pitchFamily="18" charset="0"/>
                          </a:rPr>
                          <m:t>𝑡</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𝛼</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𝑠</m:t>
                            </m:r>
                          </m:e>
                          <m:sub>
                            <m:r>
                              <a:rPr lang="en-US" altLang="zh-CN" sz="2100" b="0" i="1" smtClean="0">
                                <a:latin typeface="Cambria Math" panose="02040503050406030204" pitchFamily="18" charset="0"/>
                              </a:rPr>
                              <m:t>𝑖</m:t>
                            </m:r>
                          </m:sub>
                        </m:sSub>
                      </m:e>
                    </m:d>
                    <m:r>
                      <a:rPr lang="zh-CN" altLang="en-US" sz="2100" i="1">
                        <a:latin typeface="Cambria Math" panose="02040503050406030204" pitchFamily="18" charset="0"/>
                      </a:rPr>
                      <m:t>，</m:t>
                    </m:r>
                  </m:oMath>
                </a14:m>
                <a:r>
                  <a:rPr lang="zh-CN" altLang="en-US" sz="2100" dirty="0"/>
                  <a:t>则</a:t>
                </a:r>
              </a:p>
            </p:txBody>
          </p:sp>
        </mc:Choice>
        <mc:Fallback xmlns="">
          <p:sp>
            <p:nvSpPr>
              <p:cNvPr id="13" name="文本框 12"/>
              <p:cNvSpPr txBox="1">
                <a:spLocks noRot="1" noChangeAspect="1" noMove="1" noResize="1" noEditPoints="1" noAdjustHandles="1" noChangeArrowheads="1" noChangeShapeType="1" noTextEdit="1"/>
              </p:cNvSpPr>
              <p:nvPr/>
            </p:nvSpPr>
            <p:spPr>
              <a:xfrm>
                <a:off x="800100" y="3670508"/>
                <a:ext cx="3190875" cy="415498"/>
              </a:xfrm>
              <a:prstGeom prst="rect">
                <a:avLst/>
              </a:prstGeom>
              <a:blipFill>
                <a:blip r:embed="rId7"/>
                <a:stretch>
                  <a:fillRect l="-2290" t="-8824" b="-29412"/>
                </a:stretch>
              </a:blipFill>
            </p:spPr>
            <p:txBody>
              <a:bodyPr/>
              <a:lstStyle/>
              <a:p>
                <a:r>
                  <a:rPr lang="zh-CN" altLang="en-US">
                    <a:noFill/>
                  </a:rPr>
                  <a:t> </a:t>
                </a:r>
              </a:p>
            </p:txBody>
          </p:sp>
        </mc:Fallback>
      </mc:AlternateContent>
      <p:sp>
        <p:nvSpPr>
          <p:cNvPr id="14" name="文本框 13"/>
          <p:cNvSpPr txBox="1"/>
          <p:nvPr/>
        </p:nvSpPr>
        <p:spPr>
          <a:xfrm>
            <a:off x="1576388" y="5802074"/>
            <a:ext cx="5991224" cy="369332"/>
          </a:xfrm>
          <a:prstGeom prst="rect">
            <a:avLst/>
          </a:prstGeom>
          <a:noFill/>
        </p:spPr>
        <p:txBody>
          <a:bodyPr wrap="square" rtlCol="0">
            <a:spAutoFit/>
          </a:bodyPr>
          <a:lstStyle/>
          <a:p>
            <a:pPr algn="ctr"/>
            <a:r>
              <a:rPr lang="zh-CN" altLang="en-US" dirty="0"/>
              <a:t>前向算法</a:t>
            </a:r>
          </a:p>
        </p:txBody>
      </p:sp>
    </p:spTree>
    <p:extLst>
      <p:ext uri="{BB962C8B-B14F-4D97-AF65-F5344CB8AC3E}">
        <p14:creationId xmlns:p14="http://schemas.microsoft.com/office/powerpoint/2010/main" val="55659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3"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概率计算问题</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56</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976318" y="1425059"/>
                <a:ext cx="4041876"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𝛽</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e>
                      </m:d>
                      <m:r>
                        <a:rPr lang="en-US" altLang="zh-CN" sz="2100" i="1">
                          <a:latin typeface="Cambria Math" panose="02040503050406030204" pitchFamily="18" charset="0"/>
                        </a:rPr>
                        <m:t>=</m:t>
                      </m:r>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𝑡</m:t>
                              </m:r>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𝑛</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𝜆</m:t>
                          </m:r>
                        </m:e>
                      </m:d>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976318" y="1425059"/>
                <a:ext cx="4041876" cy="415498"/>
              </a:xfrm>
              <a:prstGeom prst="rect">
                <a:avLst/>
              </a:prstGeom>
              <a:blipFill>
                <a:blip r:embed="rId2"/>
                <a:stretch>
                  <a:fillRect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82763" y="1751358"/>
                <a:ext cx="4389600" cy="9178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sub>
                        <m:sup/>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𝑡</m:t>
                                  </m:r>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𝑛</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sub>
                              </m:s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𝜆</m:t>
                              </m:r>
                            </m:e>
                          </m:d>
                        </m:e>
                      </m:nary>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1682763" y="1751358"/>
                <a:ext cx="4389600" cy="9178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682763" y="2579974"/>
                <a:ext cx="7314695" cy="9178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sub>
                        <m:sup/>
                        <m:e>
                          <m:r>
                            <a:rPr lang="en-US" altLang="zh-CN" sz="2100" i="1" smtClean="0">
                              <a:latin typeface="Cambria Math" panose="02040503050406030204" pitchFamily="18" charset="0"/>
                            </a:rPr>
                            <m:t>𝑃</m:t>
                          </m:r>
                          <m:d>
                            <m:dPr>
                              <m:ctrlPr>
                                <a:rPr lang="en-US" altLang="zh-CN" sz="2100" b="0" i="1" smtClean="0">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𝑡</m:t>
                                  </m:r>
                                  <m:r>
                                    <a:rPr lang="en-US" altLang="zh-CN" sz="2100" i="1">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𝑛</m:t>
                                  </m:r>
                                </m:sub>
                              </m:sSub>
                              <m:r>
                                <a:rPr lang="en-US" altLang="zh-CN" sz="2100" b="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r>
                                    <a:rPr lang="en-US" altLang="zh-CN" sz="2100" i="1">
                                      <a:latin typeface="Cambria Math" panose="02040503050406030204" pitchFamily="18" charset="0"/>
                                    </a:rPr>
                                    <m:t>+2</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𝜆</m:t>
                              </m:r>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𝑡</m:t>
                                  </m:r>
                                  <m:r>
                                    <a:rPr lang="en-US" altLang="zh-CN" sz="2100" i="1">
                                      <a:latin typeface="Cambria Math" panose="02040503050406030204" pitchFamily="18" charset="0"/>
                                    </a:rPr>
                                    <m:t>+1</m:t>
                                  </m:r>
                                </m:sub>
                              </m:s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𝐵</m:t>
                              </m:r>
                            </m:e>
                          </m:d>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sub>
                              </m:sSub>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𝐴</m:t>
                              </m:r>
                            </m:e>
                          </m:d>
                        </m:e>
                      </m:nary>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682763" y="2579974"/>
                <a:ext cx="7314695" cy="9178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990975" y="3359461"/>
                <a:ext cx="3460563" cy="10375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𝛽</m:t>
                          </m:r>
                        </m:e>
                        <m:sub>
                          <m:r>
                            <a:rPr lang="en-US" altLang="zh-CN" sz="2100" b="0" i="1" smtClean="0">
                              <a:latin typeface="Cambria Math" panose="02040503050406030204" pitchFamily="18" charset="0"/>
                            </a:rPr>
                            <m:t>𝑡</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r>
                        <a:rPr lang="en-US" altLang="zh-CN" sz="2100" b="0" i="1" smtClean="0">
                          <a:latin typeface="Cambria Math" panose="02040503050406030204" pitchFamily="18" charset="0"/>
                        </a:rPr>
                        <m:t>=</m:t>
                      </m:r>
                      <m:nary>
                        <m:naryPr>
                          <m:chr m:val="∑"/>
                          <m:ctrlPr>
                            <a:rPr lang="en-US" altLang="zh-CN" sz="2100" i="1">
                              <a:latin typeface="Cambria Math" panose="02040503050406030204" pitchFamily="18" charset="0"/>
                            </a:rPr>
                          </m:ctrlPr>
                        </m:naryPr>
                        <m:sub>
                          <m:r>
                            <a:rPr lang="en-US" altLang="zh-CN" sz="2100" i="1" smtClean="0">
                              <a:latin typeface="Cambria Math" panose="02040503050406030204" pitchFamily="18" charset="0"/>
                            </a:rPr>
                            <m:t>𝑗</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𝑁</m:t>
                          </m:r>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𝛽</m:t>
                              </m:r>
                            </m:e>
                            <m:sub>
                              <m:r>
                                <a:rPr lang="en-US" altLang="zh-CN" sz="2100" b="0" i="1" smtClean="0">
                                  <a:latin typeface="Cambria Math" panose="02040503050406030204" pitchFamily="18" charset="0"/>
                                </a:rPr>
                                <m:t>𝑡</m:t>
                              </m:r>
                              <m:r>
                                <a:rPr lang="en-US" altLang="zh-CN" sz="2100" i="1">
                                  <a:latin typeface="Cambria Math" panose="02040503050406030204" pitchFamily="18" charset="0"/>
                                </a:rPr>
                                <m:t>+</m:t>
                              </m:r>
                              <m:r>
                                <a:rPr lang="en-US" altLang="zh-CN" sz="2100" b="0" i="1" smtClean="0">
                                  <a:latin typeface="Cambria Math" panose="02040503050406030204" pitchFamily="18" charset="0"/>
                                </a:rPr>
                                <m:t>1</m:t>
                              </m:r>
                            </m:sub>
                          </m:sSub>
                          <m:d>
                            <m:dPr>
                              <m:ctrlPr>
                                <a:rPr lang="en-US" altLang="zh-CN" sz="2100" i="1">
                                  <a:latin typeface="Cambria Math" panose="02040503050406030204" pitchFamily="18" charset="0"/>
                                </a:rPr>
                              </m:ctrlPr>
                            </m:dPr>
                            <m:e>
                              <m:r>
                                <a:rPr lang="en-US" altLang="zh-CN" sz="2100" b="0" i="1" smtClean="0">
                                  <a:latin typeface="Cambria Math" panose="02040503050406030204" pitchFamily="18" charset="0"/>
                                </a:rPr>
                                <m:t>𝑗</m:t>
                              </m:r>
                            </m:e>
                          </m:d>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b="0" i="1" smtClean="0">
                                  <a:latin typeface="Cambria Math" panose="02040503050406030204" pitchFamily="18" charset="0"/>
                                </a:rPr>
                                <m:t>𝑗</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𝑡</m:t>
                                  </m:r>
                                  <m:r>
                                    <a:rPr lang="en-US" altLang="zh-CN" sz="2100" i="1" smtClean="0">
                                      <a:latin typeface="Cambria Math" panose="02040503050406030204" pitchFamily="18" charset="0"/>
                                    </a:rPr>
                                    <m:t>+</m:t>
                                  </m:r>
                                  <m:r>
                                    <a:rPr lang="en-US" altLang="zh-CN" sz="2100" b="0" i="1" smtClean="0">
                                      <a:latin typeface="Cambria Math" panose="02040503050406030204" pitchFamily="18" charset="0"/>
                                    </a:rPr>
                                    <m:t>1</m:t>
                                  </m:r>
                                </m:sub>
                              </m:sSub>
                            </m:sub>
                          </m:sSub>
                        </m:e>
                      </m:nary>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3990975" y="3359461"/>
                <a:ext cx="3460563" cy="103759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800100" y="3670508"/>
                <a:ext cx="3190875" cy="415498"/>
              </a:xfrm>
              <a:prstGeom prst="rect">
                <a:avLst/>
              </a:prstGeom>
              <a:noFill/>
            </p:spPr>
            <p:txBody>
              <a:bodyPr wrap="square" rtlCol="0">
                <a:spAutoFit/>
              </a:bodyPr>
              <a:lstStyle/>
              <a:p>
                <a:r>
                  <a:rPr lang="zh-CN" altLang="en-US" sz="2100" dirty="0"/>
                  <a:t>记</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𝛽</m:t>
                        </m:r>
                      </m:e>
                      <m:sub>
                        <m:r>
                          <a:rPr lang="en-US" altLang="zh-CN" sz="2100" b="0" i="1" smtClean="0">
                            <a:latin typeface="Cambria Math" panose="02040503050406030204" pitchFamily="18" charset="0"/>
                          </a:rPr>
                          <m:t>𝑡</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𝛽</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𝑠</m:t>
                            </m:r>
                          </m:e>
                          <m:sub>
                            <m:r>
                              <a:rPr lang="en-US" altLang="zh-CN" sz="2100" b="0" i="1" smtClean="0">
                                <a:latin typeface="Cambria Math" panose="02040503050406030204" pitchFamily="18" charset="0"/>
                              </a:rPr>
                              <m:t>𝑖</m:t>
                            </m:r>
                          </m:sub>
                        </m:sSub>
                      </m:e>
                    </m:d>
                    <m:r>
                      <a:rPr lang="zh-CN" altLang="en-US" sz="2100" i="1">
                        <a:latin typeface="Cambria Math" panose="02040503050406030204" pitchFamily="18" charset="0"/>
                      </a:rPr>
                      <m:t>，</m:t>
                    </m:r>
                  </m:oMath>
                </a14:m>
                <a:r>
                  <a:rPr lang="zh-CN" altLang="en-US" sz="2100" dirty="0"/>
                  <a:t>则</a:t>
                </a:r>
              </a:p>
            </p:txBody>
          </p:sp>
        </mc:Choice>
        <mc:Fallback xmlns="">
          <p:sp>
            <p:nvSpPr>
              <p:cNvPr id="11" name="文本框 10"/>
              <p:cNvSpPr txBox="1">
                <a:spLocks noRot="1" noChangeAspect="1" noMove="1" noResize="1" noEditPoints="1" noAdjustHandles="1" noChangeArrowheads="1" noChangeShapeType="1" noTextEdit="1"/>
              </p:cNvSpPr>
              <p:nvPr/>
            </p:nvSpPr>
            <p:spPr>
              <a:xfrm>
                <a:off x="800100" y="3670508"/>
                <a:ext cx="3190875" cy="415498"/>
              </a:xfrm>
              <a:prstGeom prst="rect">
                <a:avLst/>
              </a:prstGeom>
              <a:blipFill>
                <a:blip r:embed="rId6"/>
                <a:stretch>
                  <a:fillRect l="-2290" t="-8824"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481143" y="4613581"/>
                <a:ext cx="7138982" cy="1161280"/>
              </a:xfrm>
              <a:prstGeom prst="rect">
                <a:avLst/>
              </a:prstGeom>
              <a:solidFill>
                <a:schemeClr val="accent2">
                  <a:lumMod val="20000"/>
                  <a:lumOff val="80000"/>
                </a:schemeClr>
              </a:solidFill>
              <a:ln w="28575">
                <a:solidFill>
                  <a:schemeClr val="accent2"/>
                </a:solidFill>
              </a:ln>
            </p:spPr>
            <p:txBody>
              <a:bodyPr wrap="square" rtlCol="0">
                <a:spAutoFit/>
              </a:bodyPr>
              <a:lstStyle/>
              <a:p>
                <a:r>
                  <a:rPr lang="en-US" altLang="zh-CN" sz="2100" dirty="0"/>
                  <a:t>(1) </a:t>
                </a:r>
                <a:r>
                  <a:rPr lang="zh-CN" altLang="en-US" sz="2100" dirty="0"/>
                  <a:t>初值 </a:t>
                </a:r>
                <a14:m>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𝛽</m:t>
                        </m:r>
                      </m:e>
                      <m:sub>
                        <m:r>
                          <a:rPr lang="en-US" altLang="zh-CN" sz="2100" b="0" i="1" smtClean="0">
                            <a:latin typeface="Cambria Math" panose="02040503050406030204" pitchFamily="18" charset="0"/>
                          </a:rPr>
                          <m:t>𝑛</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r>
                      <a:rPr lang="en-US" altLang="zh-CN" sz="2100" b="0" i="1" smtClean="0">
                        <a:latin typeface="Cambria Math" panose="02040503050406030204" pitchFamily="18" charset="0"/>
                      </a:rPr>
                      <m:t>=1</m:t>
                    </m:r>
                  </m:oMath>
                </a14:m>
                <a:r>
                  <a:rPr lang="zh-CN" altLang="en-US" sz="2100" dirty="0"/>
                  <a:t> </a:t>
                </a:r>
                <a:endParaRPr lang="en-US" altLang="zh-CN" sz="2100" dirty="0"/>
              </a:p>
              <a:p>
                <a:r>
                  <a:rPr lang="en-US" altLang="zh-CN" sz="2100" dirty="0"/>
                  <a:t>(2) </a:t>
                </a:r>
                <a:r>
                  <a:rPr lang="zh-CN" altLang="en-US" sz="2100" dirty="0"/>
                  <a:t>递推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𝛽</m:t>
                        </m:r>
                      </m:e>
                      <m:sub>
                        <m:r>
                          <a:rPr lang="en-US" altLang="zh-CN" sz="2100" b="0" i="1" smtClean="0">
                            <a:latin typeface="Cambria Math" panose="02040503050406030204" pitchFamily="18" charset="0"/>
                          </a:rPr>
                          <m:t>𝑡</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r>
                      <a:rPr lang="en-US" altLang="zh-CN" sz="2100" b="0" i="1" smtClean="0">
                        <a:latin typeface="Cambria Math" panose="02040503050406030204" pitchFamily="18" charset="0"/>
                      </a:rPr>
                      <m:t>=</m:t>
                    </m:r>
                    <m:nary>
                      <m:naryPr>
                        <m:chr m:val="∑"/>
                        <m:ctrlPr>
                          <a:rPr lang="en-US" altLang="zh-CN" sz="2100" b="0" i="1" smtClean="0">
                            <a:latin typeface="Cambria Math" panose="02040503050406030204" pitchFamily="18" charset="0"/>
                          </a:rPr>
                        </m:ctrlPr>
                      </m:naryPr>
                      <m:sub>
                        <m:r>
                          <m:rPr>
                            <m:brk m:alnAt="7"/>
                          </m:rP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𝑁</m:t>
                        </m:r>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𝛽</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𝑗</m:t>
                            </m:r>
                          </m:e>
                        </m:d>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𝑎</m:t>
                            </m:r>
                          </m:e>
                          <m:sub>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𝑗</m:t>
                            </m:r>
                          </m:sub>
                        </m:s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𝑏</m:t>
                            </m:r>
                          </m:e>
                          <m:sub>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sub>
                        </m:sSub>
                      </m:e>
                    </m:nary>
                  </m:oMath>
                </a14:m>
                <a:r>
                  <a:rPr lang="en-US" altLang="zh-CN" sz="2100" dirty="0"/>
                  <a:t>   </a:t>
                </a:r>
                <a14:m>
                  <m:oMath xmlns:m="http://schemas.openxmlformats.org/officeDocument/2006/math">
                    <m:r>
                      <a:rPr lang="en-US" altLang="zh-CN" sz="2100" i="1" dirty="0" smtClean="0">
                        <a:latin typeface="Cambria Math" panose="02040503050406030204" pitchFamily="18" charset="0"/>
                      </a:rPr>
                      <m:t>𝑡</m:t>
                    </m:r>
                    <m:r>
                      <a:rPr lang="en-US" altLang="zh-CN" sz="2100" i="1" dirty="0" smtClean="0">
                        <a:latin typeface="Cambria Math" panose="02040503050406030204" pitchFamily="18" charset="0"/>
                      </a:rPr>
                      <m:t>=</m:t>
                    </m:r>
                    <m:r>
                      <a:rPr lang="en-US" altLang="zh-CN" sz="2100" b="0" i="1" dirty="0" smtClean="0">
                        <a:latin typeface="Cambria Math" panose="02040503050406030204" pitchFamily="18" charset="0"/>
                      </a:rPr>
                      <m:t>𝑛</m:t>
                    </m:r>
                    <m:r>
                      <a:rPr lang="en-US" altLang="zh-CN" sz="2100" b="0" i="1" dirty="0" smtClean="0">
                        <a:latin typeface="Cambria Math" panose="02040503050406030204" pitchFamily="18" charset="0"/>
                      </a:rPr>
                      <m:t>−1,</m:t>
                    </m:r>
                    <m:r>
                      <a:rPr lang="en-US" altLang="zh-CN" sz="2100" b="0" i="1" dirty="0" smtClean="0">
                        <a:latin typeface="Cambria Math" panose="02040503050406030204" pitchFamily="18" charset="0"/>
                      </a:rPr>
                      <m:t>𝑛</m:t>
                    </m:r>
                    <m:r>
                      <a:rPr lang="en-US" altLang="zh-CN" sz="2100" b="0" i="1" dirty="0" smtClean="0">
                        <a:latin typeface="Cambria Math" panose="02040503050406030204" pitchFamily="18" charset="0"/>
                      </a:rPr>
                      <m:t>−2,…,1</m:t>
                    </m:r>
                  </m:oMath>
                </a14:m>
                <a:endParaRPr lang="en-US" altLang="zh-CN" sz="2100" dirty="0"/>
              </a:p>
              <a:p>
                <a:r>
                  <a:rPr lang="en-US" altLang="zh-CN" sz="2100" dirty="0"/>
                  <a:t>(3) </a:t>
                </a:r>
                <a:r>
                  <a:rPr lang="zh-CN" altLang="en-US" sz="2100" dirty="0"/>
                  <a:t>终止 </a:t>
                </a:r>
                <a14:m>
                  <m:oMath xmlns:m="http://schemas.openxmlformats.org/officeDocument/2006/math">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𝜆</m:t>
                        </m:r>
                      </m:e>
                    </m:d>
                    <m:r>
                      <a:rPr lang="en-US" altLang="zh-CN" sz="2100" b="0" i="1" smtClean="0">
                        <a:latin typeface="Cambria Math" panose="02040503050406030204" pitchFamily="18" charset="0"/>
                      </a:rPr>
                      <m:t>=</m:t>
                    </m:r>
                    <m:nary>
                      <m:naryPr>
                        <m:chr m:val="∑"/>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𝑁</m:t>
                        </m:r>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𝛽</m:t>
                            </m:r>
                          </m:e>
                          <m:sub>
                            <m:r>
                              <a:rPr lang="en-US" altLang="zh-CN" sz="2100" b="0" i="1" smtClean="0">
                                <a:latin typeface="Cambria Math" panose="02040503050406030204" pitchFamily="18" charset="0"/>
                              </a:rPr>
                              <m:t>1</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𝜋</m:t>
                        </m:r>
                      </m:e>
                      <m:sub>
                        <m:r>
                          <a:rPr lang="en-US" altLang="zh-CN" sz="2100" b="0" i="1" smtClean="0">
                            <a:latin typeface="Cambria Math" panose="02040503050406030204" pitchFamily="18" charset="0"/>
                          </a:rPr>
                          <m:t>𝑖</m:t>
                        </m:r>
                      </m:sub>
                    </m:s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𝑏</m:t>
                        </m:r>
                      </m:e>
                      <m:sub>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1</m:t>
                            </m:r>
                          </m:sub>
                        </m:sSub>
                      </m:sub>
                    </m:sSub>
                  </m:oMath>
                </a14:m>
                <a:endParaRPr lang="zh-CN" altLang="en-US" sz="21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481143" y="4613581"/>
                <a:ext cx="7138982" cy="1161280"/>
              </a:xfrm>
              <a:prstGeom prst="rect">
                <a:avLst/>
              </a:prstGeom>
              <a:blipFill rotWithShape="0">
                <a:blip r:embed="rId7"/>
                <a:stretch>
                  <a:fillRect l="-850" t="-13846" b="-61538"/>
                </a:stretch>
              </a:blipFill>
              <a:ln w="28575">
                <a:solidFill>
                  <a:schemeClr val="accent2"/>
                </a:solidFill>
              </a:ln>
            </p:spPr>
            <p:txBody>
              <a:bodyPr/>
              <a:lstStyle/>
              <a:p>
                <a:r>
                  <a:rPr lang="zh-CN" altLang="en-US">
                    <a:noFill/>
                  </a:rPr>
                  <a:t> </a:t>
                </a:r>
              </a:p>
            </p:txBody>
          </p:sp>
        </mc:Fallback>
      </mc:AlternateContent>
      <p:sp>
        <p:nvSpPr>
          <p:cNvPr id="13" name="文本框 12"/>
          <p:cNvSpPr txBox="1"/>
          <p:nvPr/>
        </p:nvSpPr>
        <p:spPr>
          <a:xfrm>
            <a:off x="1481143" y="5802074"/>
            <a:ext cx="7138982" cy="369332"/>
          </a:xfrm>
          <a:prstGeom prst="rect">
            <a:avLst/>
          </a:prstGeom>
          <a:noFill/>
        </p:spPr>
        <p:txBody>
          <a:bodyPr wrap="square" rtlCol="0">
            <a:spAutoFit/>
          </a:bodyPr>
          <a:lstStyle/>
          <a:p>
            <a:pPr algn="ctr"/>
            <a:r>
              <a:rPr lang="zh-CN" altLang="en-US" dirty="0"/>
              <a:t>后向算法</a:t>
            </a:r>
          </a:p>
        </p:txBody>
      </p:sp>
    </p:spTree>
    <p:extLst>
      <p:ext uri="{BB962C8B-B14F-4D97-AF65-F5344CB8AC3E}">
        <p14:creationId xmlns:p14="http://schemas.microsoft.com/office/powerpoint/2010/main" val="201023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概率计算问题</a:t>
            </a:r>
          </a:p>
        </p:txBody>
      </p:sp>
      <p:sp>
        <p:nvSpPr>
          <p:cNvPr id="3" name="内容占位符 2"/>
          <p:cNvSpPr>
            <a:spLocks noGrp="1"/>
          </p:cNvSpPr>
          <p:nvPr>
            <p:ph idx="1"/>
          </p:nvPr>
        </p:nvSpPr>
        <p:spPr/>
        <p:txBody>
          <a:bodyPr/>
          <a:lstStyle/>
          <a:p>
            <a:r>
              <a:rPr lang="zh-CN" altLang="en-US" dirty="0"/>
              <a:t>一些概率和期望值计算</a:t>
            </a:r>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57</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086897" y="2471131"/>
                <a:ext cx="24851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e>
                        <m:e>
                          <m:r>
                            <a:rPr lang="en-US" altLang="zh-CN" b="1" i="1" smtClean="0">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𝜆</m:t>
                          </m:r>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086897" y="2471131"/>
                <a:ext cx="2485103" cy="369332"/>
              </a:xfrm>
              <a:prstGeom prst="rect">
                <a:avLst/>
              </a:prstGeom>
              <a:blipFill>
                <a:blip r:embed="rId2"/>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52026" y="2000431"/>
                <a:ext cx="5457825" cy="369332"/>
              </a:xfrm>
              <a:prstGeom prst="rect">
                <a:avLst/>
              </a:prstGeom>
              <a:noFill/>
            </p:spPr>
            <p:txBody>
              <a:bodyPr wrap="square" rtlCol="0">
                <a:spAutoFit/>
              </a:bodyPr>
              <a:lstStyle/>
              <a:p>
                <a:r>
                  <a:rPr lang="zh-CN" altLang="en-US" dirty="0">
                    <a:solidFill>
                      <a:srgbClr val="FF0000"/>
                    </a:solidFill>
                  </a:rPr>
                  <a:t>给定模型</a:t>
                </a:r>
                <a14:m>
                  <m:oMath xmlns:m="http://schemas.openxmlformats.org/officeDocument/2006/math">
                    <m:r>
                      <a:rPr lang="en-US" altLang="zh-CN" i="1">
                        <a:solidFill>
                          <a:srgbClr val="FF0000"/>
                        </a:solidFill>
                        <a:latin typeface="Cambria Math" panose="02040503050406030204" pitchFamily="18" charset="0"/>
                      </a:rPr>
                      <m:t>𝜆</m:t>
                    </m:r>
                  </m:oMath>
                </a14:m>
                <a:r>
                  <a:rPr lang="zh-CN" altLang="en-US" dirty="0">
                    <a:solidFill>
                      <a:srgbClr val="FF0000"/>
                    </a:solidFill>
                  </a:rPr>
                  <a:t>和观测序列</a:t>
                </a:r>
                <a14:m>
                  <m:oMath xmlns:m="http://schemas.openxmlformats.org/officeDocument/2006/math">
                    <m:r>
                      <a:rPr lang="en-US" altLang="zh-CN" b="1" i="1" dirty="0">
                        <a:solidFill>
                          <a:srgbClr val="FF0000"/>
                        </a:solidFill>
                        <a:latin typeface="Cambria Math" panose="02040503050406030204" pitchFamily="18" charset="0"/>
                      </a:rPr>
                      <m:t>𝒙</m:t>
                    </m:r>
                    <m:r>
                      <a:rPr lang="en-US" altLang="zh-CN" b="1" i="1" dirty="0">
                        <a:solidFill>
                          <a:srgbClr val="FF0000"/>
                        </a:solidFill>
                        <a:latin typeface="Cambria Math" panose="02040503050406030204" pitchFamily="18" charset="0"/>
                      </a:rPr>
                      <m:t> </m:t>
                    </m:r>
                  </m:oMath>
                </a14:m>
                <a:r>
                  <a:rPr lang="zh-CN" altLang="en-US" dirty="0">
                    <a:solidFill>
                      <a:srgbClr val="FF0000"/>
                    </a:solidFill>
                  </a:rPr>
                  <a:t>，在</a:t>
                </a:r>
                <a:r>
                  <a:rPr lang="en-US" altLang="zh-CN" dirty="0">
                    <a:solidFill>
                      <a:srgbClr val="FF0000"/>
                    </a:solidFill>
                  </a:rPr>
                  <a:t>t</a:t>
                </a:r>
                <a:r>
                  <a:rPr lang="zh-CN" altLang="en-US" dirty="0">
                    <a:solidFill>
                      <a:srgbClr val="FF0000"/>
                    </a:solidFill>
                  </a:rPr>
                  <a:t>时刻处于状态</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𝑖</m:t>
                        </m:r>
                      </m:sub>
                    </m:sSub>
                  </m:oMath>
                </a14:m>
                <a:r>
                  <a:rPr lang="zh-CN" altLang="en-US" dirty="0">
                    <a:solidFill>
                      <a:srgbClr val="FF0000"/>
                    </a:solidFill>
                  </a:rPr>
                  <a:t>的概率</a:t>
                </a:r>
              </a:p>
            </p:txBody>
          </p:sp>
        </mc:Choice>
        <mc:Fallback xmlns="">
          <p:sp>
            <p:nvSpPr>
              <p:cNvPr id="8" name="文本框 7"/>
              <p:cNvSpPr txBox="1">
                <a:spLocks noRot="1" noChangeAspect="1" noMove="1" noResize="1" noEditPoints="1" noAdjustHandles="1" noChangeArrowheads="1" noChangeShapeType="1" noTextEdit="1"/>
              </p:cNvSpPr>
              <p:nvPr/>
            </p:nvSpPr>
            <p:spPr>
              <a:xfrm>
                <a:off x="852026" y="2000431"/>
                <a:ext cx="5457825" cy="369332"/>
              </a:xfrm>
              <a:prstGeom prst="rect">
                <a:avLst/>
              </a:prstGeom>
              <a:blipFill rotWithShape="0">
                <a:blip r:embed="rId3"/>
                <a:stretch>
                  <a:fillRect l="-1006"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624864" y="2855256"/>
                <a:ext cx="1947136" cy="6765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i="1">
                                  <a:latin typeface="Cambria Math" panose="02040503050406030204" pitchFamily="18" charset="0"/>
                                </a:rPr>
                                <m:t>𝜆</m:t>
                              </m:r>
                            </m:e>
                          </m:d>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624864" y="2855256"/>
                <a:ext cx="1947136" cy="6765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624864" y="3485622"/>
                <a:ext cx="1949829" cy="7273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num>
                        <m:den>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nary>
                        </m:den>
                      </m:f>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624864" y="3485622"/>
                <a:ext cx="1949829" cy="7273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251407" y="3247880"/>
                <a:ext cx="34985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e>
                      </m:d>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251407" y="3247880"/>
                <a:ext cx="3498522" cy="369332"/>
              </a:xfrm>
              <a:prstGeom prst="rect">
                <a:avLst/>
              </a:prstGeom>
              <a:blipFill>
                <a:blip r:embed="rId6"/>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165682" y="2765393"/>
                <a:ext cx="321945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e>
                      </m:d>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5165682" y="2765393"/>
                <a:ext cx="3219450" cy="369332"/>
              </a:xfrm>
              <a:prstGeom prst="rect">
                <a:avLst/>
              </a:prstGeom>
              <a:blipFill>
                <a:blip r:embed="rId7"/>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714880" y="3730368"/>
                <a:ext cx="2629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e>
                      </m:d>
                      <m:r>
                        <a:rPr lang="en-US" altLang="zh-CN" i="1">
                          <a:latin typeface="Cambria Math" panose="02040503050406030204" pitchFamily="18" charset="0"/>
                        </a:rPr>
                        <m:t>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4714880" y="3730368"/>
                <a:ext cx="2629245" cy="369332"/>
              </a:xfrm>
              <a:prstGeom prst="rect">
                <a:avLst/>
              </a:prstGeom>
              <a:blipFill>
                <a:blip r:embed="rId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852026" y="4348699"/>
                <a:ext cx="7564264" cy="391646"/>
              </a:xfrm>
              <a:prstGeom prst="rect">
                <a:avLst/>
              </a:prstGeom>
              <a:noFill/>
            </p:spPr>
            <p:txBody>
              <a:bodyPr wrap="square" rtlCol="0">
                <a:spAutoFit/>
              </a:bodyPr>
              <a:lstStyle/>
              <a:p>
                <a:r>
                  <a:rPr lang="zh-CN" altLang="en-US" dirty="0">
                    <a:solidFill>
                      <a:srgbClr val="FF0000"/>
                    </a:solidFill>
                  </a:rPr>
                  <a:t>给定模型</a:t>
                </a:r>
                <a14:m>
                  <m:oMath xmlns:m="http://schemas.openxmlformats.org/officeDocument/2006/math">
                    <m:r>
                      <a:rPr lang="en-US" altLang="zh-CN" i="1">
                        <a:solidFill>
                          <a:srgbClr val="FF0000"/>
                        </a:solidFill>
                        <a:latin typeface="Cambria Math" panose="02040503050406030204" pitchFamily="18" charset="0"/>
                      </a:rPr>
                      <m:t>𝜆</m:t>
                    </m:r>
                  </m:oMath>
                </a14:m>
                <a:r>
                  <a:rPr lang="zh-CN" altLang="en-US" dirty="0">
                    <a:solidFill>
                      <a:srgbClr val="FF0000"/>
                    </a:solidFill>
                  </a:rPr>
                  <a:t>和观测序列</a:t>
                </a:r>
                <a14:m>
                  <m:oMath xmlns:m="http://schemas.openxmlformats.org/officeDocument/2006/math">
                    <m:r>
                      <a:rPr lang="en-US" altLang="zh-CN" b="1" i="1" dirty="0" smtClean="0">
                        <a:solidFill>
                          <a:srgbClr val="FF0000"/>
                        </a:solidFill>
                        <a:latin typeface="Cambria Math" panose="02040503050406030204" pitchFamily="18" charset="0"/>
                      </a:rPr>
                      <m:t>𝒙</m:t>
                    </m:r>
                  </m:oMath>
                </a14:m>
                <a:r>
                  <a:rPr lang="zh-CN" altLang="en-US" dirty="0">
                    <a:solidFill>
                      <a:srgbClr val="FF0000"/>
                    </a:solidFill>
                  </a:rPr>
                  <a:t>，在</a:t>
                </a:r>
                <a:r>
                  <a:rPr lang="en-US" altLang="zh-CN" dirty="0">
                    <a:solidFill>
                      <a:srgbClr val="FF0000"/>
                    </a:solidFill>
                  </a:rPr>
                  <a:t>t</a:t>
                </a:r>
                <a:r>
                  <a:rPr lang="zh-CN" altLang="en-US" dirty="0">
                    <a:solidFill>
                      <a:srgbClr val="FF0000"/>
                    </a:solidFill>
                  </a:rPr>
                  <a:t>时刻处于状态</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𝑖</m:t>
                        </m:r>
                      </m:sub>
                    </m:sSub>
                  </m:oMath>
                </a14:m>
                <a:r>
                  <a:rPr lang="zh-CN" altLang="en-US" dirty="0">
                    <a:solidFill>
                      <a:srgbClr val="FF0000"/>
                    </a:solidFill>
                  </a:rPr>
                  <a:t>且</a:t>
                </a:r>
                <a:r>
                  <a:rPr lang="en-US" altLang="zh-CN" dirty="0">
                    <a:solidFill>
                      <a:srgbClr val="FF0000"/>
                    </a:solidFill>
                  </a:rPr>
                  <a:t>t+1</a:t>
                </a:r>
                <a:r>
                  <a:rPr lang="zh-CN" altLang="en-US" dirty="0">
                    <a:solidFill>
                      <a:srgbClr val="FF0000"/>
                    </a:solidFill>
                  </a:rPr>
                  <a:t>时刻处于状态</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𝑗</m:t>
                        </m:r>
                      </m:sub>
                    </m:sSub>
                  </m:oMath>
                </a14:m>
                <a:r>
                  <a:rPr lang="zh-CN" altLang="en-US" dirty="0">
                    <a:solidFill>
                      <a:srgbClr val="FF0000"/>
                    </a:solidFill>
                  </a:rPr>
                  <a:t>的概率</a:t>
                </a:r>
              </a:p>
            </p:txBody>
          </p:sp>
        </mc:Choice>
        <mc:Fallback xmlns="">
          <p:sp>
            <p:nvSpPr>
              <p:cNvPr id="14" name="文本框 13"/>
              <p:cNvSpPr txBox="1">
                <a:spLocks noRot="1" noChangeAspect="1" noMove="1" noResize="1" noEditPoints="1" noAdjustHandles="1" noChangeArrowheads="1" noChangeShapeType="1" noTextEdit="1"/>
              </p:cNvSpPr>
              <p:nvPr/>
            </p:nvSpPr>
            <p:spPr>
              <a:xfrm>
                <a:off x="852026" y="4348699"/>
                <a:ext cx="7564264" cy="391646"/>
              </a:xfrm>
              <a:prstGeom prst="rect">
                <a:avLst/>
              </a:prstGeom>
              <a:blipFill>
                <a:blip r:embed="rId9"/>
                <a:stretch>
                  <a:fillRect l="-725" t="-7692"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086897" y="4804678"/>
                <a:ext cx="3656834"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e>
                        <m:e>
                          <m:r>
                            <a:rPr lang="en-US" altLang="zh-CN" b="1" i="1" smtClean="0">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𝜆</m:t>
                          </m:r>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086897" y="4804678"/>
                <a:ext cx="3656834" cy="411395"/>
              </a:xfrm>
              <a:prstGeom prst="rect">
                <a:avLst/>
              </a:prstGeom>
              <a:blipFill>
                <a:blip r:embed="rId10"/>
                <a:stretch>
                  <a:fillRect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788242" y="5329259"/>
                <a:ext cx="2955489" cy="7169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e>
                            <m:e>
                              <m:r>
                                <a:rPr lang="en-US" altLang="zh-CN" i="1">
                                  <a:latin typeface="Cambria Math" panose="02040503050406030204" pitchFamily="18" charset="0"/>
                                </a:rPr>
                                <m:t>𝜆</m:t>
                              </m:r>
                            </m:e>
                          </m:d>
                        </m:num>
                        <m:den>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𝜆</m:t>
                              </m:r>
                            </m:e>
                          </m:d>
                        </m:den>
                      </m:f>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2788242" y="5329259"/>
                <a:ext cx="2955489" cy="716991"/>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788241" y="6076583"/>
                <a:ext cx="2941511"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𝛼</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num>
                        <m:den>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𝑗</m:t>
                                  </m:r>
                                </m:e>
                              </m:d>
                            </m:e>
                          </m:nary>
                        </m:den>
                      </m:f>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2788241" y="6076583"/>
                <a:ext cx="2941511" cy="736805"/>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8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5" grpId="0"/>
      <p:bldP spid="16"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概率计算问题</a:t>
            </a:r>
          </a:p>
        </p:txBody>
      </p:sp>
      <p:sp>
        <p:nvSpPr>
          <p:cNvPr id="3" name="内容占位符 2"/>
          <p:cNvSpPr>
            <a:spLocks noGrp="1"/>
          </p:cNvSpPr>
          <p:nvPr>
            <p:ph idx="1"/>
          </p:nvPr>
        </p:nvSpPr>
        <p:spPr/>
        <p:txBody>
          <a:bodyPr/>
          <a:lstStyle/>
          <a:p>
            <a:r>
              <a:rPr lang="zh-CN" altLang="en-US" dirty="0"/>
              <a:t>一些概率和期望值计算</a:t>
            </a:r>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58</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6309851" y="1831841"/>
                <a:ext cx="2488502" cy="703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num>
                        <m:den>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nary>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309851" y="1831841"/>
                <a:ext cx="2488502" cy="70301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52026" y="2000431"/>
                <a:ext cx="5457825" cy="369332"/>
              </a:xfrm>
              <a:prstGeom prst="rect">
                <a:avLst/>
              </a:prstGeom>
              <a:noFill/>
            </p:spPr>
            <p:txBody>
              <a:bodyPr wrap="square" rtlCol="0">
                <a:spAutoFit/>
              </a:bodyPr>
              <a:lstStyle/>
              <a:p>
                <a:r>
                  <a:rPr lang="zh-CN" altLang="en-US" dirty="0">
                    <a:solidFill>
                      <a:schemeClr val="tx1"/>
                    </a:solidFill>
                  </a:rPr>
                  <a:t>给定模型</a:t>
                </a:r>
                <a14:m>
                  <m:oMath xmlns:m="http://schemas.openxmlformats.org/officeDocument/2006/math">
                    <m:r>
                      <a:rPr lang="en-US" altLang="zh-CN" i="1">
                        <a:solidFill>
                          <a:schemeClr val="tx1"/>
                        </a:solidFill>
                        <a:latin typeface="Cambria Math" panose="02040503050406030204" pitchFamily="18" charset="0"/>
                      </a:rPr>
                      <m:t>𝜆</m:t>
                    </m:r>
                  </m:oMath>
                </a14:m>
                <a:r>
                  <a:rPr lang="zh-CN" altLang="en-US" dirty="0">
                    <a:solidFill>
                      <a:schemeClr val="tx1"/>
                    </a:solidFill>
                  </a:rPr>
                  <a:t>和观测序列</a:t>
                </a:r>
                <a14:m>
                  <m:oMath xmlns:m="http://schemas.openxmlformats.org/officeDocument/2006/math">
                    <m:r>
                      <a:rPr lang="en-US" altLang="zh-CN" b="1" i="1" dirty="0" smtClean="0">
                        <a:solidFill>
                          <a:schemeClr val="tx1"/>
                        </a:solidFill>
                        <a:latin typeface="Cambria Math" panose="02040503050406030204" pitchFamily="18" charset="0"/>
                      </a:rPr>
                      <m:t>𝒙</m:t>
                    </m:r>
                    <m:r>
                      <a:rPr lang="en-US" altLang="zh-CN" b="1" i="1" dirty="0">
                        <a:solidFill>
                          <a:srgbClr val="FF0000"/>
                        </a:solidFill>
                        <a:latin typeface="Cambria Math" panose="02040503050406030204" pitchFamily="18" charset="0"/>
                      </a:rPr>
                      <m:t> </m:t>
                    </m:r>
                  </m:oMath>
                </a14:m>
                <a:r>
                  <a:rPr lang="zh-CN" altLang="en-US" dirty="0">
                    <a:solidFill>
                      <a:schemeClr val="tx1"/>
                    </a:solidFill>
                  </a:rPr>
                  <a:t>，在</a:t>
                </a:r>
                <a:r>
                  <a:rPr lang="en-US" altLang="zh-CN" dirty="0">
                    <a:solidFill>
                      <a:schemeClr val="tx1"/>
                    </a:solidFill>
                  </a:rPr>
                  <a:t>t</a:t>
                </a:r>
                <a:r>
                  <a:rPr lang="zh-CN" altLang="en-US" dirty="0">
                    <a:solidFill>
                      <a:schemeClr val="tx1"/>
                    </a:solidFill>
                  </a:rPr>
                  <a:t>时刻处于状态</a:t>
                </a: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𝑖</m:t>
                        </m:r>
                      </m:sub>
                    </m:sSub>
                  </m:oMath>
                </a14:m>
                <a:r>
                  <a:rPr lang="zh-CN" altLang="en-US" dirty="0">
                    <a:solidFill>
                      <a:schemeClr val="tx1"/>
                    </a:solidFill>
                  </a:rPr>
                  <a:t>的概率</a:t>
                </a:r>
              </a:p>
            </p:txBody>
          </p:sp>
        </mc:Choice>
        <mc:Fallback xmlns="">
          <p:sp>
            <p:nvSpPr>
              <p:cNvPr id="8" name="文本框 7"/>
              <p:cNvSpPr txBox="1">
                <a:spLocks noRot="1" noChangeAspect="1" noMove="1" noResize="1" noEditPoints="1" noAdjustHandles="1" noChangeArrowheads="1" noChangeShapeType="1" noTextEdit="1"/>
              </p:cNvSpPr>
              <p:nvPr/>
            </p:nvSpPr>
            <p:spPr>
              <a:xfrm>
                <a:off x="852026" y="2000431"/>
                <a:ext cx="5457825" cy="369332"/>
              </a:xfrm>
              <a:prstGeom prst="rect">
                <a:avLst/>
              </a:prstGeom>
              <a:blipFill rotWithShape="0">
                <a:blip r:embed="rId3"/>
                <a:stretch>
                  <a:fillRect l="-1006"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852026" y="2753547"/>
                <a:ext cx="7564264" cy="391646"/>
              </a:xfrm>
              <a:prstGeom prst="rect">
                <a:avLst/>
              </a:prstGeom>
              <a:noFill/>
            </p:spPr>
            <p:txBody>
              <a:bodyPr wrap="square" rtlCol="0">
                <a:spAutoFit/>
              </a:bodyPr>
              <a:lstStyle/>
              <a:p>
                <a:r>
                  <a:rPr lang="zh-CN" altLang="en-US" dirty="0">
                    <a:solidFill>
                      <a:schemeClr val="tx1"/>
                    </a:solidFill>
                  </a:rPr>
                  <a:t>给定模型</a:t>
                </a:r>
                <a14:m>
                  <m:oMath xmlns:m="http://schemas.openxmlformats.org/officeDocument/2006/math">
                    <m:r>
                      <a:rPr lang="en-US" altLang="zh-CN" i="1">
                        <a:solidFill>
                          <a:schemeClr val="tx1"/>
                        </a:solidFill>
                        <a:latin typeface="Cambria Math" panose="02040503050406030204" pitchFamily="18" charset="0"/>
                      </a:rPr>
                      <m:t>𝜆</m:t>
                    </m:r>
                  </m:oMath>
                </a14:m>
                <a:r>
                  <a:rPr lang="zh-CN" altLang="en-US" dirty="0">
                    <a:solidFill>
                      <a:schemeClr val="tx1"/>
                    </a:solidFill>
                  </a:rPr>
                  <a:t>和观测序列</a:t>
                </a:r>
                <a14:m>
                  <m:oMath xmlns:m="http://schemas.openxmlformats.org/officeDocument/2006/math">
                    <m:r>
                      <a:rPr lang="en-US" altLang="zh-CN" b="1" i="1" dirty="0">
                        <a:latin typeface="Cambria Math" panose="02040503050406030204" pitchFamily="18" charset="0"/>
                      </a:rPr>
                      <m:t>𝒙</m:t>
                    </m:r>
                    <m:r>
                      <a:rPr lang="en-US" altLang="zh-CN" b="1" i="1" dirty="0">
                        <a:latin typeface="Cambria Math" panose="02040503050406030204" pitchFamily="18" charset="0"/>
                      </a:rPr>
                      <m:t> </m:t>
                    </m:r>
                  </m:oMath>
                </a14:m>
                <a:r>
                  <a:rPr lang="zh-CN" altLang="en-US" dirty="0">
                    <a:solidFill>
                      <a:schemeClr val="tx1"/>
                    </a:solidFill>
                  </a:rPr>
                  <a:t>，在</a:t>
                </a:r>
                <a:r>
                  <a:rPr lang="en-US" altLang="zh-CN" dirty="0">
                    <a:solidFill>
                      <a:schemeClr val="tx1"/>
                    </a:solidFill>
                  </a:rPr>
                  <a:t>t</a:t>
                </a:r>
                <a:r>
                  <a:rPr lang="zh-CN" altLang="en-US" dirty="0">
                    <a:solidFill>
                      <a:schemeClr val="tx1"/>
                    </a:solidFill>
                  </a:rPr>
                  <a:t>时刻处于状态</a:t>
                </a: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𝑖</m:t>
                        </m:r>
                      </m:sub>
                    </m:sSub>
                  </m:oMath>
                </a14:m>
                <a:r>
                  <a:rPr lang="zh-CN" altLang="en-US" dirty="0">
                    <a:solidFill>
                      <a:schemeClr val="tx1"/>
                    </a:solidFill>
                  </a:rPr>
                  <a:t>且</a:t>
                </a:r>
                <a:r>
                  <a:rPr lang="en-US" altLang="zh-CN" dirty="0">
                    <a:solidFill>
                      <a:schemeClr val="tx1"/>
                    </a:solidFill>
                  </a:rPr>
                  <a:t>t+1</a:t>
                </a:r>
                <a:r>
                  <a:rPr lang="zh-CN" altLang="en-US" dirty="0">
                    <a:solidFill>
                      <a:schemeClr val="tx1"/>
                    </a:solidFill>
                  </a:rPr>
                  <a:t>时刻处于状态</a:t>
                </a: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𝑗</m:t>
                        </m:r>
                      </m:sub>
                    </m:sSub>
                  </m:oMath>
                </a14:m>
                <a:r>
                  <a:rPr lang="zh-CN" altLang="en-US" dirty="0">
                    <a:solidFill>
                      <a:schemeClr val="tx1"/>
                    </a:solidFill>
                  </a:rPr>
                  <a:t>的概率</a:t>
                </a:r>
              </a:p>
            </p:txBody>
          </p:sp>
        </mc:Choice>
        <mc:Fallback xmlns="">
          <p:sp>
            <p:nvSpPr>
              <p:cNvPr id="14" name="文本框 13"/>
              <p:cNvSpPr txBox="1">
                <a:spLocks noRot="1" noChangeAspect="1" noMove="1" noResize="1" noEditPoints="1" noAdjustHandles="1" noChangeArrowheads="1" noChangeShapeType="1" noTextEdit="1"/>
              </p:cNvSpPr>
              <p:nvPr/>
            </p:nvSpPr>
            <p:spPr>
              <a:xfrm>
                <a:off x="852026" y="2753547"/>
                <a:ext cx="7564264" cy="391646"/>
              </a:xfrm>
              <a:prstGeom prst="rect">
                <a:avLst/>
              </a:prstGeom>
              <a:blipFill rotWithShape="0">
                <a:blip r:embed="rId4"/>
                <a:stretch>
                  <a:fillRect l="-725" t="-9375"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491344" y="3281098"/>
                <a:ext cx="3642856" cy="736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𝑗</m:t>
                              </m:r>
                            </m:e>
                          </m:d>
                        </m:num>
                        <m:den>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𝑗</m:t>
                                  </m:r>
                                </m:e>
                              </m:d>
                            </m:e>
                          </m:nary>
                        </m:den>
                      </m:f>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91344" y="3281098"/>
                <a:ext cx="3642856" cy="73680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852026" y="4508969"/>
                <a:ext cx="5457825" cy="369332"/>
              </a:xfrm>
              <a:prstGeom prst="rect">
                <a:avLst/>
              </a:prstGeom>
              <a:noFill/>
            </p:spPr>
            <p:txBody>
              <a:bodyPr wrap="square" rtlCol="0">
                <a:spAutoFit/>
              </a:bodyPr>
              <a:lstStyle/>
              <a:p>
                <a:r>
                  <a:rPr lang="zh-CN" altLang="en-US" dirty="0">
                    <a:solidFill>
                      <a:srgbClr val="FF0000"/>
                    </a:solidFill>
                  </a:rPr>
                  <a:t>给定模型</a:t>
                </a:r>
                <a14:m>
                  <m:oMath xmlns:m="http://schemas.openxmlformats.org/officeDocument/2006/math">
                    <m:r>
                      <a:rPr lang="en-US" altLang="zh-CN" i="1">
                        <a:solidFill>
                          <a:srgbClr val="FF0000"/>
                        </a:solidFill>
                        <a:latin typeface="Cambria Math" panose="02040503050406030204" pitchFamily="18" charset="0"/>
                      </a:rPr>
                      <m:t>𝜆</m:t>
                    </m:r>
                  </m:oMath>
                </a14:m>
                <a:r>
                  <a:rPr lang="zh-CN" altLang="en-US" dirty="0">
                    <a:solidFill>
                      <a:srgbClr val="FF0000"/>
                    </a:solidFill>
                  </a:rPr>
                  <a:t>和观测序列</a:t>
                </a:r>
                <a14:m>
                  <m:oMath xmlns:m="http://schemas.openxmlformats.org/officeDocument/2006/math">
                    <m:r>
                      <a:rPr lang="en-US" altLang="zh-CN" b="1" i="1" dirty="0">
                        <a:solidFill>
                          <a:srgbClr val="FF0000"/>
                        </a:solidFill>
                        <a:latin typeface="Cambria Math" panose="02040503050406030204" pitchFamily="18" charset="0"/>
                      </a:rPr>
                      <m:t>𝒙</m:t>
                    </m:r>
                    <m:r>
                      <a:rPr lang="en-US" altLang="zh-CN" b="1" i="1" dirty="0">
                        <a:solidFill>
                          <a:srgbClr val="FF0000"/>
                        </a:solidFill>
                        <a:latin typeface="Cambria Math" panose="02040503050406030204" pitchFamily="18" charset="0"/>
                      </a:rPr>
                      <m:t> </m:t>
                    </m:r>
                  </m:oMath>
                </a14:m>
                <a:r>
                  <a:rPr lang="zh-CN" altLang="en-US" dirty="0">
                    <a:solidFill>
                      <a:srgbClr val="FF0000"/>
                    </a:solidFill>
                  </a:rPr>
                  <a:t>，状态</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𝑖</m:t>
                        </m:r>
                      </m:sub>
                    </m:sSub>
                  </m:oMath>
                </a14:m>
                <a:r>
                  <a:rPr lang="zh-CN" altLang="en-US" dirty="0">
                    <a:solidFill>
                      <a:srgbClr val="FF0000"/>
                    </a:solidFill>
                  </a:rPr>
                  <a:t>出现的概率</a:t>
                </a:r>
                <a:endParaRPr lang="en-US" altLang="zh-CN" dirty="0">
                  <a:solidFill>
                    <a:schemeClr val="tx1"/>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852026" y="4508969"/>
                <a:ext cx="5457825" cy="369332"/>
              </a:xfrm>
              <a:prstGeom prst="rect">
                <a:avLst/>
              </a:prstGeom>
              <a:blipFill rotWithShape="0">
                <a:blip r:embed="rId6"/>
                <a:stretch>
                  <a:fillRect l="-1006"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852025" y="5685645"/>
                <a:ext cx="5527359" cy="391646"/>
              </a:xfrm>
              <a:prstGeom prst="rect">
                <a:avLst/>
              </a:prstGeom>
            </p:spPr>
            <p:txBody>
              <a:bodyPr wrap="square">
                <a:spAutoFit/>
              </a:bodyPr>
              <a:lstStyle/>
              <a:p>
                <a:r>
                  <a:rPr lang="zh-CN" altLang="en-US" dirty="0">
                    <a:solidFill>
                      <a:srgbClr val="FF0000"/>
                    </a:solidFill>
                  </a:rPr>
                  <a:t>给定模型</a:t>
                </a:r>
                <a14:m>
                  <m:oMath xmlns:m="http://schemas.openxmlformats.org/officeDocument/2006/math">
                    <m:r>
                      <a:rPr lang="en-US" altLang="zh-CN" i="1">
                        <a:solidFill>
                          <a:srgbClr val="FF0000"/>
                        </a:solidFill>
                        <a:latin typeface="Cambria Math" panose="02040503050406030204" pitchFamily="18" charset="0"/>
                      </a:rPr>
                      <m:t>𝜆</m:t>
                    </m:r>
                  </m:oMath>
                </a14:m>
                <a:r>
                  <a:rPr lang="zh-CN" altLang="en-US" dirty="0">
                    <a:solidFill>
                      <a:srgbClr val="FF0000"/>
                    </a:solidFill>
                  </a:rPr>
                  <a:t>和观测序列</a:t>
                </a:r>
                <a14:m>
                  <m:oMath xmlns:m="http://schemas.openxmlformats.org/officeDocument/2006/math">
                    <m:r>
                      <a:rPr lang="en-US" altLang="zh-CN" b="1" i="1" dirty="0">
                        <a:solidFill>
                          <a:srgbClr val="FF0000"/>
                        </a:solidFill>
                        <a:latin typeface="Cambria Math" panose="02040503050406030204" pitchFamily="18" charset="0"/>
                      </a:rPr>
                      <m:t>𝒙</m:t>
                    </m:r>
                    <m:r>
                      <a:rPr lang="en-US" altLang="zh-CN" b="1" i="1" dirty="0">
                        <a:solidFill>
                          <a:srgbClr val="FF0000"/>
                        </a:solidFill>
                        <a:latin typeface="Cambria Math" panose="02040503050406030204" pitchFamily="18" charset="0"/>
                      </a:rPr>
                      <m:t> </m:t>
                    </m:r>
                  </m:oMath>
                </a14:m>
                <a:r>
                  <a:rPr lang="zh-CN" altLang="en-US" dirty="0">
                    <a:solidFill>
                      <a:srgbClr val="FF0000"/>
                    </a:solidFill>
                  </a:rPr>
                  <a:t>，状态</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𝑠</m:t>
                        </m:r>
                      </m:e>
                      <m:sub>
                        <m:r>
                          <a:rPr lang="en-US" altLang="zh-CN" i="1">
                            <a:solidFill>
                              <a:srgbClr val="FF0000"/>
                            </a:solidFill>
                            <a:latin typeface="Cambria Math" panose="02040503050406030204" pitchFamily="18" charset="0"/>
                          </a:rPr>
                          <m:t>𝑖</m:t>
                        </m:r>
                      </m:sub>
                    </m:sSub>
                  </m:oMath>
                </a14:m>
                <a:r>
                  <a:rPr lang="zh-CN" altLang="en-US" dirty="0">
                    <a:solidFill>
                      <a:srgbClr val="FF0000"/>
                    </a:solidFill>
                  </a:rPr>
                  <a:t>转移到状态</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𝑠</m:t>
                        </m:r>
                      </m:e>
                      <m:sub>
                        <m:r>
                          <a:rPr lang="en-US" altLang="zh-CN" i="1">
                            <a:solidFill>
                              <a:srgbClr val="FF0000"/>
                            </a:solidFill>
                            <a:latin typeface="Cambria Math" panose="02040503050406030204" pitchFamily="18" charset="0"/>
                          </a:rPr>
                          <m:t>𝑗</m:t>
                        </m:r>
                      </m:sub>
                    </m:sSub>
                  </m:oMath>
                </a14:m>
                <a:r>
                  <a:rPr lang="zh-CN" altLang="en-US" dirty="0">
                    <a:solidFill>
                      <a:srgbClr val="FF0000"/>
                    </a:solidFill>
                  </a:rPr>
                  <a:t>的概率</a:t>
                </a:r>
                <a:endParaRPr lang="en-US" altLang="zh-CN"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852025" y="5685645"/>
                <a:ext cx="5527359" cy="391646"/>
              </a:xfrm>
              <a:prstGeom prst="rect">
                <a:avLst/>
              </a:prstGeom>
              <a:blipFill rotWithShape="0">
                <a:blip r:embed="rId7"/>
                <a:stretch>
                  <a:fillRect l="-993" t="-9375"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379384" y="4219594"/>
                <a:ext cx="1061381" cy="848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e>
                          </m:d>
                        </m:e>
                      </m:nary>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6379384" y="4219594"/>
                <a:ext cx="1061381" cy="84850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379384" y="5405826"/>
                <a:ext cx="1249573" cy="8704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𝜉</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e>
                      </m:nary>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6379384" y="5405826"/>
                <a:ext cx="1249573" cy="87049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581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预测问题（</a:t>
            </a:r>
            <a:r>
              <a:rPr lang="en-US" altLang="zh-CN" dirty="0"/>
              <a:t>Viterbi Algorithm</a:t>
            </a:r>
            <a:r>
              <a:rPr lang="zh-CN" altLang="en-US"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latin typeface="+mn-ea"/>
                  </a:rPr>
                  <a:t>根据观测序列“</a:t>
                </a:r>
                <a:r>
                  <a:rPr lang="zh-CN" altLang="en-US" dirty="0">
                    <a:solidFill>
                      <a:srgbClr val="FF0000"/>
                    </a:solidFill>
                    <a:latin typeface="+mn-ea"/>
                  </a:rPr>
                  <a:t>推测</a:t>
                </a:r>
                <a:r>
                  <a:rPr lang="zh-CN" altLang="en-US" dirty="0">
                    <a:latin typeface="+mn-ea"/>
                  </a:rPr>
                  <a:t>”隐藏的模型</a:t>
                </a:r>
                <a:r>
                  <a:rPr lang="zh-CN" altLang="en-US" dirty="0">
                    <a:solidFill>
                      <a:srgbClr val="FF0000"/>
                    </a:solidFill>
                    <a:latin typeface="+mn-ea"/>
                  </a:rPr>
                  <a:t>状态</a:t>
                </a:r>
                <a14:m>
                  <m:oMath xmlns:m="http://schemas.openxmlformats.org/officeDocument/2006/math">
                    <m:r>
                      <a:rPr lang="en-US" altLang="zh-CN" dirty="0">
                        <a:latin typeface="Cambria Math" panose="02040503050406030204" pitchFamily="18" charset="0"/>
                      </a:rPr>
                      <m:t> </m:t>
                    </m:r>
                    <m:r>
                      <a:rPr lang="en-US" altLang="zh-CN" b="1" i="1" dirty="0" smtClean="0">
                        <a:latin typeface="Cambria Math" panose="02040503050406030204" pitchFamily="18" charset="0"/>
                      </a:rPr>
                      <m:t>𝒚</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 . . .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𝑛</m:t>
                            </m:r>
                          </m:sub>
                        </m:sSub>
                      </m:e>
                    </m:d>
                  </m:oMath>
                </a14:m>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138744" y="2085745"/>
                <a:ext cx="4664034" cy="551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100" i="1" smtClean="0">
                              <a:latin typeface="Cambria Math" panose="02040503050406030204" pitchFamily="18" charset="0"/>
                            </a:rPr>
                          </m:ctrlPr>
                        </m:funcPr>
                        <m:fName>
                          <m:r>
                            <m:rPr>
                              <m:sty m:val="p"/>
                            </m:rPr>
                            <a:rPr lang="en-US" altLang="zh-CN" sz="2100">
                              <a:latin typeface="Cambria Math" panose="02040503050406030204" pitchFamily="18" charset="0"/>
                            </a:rPr>
                            <m:t>arg</m:t>
                          </m:r>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max</m:t>
                              </m:r>
                            </m:e>
                            <m:lim>
                              <m:r>
                                <a:rPr lang="en-US" altLang="zh-CN" sz="2100" b="1" i="1" smtClean="0">
                                  <a:latin typeface="Cambria Math" panose="02040503050406030204" pitchFamily="18" charset="0"/>
                                </a:rPr>
                                <m:t>𝒚</m:t>
                              </m:r>
                            </m:lim>
                          </m:limLow>
                        </m:fName>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smtClean="0">
                                  <a:latin typeface="Cambria Math" panose="02040503050406030204" pitchFamily="18" charset="0"/>
                                </a:rPr>
                                <m:t>𝒚</m:t>
                              </m:r>
                              <m:r>
                                <a:rPr lang="en-US" altLang="zh-CN" sz="2100" i="1">
                                  <a:latin typeface="Cambria Math" panose="02040503050406030204" pitchFamily="18" charset="0"/>
                                </a:rPr>
                                <m:t>|</m:t>
                              </m:r>
                              <m:r>
                                <a:rPr lang="en-US" altLang="zh-CN" sz="2100" b="1" i="1" smtClean="0">
                                  <a:latin typeface="Cambria Math" panose="02040503050406030204" pitchFamily="18" charset="0"/>
                                </a:rPr>
                                <m:t>𝒙</m:t>
                              </m:r>
                              <m:r>
                                <a:rPr lang="en-US" altLang="zh-CN" sz="2100" i="1">
                                  <a:latin typeface="Cambria Math" panose="02040503050406030204" pitchFamily="18" charset="0"/>
                                </a:rPr>
                                <m:t>,</m:t>
                              </m:r>
                              <m:r>
                                <a:rPr lang="en-US" altLang="zh-CN" sz="2100" i="1">
                                  <a:latin typeface="Cambria Math" panose="02040503050406030204" pitchFamily="18" charset="0"/>
                                </a:rPr>
                                <m:t>𝜆</m:t>
                              </m:r>
                            </m:e>
                          </m:d>
                        </m:e>
                      </m:func>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sSub>
                            <m:sSubPr>
                              <m:ctrlPr>
                                <a:rPr lang="en-US" altLang="zh-CN" sz="2100" i="1">
                                  <a:latin typeface="Cambria Math" panose="02040503050406030204" pitchFamily="18" charset="0"/>
                                </a:rPr>
                              </m:ctrlPr>
                            </m:sSubPr>
                            <m:e>
                              <m:r>
                                <m:rPr>
                                  <m:sty m:val="p"/>
                                </m:rPr>
                                <a:rPr lang="en-US" altLang="zh-CN" sz="2100">
                                  <a:latin typeface="Cambria Math" panose="02040503050406030204" pitchFamily="18" charset="0"/>
                                </a:rPr>
                                <m:t>argmax</m:t>
                              </m:r>
                            </m:e>
                            <m:sub>
                              <m:r>
                                <a:rPr lang="en-US" altLang="zh-CN" sz="2100" b="1" i="1" smtClean="0">
                                  <a:latin typeface="Cambria Math" panose="02040503050406030204" pitchFamily="18" charset="0"/>
                                </a:rPr>
                                <m:t>𝒚</m:t>
                              </m:r>
                            </m:sub>
                          </m:sSub>
                        </m:fName>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smtClean="0">
                                  <a:latin typeface="Cambria Math" panose="02040503050406030204" pitchFamily="18" charset="0"/>
                                </a:rPr>
                                <m:t>𝒚</m:t>
                              </m:r>
                              <m:r>
                                <a:rPr lang="en-US" altLang="zh-CN" sz="2100" i="1">
                                  <a:latin typeface="Cambria Math" panose="02040503050406030204" pitchFamily="18" charset="0"/>
                                </a:rPr>
                                <m:t>,</m:t>
                              </m:r>
                              <m:r>
                                <a:rPr lang="en-US" altLang="zh-CN" sz="2100" b="1" i="1" smtClean="0">
                                  <a:latin typeface="Cambria Math" panose="02040503050406030204" pitchFamily="18" charset="0"/>
                                </a:rPr>
                                <m:t>𝒙</m:t>
                              </m:r>
                              <m:r>
                                <a:rPr lang="en-US" altLang="zh-CN" sz="2100" i="1">
                                  <a:latin typeface="Cambria Math" panose="02040503050406030204" pitchFamily="18" charset="0"/>
                                </a:rPr>
                                <m:t>|</m:t>
                              </m:r>
                              <m:r>
                                <a:rPr lang="en-US" altLang="zh-CN" sz="2100" i="1">
                                  <a:latin typeface="Cambria Math" panose="02040503050406030204" pitchFamily="18" charset="0"/>
                                </a:rPr>
                                <m:t>𝜆</m:t>
                              </m:r>
                            </m:e>
                          </m:d>
                        </m:e>
                      </m:func>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138744" y="2085745"/>
                <a:ext cx="4664034" cy="551177"/>
              </a:xfrm>
              <a:prstGeom prst="rect">
                <a:avLst/>
              </a:prstGeom>
              <a:blipFill>
                <a:blip r:embed="rId3"/>
                <a:stretch>
                  <a:fillRect b="-54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789860" y="2563611"/>
                <a:ext cx="5550430"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r>
                            <a:rPr lang="en-US" altLang="zh-CN" sz="2100" b="0" i="1" smtClean="0">
                              <a:latin typeface="Cambria Math" panose="02040503050406030204" pitchFamily="18" charset="0"/>
                            </a:rPr>
                            <m:t>=</m:t>
                          </m:r>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𝑛</m:t>
                                  </m:r>
                                </m:sub>
                              </m:sSub>
                            </m:lim>
                          </m:limLow>
                        </m:fName>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1</m:t>
                                  </m:r>
                                </m:sub>
                              </m:sSub>
                            </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e>
                          </m:d>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r>
                                <a:rPr lang="en-US" altLang="zh-CN" sz="2100" i="1">
                                  <a:latin typeface="Cambria Math" panose="02040503050406030204" pitchFamily="18" charset="0"/>
                                </a:rPr>
                                <m:t>=2</m:t>
                              </m:r>
                            </m:sub>
                            <m:sup>
                              <m:r>
                                <a:rPr lang="en-US" altLang="zh-CN" sz="2100" i="1">
                                  <a:latin typeface="Cambria Math" panose="02040503050406030204" pitchFamily="18" charset="0"/>
                                </a:rPr>
                                <m:t>𝑛</m:t>
                              </m:r>
                            </m:sup>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𝑖</m:t>
                                      </m:r>
                                    </m:sub>
                                  </m:sSub>
                                </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𝑖</m:t>
                                      </m:r>
                                      <m:r>
                                        <a:rPr lang="en-US" altLang="zh-CN" sz="2100" i="1">
                                          <a:latin typeface="Cambria Math" panose="02040503050406030204" pitchFamily="18" charset="0"/>
                                        </a:rPr>
                                        <m:t>−1</m:t>
                                      </m:r>
                                    </m:sub>
                                  </m:sSub>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𝑖</m:t>
                                      </m:r>
                                    </m:sub>
                                  </m:sSub>
                                </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𝑖</m:t>
                                      </m:r>
                                    </m:sub>
                                  </m:sSub>
                                </m:e>
                              </m:d>
                            </m:e>
                          </m:nary>
                        </m:e>
                      </m:func>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1789860" y="2563611"/>
                <a:ext cx="5550430" cy="97456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43729" y="3693232"/>
                <a:ext cx="8565102" cy="5551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1</m:t>
                                  </m:r>
                                </m:sub>
                              </m:sSub>
                            </m:lim>
                          </m:limLow>
                        </m:fName>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1</m:t>
                                  </m:r>
                                </m:sub>
                              </m:sSub>
                            </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1</m:t>
                                  </m:r>
                                </m:sub>
                              </m:sSub>
                            </m:e>
                          </m:d>
                        </m:e>
                      </m:func>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max</m:t>
                              </m:r>
                            </m:e>
                            <m:li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2</m:t>
                                  </m:r>
                                </m:sub>
                              </m:sSub>
                            </m:lim>
                          </m:limLow>
                        </m:fName>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2</m:t>
                                  </m:r>
                                </m:sub>
                              </m:sSub>
                            </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1</m:t>
                                  </m:r>
                                </m:sub>
                              </m:sSub>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b="0" i="1" smtClean="0">
                                      <a:latin typeface="Cambria Math" panose="02040503050406030204" pitchFamily="18" charset="0"/>
                                    </a:rPr>
                                    <m:t>2</m:t>
                                  </m:r>
                                </m:sub>
                              </m:sSub>
                            </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2</m:t>
                                  </m:r>
                                </m:sub>
                              </m:sSub>
                            </m:e>
                          </m:d>
                          <m:r>
                            <a:rPr lang="en-US" altLang="zh-CN" sz="2100" i="1">
                              <a:latin typeface="Cambria Math" panose="02040503050406030204" pitchFamily="18" charset="0"/>
                            </a:rPr>
                            <m:t>⋯</m:t>
                          </m:r>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max</m:t>
                              </m:r>
                            </m:e>
                            <m:li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𝑛</m:t>
                                  </m:r>
                                </m:sub>
                              </m:sSub>
                            </m:lim>
                          </m:limLow>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𝑛</m:t>
                                  </m:r>
                                </m:sub>
                              </m:sSub>
                            </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𝑛</m:t>
                                  </m:r>
                                  <m:r>
                                    <a:rPr lang="en-US" altLang="zh-CN" sz="2100" i="1">
                                      <a:latin typeface="Cambria Math" panose="02040503050406030204" pitchFamily="18" charset="0"/>
                                    </a:rPr>
                                    <m:t>−1</m:t>
                                  </m:r>
                                </m:sub>
                              </m:sSub>
                            </m:e>
                          </m:d>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b="0" i="1" smtClean="0">
                                      <a:latin typeface="Cambria Math" panose="02040503050406030204" pitchFamily="18" charset="0"/>
                                    </a:rPr>
                                    <m:t>𝑛</m:t>
                                  </m:r>
                                </m:sub>
                              </m:sSub>
                            </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𝑛</m:t>
                                  </m:r>
                                </m:sub>
                              </m:sSub>
                            </m:e>
                          </m:d>
                        </m:e>
                      </m:func>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543729" y="3693232"/>
                <a:ext cx="8565102" cy="555152"/>
              </a:xfrm>
              <a:prstGeom prst="rect">
                <a:avLst/>
              </a:prstGeom>
              <a:blipFill>
                <a:blip r:embed="rId5"/>
                <a:stretch>
                  <a:fillRect b="-32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1739" y="2851807"/>
                <a:ext cx="1718483"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max</m:t>
                              </m:r>
                            </m:e>
                            <m:sub>
                              <m:r>
                                <a:rPr lang="en-US" altLang="zh-CN" b="1" i="1" smtClean="0">
                                  <a:latin typeface="Cambria Math" panose="02040503050406030204" pitchFamily="18" charset="0"/>
                                </a:rPr>
                                <m:t>𝒚</m:t>
                              </m:r>
                            </m:sub>
                          </m:sSub>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𝒚</m:t>
                              </m:r>
                              <m:r>
                                <a:rPr lang="en-US" altLang="zh-CN" i="1">
                                  <a:latin typeface="Cambria Math" panose="02040503050406030204" pitchFamily="18" charset="0"/>
                                </a:rPr>
                                <m:t>,</m:t>
                              </m:r>
                              <m:r>
                                <a:rPr lang="en-US" altLang="zh-CN" b="1" i="1" smtClean="0">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𝜆</m:t>
                              </m:r>
                            </m:e>
                          </m:d>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11739" y="2851807"/>
                <a:ext cx="1718483" cy="391261"/>
              </a:xfrm>
              <a:prstGeom prst="rect">
                <a:avLst/>
              </a:prstGeom>
              <a:blipFill>
                <a:blip r:embed="rId6"/>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909616" y="3301446"/>
                <a:ext cx="30861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max</m:t>
                          </m:r>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𝑎𝑏</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𝑎𝑐</m:t>
                              </m:r>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𝑎</m:t>
                          </m:r>
                          <m:r>
                            <a:rPr lang="en-US" altLang="zh-CN" b="0" i="1" smtClean="0">
                              <a:solidFill>
                                <a:srgbClr val="FF0000"/>
                              </a:solidFill>
                              <a:latin typeface="Cambria Math" panose="02040503050406030204" pitchFamily="18" charset="0"/>
                            </a:rPr>
                            <m:t>⋅</m:t>
                          </m:r>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max</m:t>
                              </m:r>
                            </m:fName>
                            <m:e>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𝑏</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𝑐</m:t>
                                  </m:r>
                                </m:e>
                              </m:d>
                            </m:e>
                          </m:func>
                        </m:e>
                      </m:func>
                    </m:oMath>
                  </m:oMathPara>
                </a14:m>
                <a:endParaRPr lang="zh-CN" altLang="en-US" dirty="0">
                  <a:solidFill>
                    <a:srgbClr val="FF0000"/>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909616" y="3301446"/>
                <a:ext cx="3086100" cy="37029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984446" y="4768869"/>
                <a:ext cx="4678902" cy="4889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lim>
                          </m:limLow>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e>
                      </m:func>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984446" y="4768869"/>
                <a:ext cx="4678902" cy="488980"/>
              </a:xfrm>
              <a:prstGeom prst="rect">
                <a:avLst/>
              </a:prstGeom>
              <a:blipFill>
                <a:blip r:embed="rId8"/>
                <a:stretch>
                  <a:fillRect b="-1235"/>
                </a:stretch>
              </a:blipFill>
            </p:spPr>
            <p:txBody>
              <a:bodyPr/>
              <a:lstStyle/>
              <a:p>
                <a:r>
                  <a:rPr lang="zh-CN" altLang="en-US">
                    <a:noFill/>
                  </a:rPr>
                  <a:t> </a:t>
                </a:r>
              </a:p>
            </p:txBody>
          </p:sp>
        </mc:Fallback>
      </mc:AlternateContent>
      <p:sp>
        <p:nvSpPr>
          <p:cNvPr id="13" name="左大括号 12"/>
          <p:cNvSpPr/>
          <p:nvPr/>
        </p:nvSpPr>
        <p:spPr>
          <a:xfrm rot="16200000">
            <a:off x="3373995" y="2013133"/>
            <a:ext cx="300369" cy="47708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p:cNvSpPr txBox="1"/>
              <p:nvPr/>
            </p:nvSpPr>
            <p:spPr>
              <a:xfrm>
                <a:off x="6042876" y="4645778"/>
                <a:ext cx="2989385" cy="487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lim>
                          </m:limLow>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e>
                      </m:func>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6042876" y="4645778"/>
                <a:ext cx="2989385" cy="487569"/>
              </a:xfrm>
              <a:prstGeom prst="rect">
                <a:avLst/>
              </a:prstGeom>
              <a:blipFill>
                <a:blip r:embed="rId9"/>
                <a:stretch>
                  <a:fillRect b="-2500"/>
                </a:stretch>
              </a:blipFill>
            </p:spPr>
            <p:txBody>
              <a:bodyPr/>
              <a:lstStyle/>
              <a:p>
                <a:r>
                  <a:rPr lang="zh-CN" altLang="en-US">
                    <a:noFill/>
                  </a:rPr>
                  <a:t> </a:t>
                </a:r>
              </a:p>
            </p:txBody>
          </p:sp>
        </mc:Fallback>
      </mc:AlternateContent>
      <p:sp>
        <p:nvSpPr>
          <p:cNvPr id="15" name="文本框 14"/>
          <p:cNvSpPr txBox="1"/>
          <p:nvPr/>
        </p:nvSpPr>
        <p:spPr>
          <a:xfrm>
            <a:off x="3695586" y="4208494"/>
            <a:ext cx="1738977" cy="369332"/>
          </a:xfrm>
          <a:prstGeom prst="rect">
            <a:avLst/>
          </a:prstGeom>
          <a:noFill/>
        </p:spPr>
        <p:txBody>
          <a:bodyPr wrap="square" rtlCol="0">
            <a:spAutoFit/>
          </a:bodyPr>
          <a:lstStyle/>
          <a:p>
            <a:r>
              <a:rPr lang="zh-CN" altLang="en-US" dirty="0"/>
              <a:t>前</a:t>
            </a:r>
            <a:r>
              <a:rPr lang="en-US" altLang="zh-CN" dirty="0"/>
              <a:t>t</a:t>
            </a:r>
            <a:r>
              <a:rPr lang="zh-CN" altLang="en-US" dirty="0"/>
              <a:t>项最大化</a:t>
            </a:r>
          </a:p>
        </p:txBody>
      </p:sp>
      <mc:AlternateContent xmlns:mc="http://schemas.openxmlformats.org/markup-compatibility/2006" xmlns:a14="http://schemas.microsoft.com/office/drawing/2010/main">
        <mc:Choice Requires="a14">
          <p:sp>
            <p:nvSpPr>
              <p:cNvPr id="16" name="文本框 15"/>
              <p:cNvSpPr txBox="1"/>
              <p:nvPr/>
            </p:nvSpPr>
            <p:spPr>
              <a:xfrm>
                <a:off x="1839568" y="5425170"/>
                <a:ext cx="6509914" cy="4889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lim>
                          </m:limLow>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e>
                          </m:d>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lim>
                              </m:limLow>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e>
                              </m:d>
                            </m:e>
                          </m:func>
                        </m:e>
                      </m:func>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839568" y="5425170"/>
                <a:ext cx="6509914" cy="488980"/>
              </a:xfrm>
              <a:prstGeom prst="rect">
                <a:avLst/>
              </a:prstGeom>
              <a:blipFill>
                <a:blip r:embed="rId10"/>
                <a:stretch>
                  <a:fillRect b="-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825028" y="5986011"/>
                <a:ext cx="3722918" cy="4889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lim>
                          </m:limLow>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e>
                          </m:d>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e>
                          </m:d>
                          <m:r>
                            <a:rPr lang="en-US" altLang="zh-CN" i="1">
                              <a:latin typeface="Cambria Math" panose="02040503050406030204" pitchFamily="18" charset="0"/>
                            </a:rPr>
                            <m:t>𝛿</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e>
                          </m:d>
                        </m:e>
                      </m:func>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825028" y="5986011"/>
                <a:ext cx="3722918" cy="488980"/>
              </a:xfrm>
              <a:prstGeom prst="rect">
                <a:avLst/>
              </a:prstGeom>
              <a:blipFill>
                <a:blip r:embed="rId11"/>
                <a:stretch>
                  <a:fillRect b="-1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186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animBg="1"/>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贝叶斯决策论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49" y="4686300"/>
                <a:ext cx="3976321" cy="1925516"/>
              </a:xfrm>
            </p:spPr>
            <p:txBody>
              <a:bodyPr/>
              <a:lstStyle/>
              <a:p>
                <a:r>
                  <a:rPr lang="zh-CN" altLang="en-US" dirty="0"/>
                  <a:t>判别模型</a:t>
                </a:r>
                <a:endParaRPr lang="en-US" altLang="zh-CN" dirty="0"/>
              </a:p>
              <a:p>
                <a:pPr lvl="1"/>
                <a:r>
                  <a:rPr lang="zh-CN" altLang="en-US" dirty="0"/>
                  <a:t>直接学习</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𝒙</m:t>
                        </m:r>
                      </m:e>
                    </m:d>
                  </m:oMath>
                </a14:m>
                <a:r>
                  <a:rPr lang="zh-CN" altLang="en-US" dirty="0"/>
                  <a:t>或者</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𝑐</m:t>
                        </m:r>
                      </m:e>
                      <m:e>
                        <m:r>
                          <a:rPr lang="en-US" altLang="zh-CN" b="1" i="1" smtClean="0">
                            <a:latin typeface="Cambria Math" panose="02040503050406030204" pitchFamily="18" charset="0"/>
                          </a:rPr>
                          <m:t>𝒙</m:t>
                        </m:r>
                      </m:e>
                    </m:d>
                  </m:oMath>
                </a14:m>
                <a:endParaRPr lang="en-US" altLang="zh-CN" dirty="0"/>
              </a:p>
              <a:p>
                <a:pPr lvl="1"/>
                <a:r>
                  <a:rPr lang="zh-CN" altLang="en-US" dirty="0"/>
                  <a:t>直接面对预测，准确率较高，学习简单</a:t>
                </a:r>
                <a:endParaRPr lang="en-US" altLang="zh-CN" dirty="0"/>
              </a:p>
              <a:p>
                <a:pPr lvl="1"/>
                <a:r>
                  <a:rPr lang="zh-CN" altLang="en-US" dirty="0"/>
                  <a:t>典型模型包括对率回归、</a:t>
                </a:r>
                <a:r>
                  <a:rPr lang="en-US" altLang="zh-CN" dirty="0"/>
                  <a:t>SVM</a:t>
                </a:r>
                <a:r>
                  <a:rPr lang="zh-CN" altLang="en-US" dirty="0"/>
                  <a:t>等</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49" y="4686300"/>
                <a:ext cx="3976321" cy="1925516"/>
              </a:xfrm>
              <a:blipFill>
                <a:blip r:embed="rId2"/>
                <a:stretch>
                  <a:fillRect l="-1534" t="-3481" r="-76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a:t>
            </a:fld>
            <a:endParaRPr lang="zh-CN" altLang="en-US"/>
          </a:p>
        </p:txBody>
      </p:sp>
      <p:grpSp>
        <p:nvGrpSpPr>
          <p:cNvPr id="10" name="组合 9"/>
          <p:cNvGrpSpPr/>
          <p:nvPr/>
        </p:nvGrpSpPr>
        <p:grpSpPr>
          <a:xfrm>
            <a:off x="1189158" y="2112502"/>
            <a:ext cx="6831623" cy="2538484"/>
            <a:chOff x="1244704" y="1608992"/>
            <a:chExt cx="6858000" cy="2538485"/>
          </a:xfrm>
        </p:grpSpPr>
        <p:pic>
          <p:nvPicPr>
            <p:cNvPr id="8" name="图片 7"/>
            <p:cNvPicPr>
              <a:picLocks noChangeAspect="1"/>
            </p:cNvPicPr>
            <p:nvPr/>
          </p:nvPicPr>
          <p:blipFill rotWithShape="1">
            <a:blip r:embed="rId3"/>
            <a:srcRect t="20738" b="29012"/>
            <a:stretch/>
          </p:blipFill>
          <p:spPr>
            <a:xfrm>
              <a:off x="1244704" y="1608992"/>
              <a:ext cx="6858000" cy="2426677"/>
            </a:xfrm>
            <a:prstGeom prst="rect">
              <a:avLst/>
            </a:prstGeom>
          </p:spPr>
        </p:pic>
        <p:sp>
          <p:nvSpPr>
            <p:cNvPr id="9" name="矩形 8"/>
            <p:cNvSpPr/>
            <p:nvPr/>
          </p:nvSpPr>
          <p:spPr>
            <a:xfrm>
              <a:off x="4950662" y="3921369"/>
              <a:ext cx="3152042" cy="226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1" name="内容占位符 2"/>
              <p:cNvSpPr txBox="1">
                <a:spLocks/>
              </p:cNvSpPr>
              <p:nvPr/>
            </p:nvSpPr>
            <p:spPr>
              <a:xfrm>
                <a:off x="5019394" y="4686298"/>
                <a:ext cx="3976321" cy="209284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生成模型</a:t>
                </a:r>
                <a:endParaRPr lang="en-US" altLang="zh-CN" dirty="0"/>
              </a:p>
              <a:p>
                <a:pPr lvl="1"/>
                <a:r>
                  <a:rPr lang="zh-CN" altLang="en-US" dirty="0"/>
                  <a:t>建模联合概率分布</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oMath>
                </a14:m>
                <a:r>
                  <a:rPr lang="zh-CN" altLang="en-US" dirty="0"/>
                  <a:t>，求出条件概率进行预测</a:t>
                </a:r>
                <a:endParaRPr lang="en-US" altLang="zh-CN" dirty="0"/>
              </a:p>
              <a:p>
                <a:pPr marL="34290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𝑐</m:t>
                          </m:r>
                        </m:e>
                        <m:e>
                          <m:r>
                            <a:rPr lang="en-US" altLang="zh-CN" b="1" i="1" smtClean="0">
                              <a:latin typeface="Cambria Math" panose="02040503050406030204" pitchFamily="18" charset="0"/>
                            </a:rPr>
                            <m:t>𝒙</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i="1">
                                  <a:latin typeface="Cambria Math" panose="02040503050406030204" pitchFamily="18" charset="0"/>
                                </a:rPr>
                                <m:t>,</m:t>
                              </m:r>
                              <m:r>
                                <a:rPr lang="en-US" altLang="zh-CN" b="0" i="1" smtClean="0">
                                  <a:latin typeface="Cambria Math" panose="02040503050406030204" pitchFamily="18" charset="0"/>
                                </a:rPr>
                                <m:t>𝑐</m:t>
                              </m:r>
                            </m:e>
                          </m:d>
                        </m:num>
                        <m:den>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𝒙</m:t>
                              </m:r>
                            </m:e>
                          </m:d>
                        </m:den>
                      </m:f>
                    </m:oMath>
                  </m:oMathPara>
                </a14:m>
                <a:endParaRPr lang="en-US" altLang="zh-CN" dirty="0"/>
              </a:p>
              <a:p>
                <a:pPr lvl="1"/>
                <a:r>
                  <a:rPr lang="zh-CN" altLang="en-US" dirty="0"/>
                  <a:t>典型模型包括朴素贝叶斯</a:t>
                </a:r>
                <a:endParaRPr lang="en-US" altLang="zh-CN" dirty="0"/>
              </a:p>
              <a:p>
                <a:pPr lvl="1"/>
                <a:endParaRPr lang="zh-CN" altLang="en-US" dirty="0"/>
              </a:p>
            </p:txBody>
          </p:sp>
        </mc:Choice>
        <mc:Fallback xmlns="">
          <p:sp>
            <p:nvSpPr>
              <p:cNvPr id="11" name="内容占位符 2"/>
              <p:cNvSpPr txBox="1">
                <a:spLocks noRot="1" noChangeAspect="1" noMove="1" noResize="1" noEditPoints="1" noAdjustHandles="1" noChangeArrowheads="1" noChangeShapeType="1" noTextEdit="1"/>
              </p:cNvSpPr>
              <p:nvPr/>
            </p:nvSpPr>
            <p:spPr>
              <a:xfrm>
                <a:off x="5019394" y="4686298"/>
                <a:ext cx="3976321" cy="2092843"/>
              </a:xfrm>
              <a:prstGeom prst="rect">
                <a:avLst/>
              </a:prstGeom>
              <a:blipFill>
                <a:blip r:embed="rId4"/>
                <a:stretch>
                  <a:fillRect l="-1531" t="-32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28650" y="1484943"/>
                <a:ext cx="7886700" cy="369332"/>
              </a:xfrm>
              <a:prstGeom prst="rect">
                <a:avLst/>
              </a:prstGeom>
              <a:solidFill>
                <a:schemeClr val="accent2">
                  <a:lumMod val="20000"/>
                  <a:lumOff val="80000"/>
                </a:schemeClr>
              </a:solidFill>
              <a:ln w="28575">
                <a:solidFill>
                  <a:schemeClr val="accent2"/>
                </a:solidFill>
              </a:ln>
            </p:spPr>
            <p:txBody>
              <a:bodyPr wrap="square" rtlCol="0" anchor="ctr">
                <a:spAutoFit/>
              </a:bodyPr>
              <a:lstStyle/>
              <a:p>
                <a:pPr algn="ctr"/>
                <a:r>
                  <a:rPr lang="zh-CN" altLang="en-US" dirty="0"/>
                  <a:t>有监督学习目标：学习决策函数 </a:t>
                </a:r>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oMath>
                </a14:m>
                <a:r>
                  <a:rPr lang="zh-CN" altLang="en-US" dirty="0"/>
                  <a:t> 或者条件概率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0" i="1" smtClean="0">
                            <a:latin typeface="Cambria Math" panose="02040503050406030204" pitchFamily="18" charset="0"/>
                          </a:rPr>
                          <m:t>𝑋</m:t>
                        </m:r>
                      </m:e>
                    </m:d>
                  </m:oMath>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28650" y="1484943"/>
                <a:ext cx="7886700" cy="369332"/>
              </a:xfrm>
              <a:prstGeom prst="rect">
                <a:avLst/>
              </a:prstGeom>
              <a:blipFill>
                <a:blip r:embed="rId5"/>
                <a:stretch>
                  <a:fillRect t="-6154" b="-20000"/>
                </a:stretch>
              </a:blipFill>
              <a:ln w="28575">
                <a:solidFill>
                  <a:schemeClr val="accent2"/>
                </a:solidFill>
              </a:ln>
            </p:spPr>
            <p:txBody>
              <a:bodyPr/>
              <a:lstStyle/>
              <a:p>
                <a:r>
                  <a:rPr lang="zh-CN" altLang="en-US">
                    <a:noFill/>
                  </a:rPr>
                  <a:t> </a:t>
                </a:r>
              </a:p>
            </p:txBody>
          </p:sp>
        </mc:Fallback>
      </mc:AlternateContent>
    </p:spTree>
    <p:extLst>
      <p:ext uri="{BB962C8B-B14F-4D97-AF65-F5344CB8AC3E}">
        <p14:creationId xmlns:p14="http://schemas.microsoft.com/office/powerpoint/2010/main" val="276048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预测问题（</a:t>
            </a:r>
            <a:r>
              <a:rPr lang="en-US" altLang="zh-CN" dirty="0"/>
              <a:t>Viterbi </a:t>
            </a:r>
            <a:r>
              <a:rPr lang="zh-CN" altLang="en-US" dirty="0"/>
              <a:t>算法）</a:t>
            </a:r>
          </a:p>
        </p:txBody>
      </p:sp>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60</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4896" y="2056087"/>
                <a:ext cx="5105950" cy="4889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lim>
                          </m:limLow>
                        </m:fName>
                        <m:e>
                          <m:func>
                            <m:funcPr>
                              <m:ctrlPr>
                                <a:rPr lang="en-US" altLang="zh-CN" b="0" i="1" smtClean="0">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e>
                              </m:d>
                            </m:e>
                          </m:func>
                        </m:e>
                      </m:func>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784896" y="2056087"/>
                <a:ext cx="5105950" cy="488980"/>
              </a:xfrm>
              <a:prstGeom prst="rect">
                <a:avLst/>
              </a:prstGeom>
              <a:blipFill>
                <a:blip r:embed="rId2"/>
                <a:stretch>
                  <a:fillRect b="-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99240" y="2757873"/>
                <a:ext cx="8163405" cy="4889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lim>
                          </m:limLow>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e>
                              </m:d>
                            </m:e>
                          </m:func>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lim>
                              </m:limLow>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e>
                                  </m:d>
                                </m:e>
                              </m:func>
                            </m:e>
                          </m:func>
                        </m:e>
                      </m:func>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699240" y="2757873"/>
                <a:ext cx="8163405" cy="488980"/>
              </a:xfrm>
              <a:prstGeom prst="rect">
                <a:avLst/>
              </a:prstGeom>
              <a:blipFill>
                <a:blip r:embed="rId3"/>
                <a:stretch>
                  <a:fillRect b="-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705765" y="3400500"/>
                <a:ext cx="5009234" cy="4889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lim>
                          </m:limLow>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e>
                              </m:d>
                            </m:e>
                          </m:func>
                          <m:r>
                            <a:rPr lang="en-US" altLang="zh-CN" b="0" i="1" smtClean="0">
                              <a:latin typeface="Cambria Math" panose="02040503050406030204" pitchFamily="18" charset="0"/>
                            </a:rPr>
                            <m:t>+</m:t>
                          </m:r>
                          <m:r>
                            <a:rPr lang="en-US" altLang="zh-CN" i="1">
                              <a:latin typeface="Cambria Math" panose="02040503050406030204" pitchFamily="18" charset="0"/>
                            </a:rPr>
                            <m:t>𝛿</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e>
                          </m:d>
                        </m:e>
                      </m:func>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705765" y="3400500"/>
                <a:ext cx="5009234" cy="488980"/>
              </a:xfrm>
              <a:prstGeom prst="rect">
                <a:avLst/>
              </a:prstGeom>
              <a:blipFill>
                <a:blip r:embed="rId4"/>
                <a:stretch>
                  <a:fillRect b="-1250"/>
                </a:stretch>
              </a:blipFill>
            </p:spPr>
            <p:txBody>
              <a:bodyPr/>
              <a:lstStyle/>
              <a:p>
                <a:r>
                  <a:rPr lang="zh-CN" altLang="en-US">
                    <a:noFill/>
                  </a:rPr>
                  <a:t> </a:t>
                </a:r>
              </a:p>
            </p:txBody>
          </p:sp>
        </mc:Fallback>
      </mc:AlternateContent>
      <p:sp>
        <p:nvSpPr>
          <p:cNvPr id="10" name="文本框 9"/>
          <p:cNvSpPr txBox="1"/>
          <p:nvPr/>
        </p:nvSpPr>
        <p:spPr>
          <a:xfrm>
            <a:off x="505558" y="1434450"/>
            <a:ext cx="6897565" cy="415498"/>
          </a:xfrm>
          <a:prstGeom prst="rect">
            <a:avLst/>
          </a:prstGeom>
          <a:noFill/>
        </p:spPr>
        <p:txBody>
          <a:bodyPr wrap="square" rtlCol="0">
            <a:spAutoFit/>
          </a:bodyPr>
          <a:lstStyle/>
          <a:p>
            <a:r>
              <a:rPr lang="zh-CN" altLang="en-US" sz="2100" dirty="0"/>
              <a:t>概率连乘容易导致溢出，因此引入对数函数</a:t>
            </a:r>
          </a:p>
        </p:txBody>
      </p:sp>
      <mc:AlternateContent xmlns:mc="http://schemas.openxmlformats.org/markup-compatibility/2006" xmlns:a14="http://schemas.microsoft.com/office/drawing/2010/main">
        <mc:Choice Requires="a14">
          <p:sp>
            <p:nvSpPr>
              <p:cNvPr id="11" name="矩形 10"/>
              <p:cNvSpPr/>
              <p:nvPr/>
            </p:nvSpPr>
            <p:spPr>
              <a:xfrm>
                <a:off x="3696380" y="4028252"/>
                <a:ext cx="5252335" cy="574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𝛿</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r>
                            <m:rPr>
                              <m:sty m:val="p"/>
                            </m:rPr>
                            <a:rPr lang="en-US" altLang="zh-CN" sz="2100" b="0" i="0" smtClean="0">
                              <a:latin typeface="Cambria Math" panose="02040503050406030204" pitchFamily="18" charset="0"/>
                            </a:rPr>
                            <m:t>log</m:t>
                          </m:r>
                        </m:fName>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𝑏</m:t>
                              </m:r>
                            </m:e>
                            <m:sub>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Sub>
                            </m:sub>
                          </m:sSub>
                        </m:e>
                      </m:func>
                      <m:r>
                        <a:rPr lang="en-US" altLang="zh-CN" sz="2100" b="0" i="1" smtClean="0">
                          <a:latin typeface="Cambria Math" panose="02040503050406030204" pitchFamily="18" charset="0"/>
                        </a:rPr>
                        <m:t>+</m:t>
                      </m:r>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max</m:t>
                              </m:r>
                            </m:e>
                            <m:lim>
                              <m:r>
                                <a:rPr lang="en-US" altLang="zh-CN" sz="2100" i="1">
                                  <a:latin typeface="Cambria Math" panose="02040503050406030204" pitchFamily="18" charset="0"/>
                                </a:rPr>
                                <m:t>1≤</m:t>
                              </m:r>
                              <m:r>
                                <a:rPr lang="en-US" altLang="zh-CN" sz="2100" i="1">
                                  <a:latin typeface="Cambria Math" panose="02040503050406030204" pitchFamily="18" charset="0"/>
                                </a:rPr>
                                <m:t>𝑗</m:t>
                              </m:r>
                              <m:r>
                                <a:rPr lang="en-US" altLang="zh-CN" sz="2100" i="1">
                                  <a:latin typeface="Cambria Math" panose="02040503050406030204" pitchFamily="18" charset="0"/>
                                </a:rPr>
                                <m:t>≤</m:t>
                              </m:r>
                              <m:r>
                                <a:rPr lang="en-US" altLang="zh-CN" sz="2100" i="1">
                                  <a:latin typeface="Cambria Math" panose="02040503050406030204" pitchFamily="18" charset="0"/>
                                </a:rPr>
                                <m:t>𝑁</m:t>
                              </m:r>
                            </m:lim>
                          </m:limLow>
                        </m:fName>
                        <m:e>
                          <m:d>
                            <m:dPr>
                              <m:begChr m:val="["/>
                              <m:endChr m:val="]"/>
                              <m:ctrlPr>
                                <a:rPr lang="en-US" altLang="zh-CN" sz="2100" i="1">
                                  <a:latin typeface="Cambria Math" panose="02040503050406030204" pitchFamily="18" charset="0"/>
                                </a:rPr>
                              </m:ctrlPr>
                            </m:dPr>
                            <m:e>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log</m:t>
                                  </m:r>
                                </m:fNa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𝑎</m:t>
                                      </m:r>
                                    </m:e>
                                    <m:sub>
                                      <m:r>
                                        <a:rPr lang="en-US" altLang="zh-CN" sz="2100" i="1">
                                          <a:latin typeface="Cambria Math" panose="02040503050406030204" pitchFamily="18" charset="0"/>
                                        </a:rPr>
                                        <m:t>𝑗</m:t>
                                      </m:r>
                                      <m:r>
                                        <a:rPr lang="en-US" altLang="zh-CN" sz="2100" i="1">
                                          <a:latin typeface="Cambria Math" panose="02040503050406030204" pitchFamily="18" charset="0"/>
                                        </a:rPr>
                                        <m:t>,</m:t>
                                      </m:r>
                                      <m:r>
                                        <a:rPr lang="en-US" altLang="zh-CN" sz="2100" i="1">
                                          <a:latin typeface="Cambria Math" panose="02040503050406030204" pitchFamily="18" charset="0"/>
                                        </a:rPr>
                                        <m:t>𝑖</m:t>
                                      </m:r>
                                    </m:sub>
                                  </m:sSub>
                                </m:e>
                              </m:func>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𝛿</m:t>
                                  </m:r>
                                </m:e>
                                <m:sub>
                                  <m:r>
                                    <a:rPr lang="en-US" altLang="zh-CN" sz="2100" i="1">
                                      <a:latin typeface="Cambria Math" panose="02040503050406030204" pitchFamily="18" charset="0"/>
                                    </a:rPr>
                                    <m:t>𝑡</m:t>
                                  </m:r>
                                </m:sub>
                              </m:sSub>
                              <m:d>
                                <m:dPr>
                                  <m:ctrlPr>
                                    <a:rPr lang="en-US" altLang="zh-CN" sz="2100" i="1">
                                      <a:latin typeface="Cambria Math" panose="02040503050406030204" pitchFamily="18" charset="0"/>
                                    </a:rPr>
                                  </m:ctrlPr>
                                </m:dPr>
                                <m:e>
                                  <m:r>
                                    <a:rPr lang="en-US" altLang="zh-CN" sz="2100" i="1">
                                      <a:latin typeface="Cambria Math" panose="02040503050406030204" pitchFamily="18" charset="0"/>
                                    </a:rPr>
                                    <m:t>𝑗</m:t>
                                  </m:r>
                                </m:e>
                              </m:d>
                            </m:e>
                          </m:d>
                        </m:e>
                      </m:func>
                    </m:oMath>
                  </m:oMathPara>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3696380" y="4028252"/>
                <a:ext cx="5252335" cy="574837"/>
              </a:xfrm>
              <a:prstGeom prst="rect">
                <a:avLst/>
              </a:prstGeom>
              <a:blipFill>
                <a:blip r:embed="rId5"/>
                <a:stretch>
                  <a:fillRect b="-63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99240" y="4058229"/>
                <a:ext cx="3190875" cy="415498"/>
              </a:xfrm>
              <a:prstGeom prst="rect">
                <a:avLst/>
              </a:prstGeom>
              <a:noFill/>
            </p:spPr>
            <p:txBody>
              <a:bodyPr wrap="square" rtlCol="0">
                <a:spAutoFit/>
              </a:bodyPr>
              <a:lstStyle/>
              <a:p>
                <a:r>
                  <a:rPr lang="zh-CN" altLang="en-US" sz="2100" dirty="0"/>
                  <a:t>记</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𝛿</m:t>
                        </m:r>
                      </m:e>
                      <m:sub>
                        <m:r>
                          <a:rPr lang="en-US" altLang="zh-CN" sz="2100" b="0" i="1" smtClean="0">
                            <a:latin typeface="Cambria Math" panose="02040503050406030204" pitchFamily="18" charset="0"/>
                          </a:rPr>
                          <m:t>𝑡</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𝑖</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𝛿</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𝑡</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𝑠</m:t>
                            </m:r>
                          </m:e>
                          <m:sub>
                            <m:r>
                              <a:rPr lang="en-US" altLang="zh-CN" sz="2100" b="0" i="1" smtClean="0">
                                <a:latin typeface="Cambria Math" panose="02040503050406030204" pitchFamily="18" charset="0"/>
                              </a:rPr>
                              <m:t>𝑖</m:t>
                            </m:r>
                          </m:sub>
                        </m:sSub>
                      </m:e>
                    </m:d>
                    <m:r>
                      <a:rPr lang="zh-CN" altLang="en-US" sz="2100" i="1">
                        <a:latin typeface="Cambria Math" panose="02040503050406030204" pitchFamily="18" charset="0"/>
                      </a:rPr>
                      <m:t>，</m:t>
                    </m:r>
                  </m:oMath>
                </a14:m>
                <a:r>
                  <a:rPr lang="zh-CN" altLang="en-US" sz="2100" dirty="0"/>
                  <a:t>则</a:t>
                </a:r>
              </a:p>
            </p:txBody>
          </p:sp>
        </mc:Choice>
        <mc:Fallback xmlns="">
          <p:sp>
            <p:nvSpPr>
              <p:cNvPr id="12" name="文本框 11"/>
              <p:cNvSpPr txBox="1">
                <a:spLocks noRot="1" noChangeAspect="1" noMove="1" noResize="1" noEditPoints="1" noAdjustHandles="1" noChangeArrowheads="1" noChangeShapeType="1" noTextEdit="1"/>
              </p:cNvSpPr>
              <p:nvPr/>
            </p:nvSpPr>
            <p:spPr>
              <a:xfrm>
                <a:off x="699240" y="4058229"/>
                <a:ext cx="3190875" cy="415498"/>
              </a:xfrm>
              <a:prstGeom prst="rect">
                <a:avLst/>
              </a:prstGeom>
              <a:blipFill>
                <a:blip r:embed="rId6"/>
                <a:stretch>
                  <a:fillRect l="-2294" t="-10294" b="-27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954340" y="4742900"/>
                <a:ext cx="3017173" cy="4432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i="1">
                              <a:latin typeface="Cambria Math" panose="02040503050406030204" pitchFamily="18" charset="0"/>
                            </a:rPr>
                            <m:t>𝛿</m:t>
                          </m:r>
                        </m:e>
                        <m:sub>
                          <m:r>
                            <a:rPr lang="en-US" altLang="zh-CN" sz="2100" i="1">
                              <a:latin typeface="Cambria Math" panose="02040503050406030204" pitchFamily="18" charset="0"/>
                            </a:rPr>
                            <m:t>1</m:t>
                          </m:r>
                        </m:sub>
                      </m:sSub>
                      <m:d>
                        <m:dPr>
                          <m:ctrlPr>
                            <a:rPr lang="en-US" altLang="zh-CN" sz="2100" i="1">
                              <a:latin typeface="Cambria Math" panose="02040503050406030204" pitchFamily="18" charset="0"/>
                            </a:rPr>
                          </m:ctrlPr>
                        </m:dPr>
                        <m:e>
                          <m:r>
                            <a:rPr lang="en-US" altLang="zh-CN" sz="2100" i="1">
                              <a:latin typeface="Cambria Math" panose="02040503050406030204" pitchFamily="18" charset="0"/>
                            </a:rPr>
                            <m:t>𝑖</m:t>
                          </m:r>
                        </m:e>
                      </m:d>
                      <m:r>
                        <a:rPr lang="en-US" altLang="zh-CN" sz="2100" i="1">
                          <a:latin typeface="Cambria Math" panose="02040503050406030204" pitchFamily="18" charset="0"/>
                        </a:rPr>
                        <m:t>=</m:t>
                      </m:r>
                      <m:func>
                        <m:funcPr>
                          <m:ctrlPr>
                            <a:rPr lang="en-US" altLang="zh-CN" sz="2100" b="0" i="1" smtClean="0">
                              <a:latin typeface="Cambria Math" panose="02040503050406030204" pitchFamily="18" charset="0"/>
                            </a:rPr>
                          </m:ctrlPr>
                        </m:funcPr>
                        <m:fName>
                          <m:r>
                            <m:rPr>
                              <m:sty m:val="p"/>
                            </m:rPr>
                            <a:rPr lang="en-US" altLang="zh-CN" sz="2100" b="0" i="0" smtClean="0">
                              <a:latin typeface="Cambria Math" panose="02040503050406030204" pitchFamily="18" charset="0"/>
                            </a:rPr>
                            <m:t>log</m:t>
                          </m:r>
                        </m:fName>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𝜋</m:t>
                              </m:r>
                            </m:e>
                            <m:sub>
                              <m:r>
                                <a:rPr lang="en-US" altLang="zh-CN" sz="2100" b="0" i="1" smtClean="0">
                                  <a:latin typeface="Cambria Math" panose="02040503050406030204" pitchFamily="18" charset="0"/>
                                </a:rPr>
                                <m:t>𝑖</m:t>
                              </m:r>
                            </m:sub>
                          </m:sSub>
                        </m:e>
                      </m:func>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r>
                            <m:rPr>
                              <m:sty m:val="p"/>
                            </m:rPr>
                            <a:rPr lang="en-US" altLang="zh-CN" sz="2100" b="0" i="0" smtClean="0">
                              <a:latin typeface="Cambria Math" panose="02040503050406030204" pitchFamily="18" charset="0"/>
                            </a:rPr>
                            <m:t>log</m:t>
                          </m:r>
                        </m:fNa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𝑏</m:t>
                              </m:r>
                            </m:e>
                            <m:sub>
                              <m:r>
                                <a:rPr lang="en-US" altLang="zh-CN" sz="2100" i="1">
                                  <a:latin typeface="Cambria Math" panose="02040503050406030204" pitchFamily="18" charset="0"/>
                                </a:rPr>
                                <m:t>𝑖</m:t>
                              </m:r>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𝑥</m:t>
                                  </m:r>
                                </m:e>
                                <m:sub>
                                  <m:r>
                                    <a:rPr lang="en-US" altLang="zh-CN" sz="2100" i="1">
                                      <a:latin typeface="Cambria Math" panose="02040503050406030204" pitchFamily="18" charset="0"/>
                                    </a:rPr>
                                    <m:t>1</m:t>
                                  </m:r>
                                </m:sub>
                              </m:sSub>
                            </m:sub>
                          </m:sSub>
                        </m:e>
                      </m:func>
                    </m:oMath>
                  </m:oMathPara>
                </a14:m>
                <a:endParaRPr lang="zh-CN" altLang="en-US" sz="2100" dirty="0"/>
              </a:p>
            </p:txBody>
          </p:sp>
        </mc:Choice>
        <mc:Fallback xmlns="">
          <p:sp>
            <p:nvSpPr>
              <p:cNvPr id="13" name="矩形 12"/>
              <p:cNvSpPr>
                <a:spLocks noRot="1" noChangeAspect="1" noMove="1" noResize="1" noEditPoints="1" noAdjustHandles="1" noChangeArrowheads="1" noChangeShapeType="1" noTextEdit="1"/>
              </p:cNvSpPr>
              <p:nvPr/>
            </p:nvSpPr>
            <p:spPr>
              <a:xfrm>
                <a:off x="3954340" y="4742900"/>
                <a:ext cx="3017173" cy="443263"/>
              </a:xfrm>
              <a:prstGeom prst="rect">
                <a:avLst/>
              </a:prstGeom>
              <a:blipFill>
                <a:blip r:embed="rId7"/>
                <a:stretch>
                  <a:fillRect b="-82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884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习题</a:t>
                </a:r>
                <a:r>
                  <a:rPr lang="en-US" altLang="zh-CN" dirty="0"/>
                  <a:t>7.4</a:t>
                </a:r>
              </a:p>
              <a:p>
                <a:r>
                  <a:rPr lang="zh-CN" altLang="en-US" dirty="0"/>
                  <a:t>习题</a:t>
                </a:r>
                <a:r>
                  <a:rPr lang="en-US" altLang="zh-CN" dirty="0"/>
                  <a:t>7.5</a:t>
                </a:r>
              </a:p>
              <a:p>
                <a:r>
                  <a:rPr lang="zh-CN" altLang="en-US" dirty="0"/>
                  <a:t>证明</a:t>
                </a:r>
                <a:r>
                  <a:rPr lang="en-US" altLang="zh-CN" dirty="0"/>
                  <a:t>EM</a:t>
                </a:r>
                <a:r>
                  <a:rPr lang="zh-CN" altLang="en-US" dirty="0"/>
                  <a:t>算法的收敛性</a:t>
                </a:r>
                <a:endParaRPr lang="en-US" altLang="zh-CN" dirty="0"/>
              </a:p>
              <a:p>
                <a:r>
                  <a:rPr lang="zh-CN" altLang="en-US" dirty="0"/>
                  <a:t>在</a:t>
                </a:r>
                <a:r>
                  <a:rPr lang="en-US" altLang="zh-CN" dirty="0"/>
                  <a:t>HMM</a:t>
                </a:r>
                <a:r>
                  <a:rPr lang="zh-CN" altLang="en-US" dirty="0"/>
                  <a:t>中，求解概率</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 . . .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d>
                  </m:oMath>
                </a14:m>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61</a:t>
            </a:fld>
            <a:endParaRPr lang="zh-CN" altLang="en-US"/>
          </a:p>
        </p:txBody>
      </p:sp>
    </p:spTree>
    <p:extLst>
      <p:ext uri="{BB962C8B-B14F-4D97-AF65-F5344CB8AC3E}">
        <p14:creationId xmlns:p14="http://schemas.microsoft.com/office/powerpoint/2010/main" val="2542799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471818" y="4213446"/>
            <a:ext cx="767977" cy="380393"/>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05565" y="4674704"/>
            <a:ext cx="591292" cy="303747"/>
          </a:xfrm>
          <a:prstGeom prst="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239796" y="4213446"/>
            <a:ext cx="591292" cy="380393"/>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贝叶斯决策论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生成式模型</a:t>
                </a:r>
              </a:p>
              <a:p>
                <a:endParaRPr lang="en-US" altLang="zh-CN" dirty="0"/>
              </a:p>
              <a:p>
                <a:pPr marL="0" indent="0">
                  <a:buNone/>
                </a:pPr>
                <a:endParaRPr lang="en-US" altLang="zh-CN" dirty="0"/>
              </a:p>
              <a:p>
                <a:endParaRPr lang="en-US" altLang="zh-CN" dirty="0"/>
              </a:p>
              <a:p>
                <a:endParaRPr lang="en-US" altLang="zh-CN" dirty="0"/>
              </a:p>
              <a:p>
                <a:pPr marL="171450" lvl="1">
                  <a:spcBef>
                    <a:spcPts val="750"/>
                  </a:spcBef>
                </a:pPr>
                <a:r>
                  <a:rPr lang="zh-CN" altLang="en-US" sz="2200" dirty="0"/>
                  <a:t>基于贝叶斯定理，</a:t>
                </a:r>
                <a14:m>
                  <m:oMath xmlns:m="http://schemas.openxmlformats.org/officeDocument/2006/math">
                    <m:r>
                      <a:rPr lang="en-US" altLang="zh-CN" sz="2200" b="0" i="1" smtClean="0">
                        <a:latin typeface="Cambria Math" panose="02040503050406030204" pitchFamily="18" charset="0"/>
                      </a:rPr>
                      <m:t>𝑃</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𝑐</m:t>
                        </m:r>
                      </m:e>
                      <m:e>
                        <m:r>
                          <a:rPr lang="en-US" altLang="zh-CN" sz="2200" b="1" i="1" smtClean="0">
                            <a:latin typeface="Cambria Math" panose="02040503050406030204" pitchFamily="18" charset="0"/>
                          </a:rPr>
                          <m:t>𝒙</m:t>
                        </m:r>
                      </m:e>
                    </m:d>
                  </m:oMath>
                </a14:m>
                <a:r>
                  <a:rPr lang="zh-CN" altLang="en-US" sz="2200" dirty="0"/>
                  <a:t>可写成</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50"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308960" y="2127300"/>
                <a:ext cx="2156809" cy="7652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e>
                          <m:r>
                            <a:rPr lang="en-US" altLang="zh-CN" sz="2100" b="1" i="1">
                              <a:latin typeface="Cambria Math" panose="02040503050406030204" pitchFamily="18" charset="0"/>
                            </a:rPr>
                            <m:t>𝒙</m:t>
                          </m:r>
                        </m:e>
                      </m:d>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i="1">
                                  <a:latin typeface="Cambria Math" panose="02040503050406030204" pitchFamily="18" charset="0"/>
                                </a:rPr>
                                <m:t>𝑐</m:t>
                              </m:r>
                            </m:e>
                          </m:d>
                        </m:num>
                        <m:den>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den>
                      </m:f>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3308960" y="2127300"/>
                <a:ext cx="2156809" cy="76520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235961" y="4232292"/>
                <a:ext cx="2672078" cy="7652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𝑐</m:t>
                          </m:r>
                        </m:e>
                        <m:e>
                          <m:r>
                            <a:rPr lang="en-US" altLang="zh-CN" sz="2100" b="1" i="1">
                              <a:latin typeface="Cambria Math" panose="02040503050406030204" pitchFamily="18" charset="0"/>
                            </a:rPr>
                            <m:t>𝒙</m:t>
                          </m:r>
                        </m:e>
                      </m:d>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𝑐</m:t>
                              </m:r>
                            </m:e>
                          </m:d>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𝑐</m:t>
                              </m:r>
                            </m:e>
                          </m:d>
                        </m:num>
                        <m:den>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den>
                      </m:f>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3235961" y="4232292"/>
                <a:ext cx="2672078" cy="765209"/>
              </a:xfrm>
              <a:prstGeom prst="rect">
                <a:avLst/>
              </a:prstGeom>
              <a:blipFill>
                <a:blip r:embed="rId4"/>
                <a:stretch>
                  <a:fillRect/>
                </a:stretch>
              </a:blipFill>
            </p:spPr>
            <p:txBody>
              <a:bodyPr/>
              <a:lstStyle/>
              <a:p>
                <a:r>
                  <a:rPr lang="zh-CN" altLang="en-US">
                    <a:noFill/>
                  </a:rPr>
                  <a:t> </a:t>
                </a:r>
              </a:p>
            </p:txBody>
          </p:sp>
        </mc:Fallback>
      </mc:AlternateContent>
      <p:sp>
        <p:nvSpPr>
          <p:cNvPr id="9" name="文本框 8"/>
          <p:cNvSpPr txBox="1"/>
          <p:nvPr/>
        </p:nvSpPr>
        <p:spPr>
          <a:xfrm>
            <a:off x="5862837" y="2796308"/>
            <a:ext cx="2981742" cy="1200329"/>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zh-CN" altLang="en-US" dirty="0">
                <a:latin typeface="+mj-ea"/>
                <a:ea typeface="+mj-ea"/>
              </a:rPr>
              <a:t>先验概率</a:t>
            </a:r>
            <a:endParaRPr lang="en-US" altLang="zh-CN" dirty="0">
              <a:latin typeface="+mj-ea"/>
              <a:ea typeface="+mj-ea"/>
            </a:endParaRPr>
          </a:p>
          <a:p>
            <a:r>
              <a:rPr lang="zh-CN" altLang="en-US" dirty="0">
                <a:latin typeface="+mj-ea"/>
                <a:ea typeface="+mj-ea"/>
              </a:rPr>
              <a:t>样本空间中各类样本所占的比例，可通过各类样本出现的频率估计（大数定理）</a:t>
            </a:r>
          </a:p>
        </p:txBody>
      </p:sp>
      <p:sp>
        <p:nvSpPr>
          <p:cNvPr id="10" name="文本框 9"/>
          <p:cNvSpPr txBox="1"/>
          <p:nvPr/>
        </p:nvSpPr>
        <p:spPr>
          <a:xfrm>
            <a:off x="5862837" y="5150794"/>
            <a:ext cx="2703017" cy="646331"/>
          </a:xfrm>
          <a:prstGeom prst="rect">
            <a:avLst/>
          </a:prstGeom>
          <a:ln/>
        </p:spPr>
        <p:style>
          <a:lnRef idx="3">
            <a:schemeClr val="lt1"/>
          </a:lnRef>
          <a:fillRef idx="1">
            <a:schemeClr val="accent4"/>
          </a:fillRef>
          <a:effectRef idx="1">
            <a:schemeClr val="accent4"/>
          </a:effectRef>
          <a:fontRef idx="minor">
            <a:schemeClr val="lt1"/>
          </a:fontRef>
        </p:style>
        <p:txBody>
          <a:bodyPr wrap="square" rtlCol="0">
            <a:spAutoFit/>
          </a:bodyPr>
          <a:lstStyle/>
          <a:p>
            <a:r>
              <a:rPr lang="zh-CN" altLang="en-US" dirty="0">
                <a:solidFill>
                  <a:schemeClr val="tx1"/>
                </a:solidFill>
                <a:latin typeface="+mj-ea"/>
                <a:ea typeface="+mj-ea"/>
              </a:rPr>
              <a:t>“证据”</a:t>
            </a:r>
            <a:r>
              <a:rPr lang="zh-CN" altLang="en-US" dirty="0">
                <a:solidFill>
                  <a:schemeClr val="tx1"/>
                </a:solidFill>
                <a:latin typeface="+mj-lt"/>
                <a:ea typeface="+mj-ea"/>
              </a:rPr>
              <a:t>（</a:t>
            </a:r>
            <a:r>
              <a:rPr lang="en-US" altLang="zh-CN" dirty="0">
                <a:solidFill>
                  <a:schemeClr val="tx1"/>
                </a:solidFill>
                <a:latin typeface="+mj-lt"/>
                <a:ea typeface="+mj-ea"/>
              </a:rPr>
              <a:t>evidence</a:t>
            </a:r>
            <a:r>
              <a:rPr lang="zh-CN" altLang="en-US" dirty="0">
                <a:solidFill>
                  <a:schemeClr val="tx1"/>
                </a:solidFill>
                <a:latin typeface="+mj-lt"/>
                <a:ea typeface="+mj-ea"/>
              </a:rPr>
              <a:t>）</a:t>
            </a:r>
            <a:r>
              <a:rPr lang="zh-CN" altLang="en-US" dirty="0">
                <a:solidFill>
                  <a:schemeClr val="tx1"/>
                </a:solidFill>
                <a:latin typeface="+mj-ea"/>
                <a:ea typeface="+mj-ea"/>
              </a:rPr>
              <a:t>因子，与类标记无关</a:t>
            </a:r>
          </a:p>
        </p:txBody>
      </p:sp>
      <mc:AlternateContent xmlns:mc="http://schemas.openxmlformats.org/markup-compatibility/2006" xmlns:a14="http://schemas.microsoft.com/office/drawing/2010/main">
        <mc:Choice Requires="a14">
          <p:sp>
            <p:nvSpPr>
              <p:cNvPr id="11" name="文本框 10"/>
              <p:cNvSpPr txBox="1"/>
              <p:nvPr/>
            </p:nvSpPr>
            <p:spPr>
              <a:xfrm>
                <a:off x="1211580" y="5150794"/>
                <a:ext cx="3260239" cy="923330"/>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r>
                  <a:rPr lang="zh-CN" altLang="en-US" dirty="0">
                    <a:latin typeface="+mj-ea"/>
                    <a:ea typeface="+mj-ea"/>
                  </a:rPr>
                  <a:t>类标记</a:t>
                </a:r>
                <a14:m>
                  <m:oMath xmlns:m="http://schemas.openxmlformats.org/officeDocument/2006/math">
                    <m:r>
                      <a:rPr lang="en-US" altLang="zh-CN" i="1" dirty="0" smtClean="0">
                        <a:latin typeface="Cambria Math" panose="02040503050406030204" pitchFamily="18" charset="0"/>
                        <a:ea typeface="+mj-ea"/>
                      </a:rPr>
                      <m:t>𝑐</m:t>
                    </m:r>
                  </m:oMath>
                </a14:m>
                <a:r>
                  <a:rPr lang="zh-CN" altLang="en-US" dirty="0">
                    <a:latin typeface="+mj-ea"/>
                    <a:ea typeface="+mj-ea"/>
                  </a:rPr>
                  <a:t>相对于样本</a:t>
                </a:r>
                <a14:m>
                  <m:oMath xmlns:m="http://schemas.openxmlformats.org/officeDocument/2006/math">
                    <m:r>
                      <a:rPr lang="en-US" altLang="zh-CN" b="1" i="1" dirty="0" smtClean="0">
                        <a:latin typeface="Cambria Math" panose="02040503050406030204" pitchFamily="18" charset="0"/>
                        <a:ea typeface="+mj-ea"/>
                      </a:rPr>
                      <m:t>𝒙</m:t>
                    </m:r>
                  </m:oMath>
                </a14:m>
                <a:r>
                  <a:rPr lang="zh-CN" altLang="en-US" dirty="0">
                    <a:latin typeface="+mj-ea"/>
                    <a:ea typeface="+mj-ea"/>
                  </a:rPr>
                  <a:t>的“类条件概率</a:t>
                </a:r>
                <a:r>
                  <a:rPr lang="en-US" altLang="zh-CN" dirty="0">
                    <a:latin typeface="+mj-ea"/>
                    <a:ea typeface="+mj-ea"/>
                  </a:rPr>
                  <a:t>” (</a:t>
                </a:r>
                <a:r>
                  <a:rPr lang="en-US" altLang="zh-CN" dirty="0">
                    <a:latin typeface="+mj-lt"/>
                    <a:ea typeface="+mj-ea"/>
                  </a:rPr>
                  <a:t>class-conditional probability</a:t>
                </a:r>
                <a:r>
                  <a:rPr lang="en-US" altLang="zh-CN" dirty="0">
                    <a:latin typeface="+mj-ea"/>
                    <a:ea typeface="+mj-ea"/>
                  </a:rPr>
                  <a:t>), </a:t>
                </a:r>
                <a:r>
                  <a:rPr lang="zh-CN" altLang="en-US" dirty="0">
                    <a:latin typeface="+mj-ea"/>
                    <a:ea typeface="+mj-ea"/>
                  </a:rPr>
                  <a:t>或称“似然”。</a:t>
                </a:r>
              </a:p>
            </p:txBody>
          </p:sp>
        </mc:Choice>
        <mc:Fallback xmlns="">
          <p:sp>
            <p:nvSpPr>
              <p:cNvPr id="11" name="文本框 10"/>
              <p:cNvSpPr txBox="1">
                <a:spLocks noRot="1" noChangeAspect="1" noMove="1" noResize="1" noEditPoints="1" noAdjustHandles="1" noChangeArrowheads="1" noChangeShapeType="1" noTextEdit="1"/>
              </p:cNvSpPr>
              <p:nvPr/>
            </p:nvSpPr>
            <p:spPr>
              <a:xfrm>
                <a:off x="1211580" y="5150794"/>
                <a:ext cx="3260239" cy="923330"/>
              </a:xfrm>
              <a:prstGeom prst="rect">
                <a:avLst/>
              </a:prstGeom>
              <a:blipFill>
                <a:blip r:embed="rId5"/>
                <a:stretch>
                  <a:fillRect l="-1487" t="-3247" b="-8442"/>
                </a:stretch>
              </a:blipFill>
              <a:ln/>
            </p:spPr>
            <p:txBody>
              <a:bodyPr/>
              <a:lstStyle/>
              <a:p>
                <a:r>
                  <a:rPr lang="zh-CN" altLang="en-US">
                    <a:noFill/>
                  </a:rPr>
                  <a:t> </a:t>
                </a:r>
              </a:p>
            </p:txBody>
          </p:sp>
        </mc:Fallback>
      </mc:AlternateContent>
      <p:cxnSp>
        <p:nvCxnSpPr>
          <p:cNvPr id="16" name="直接箭头连接符 15"/>
          <p:cNvCxnSpPr/>
          <p:nvPr/>
        </p:nvCxnSpPr>
        <p:spPr>
          <a:xfrm flipH="1">
            <a:off x="4216401" y="4593839"/>
            <a:ext cx="656344" cy="55695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10" idx="1"/>
          </p:cNvCxnSpPr>
          <p:nvPr/>
        </p:nvCxnSpPr>
        <p:spPr>
          <a:xfrm>
            <a:off x="5324277" y="4997501"/>
            <a:ext cx="538560" cy="476459"/>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2" idx="3"/>
          </p:cNvCxnSpPr>
          <p:nvPr/>
        </p:nvCxnSpPr>
        <p:spPr>
          <a:xfrm flipV="1">
            <a:off x="5831088" y="3971367"/>
            <a:ext cx="644564" cy="43227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52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8" grpId="0"/>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极大似然估计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估计类条件概率的常用策略：先假定其具有某种确定的概率分布形式，再基于训练样本对概率分布参数估计。</a:t>
                </a:r>
                <a:endParaRPr lang="en-US" altLang="zh-CN" dirty="0"/>
              </a:p>
              <a:p>
                <a:pPr marL="0" indent="0">
                  <a:buNone/>
                </a:pPr>
                <a:endParaRPr lang="en-US" altLang="zh-CN" dirty="0"/>
              </a:p>
              <a:p>
                <a:r>
                  <a:rPr lang="zh-CN" altLang="en-US" dirty="0"/>
                  <a:t>记关于类别</a:t>
                </a:r>
                <a14:m>
                  <m:oMath xmlns:m="http://schemas.openxmlformats.org/officeDocument/2006/math">
                    <m:r>
                      <a:rPr lang="en-US" altLang="zh-CN" i="1" dirty="0" smtClean="0">
                        <a:latin typeface="Cambria Math" panose="02040503050406030204" pitchFamily="18" charset="0"/>
                      </a:rPr>
                      <m:t>𝑐</m:t>
                    </m:r>
                  </m:oMath>
                </a14:m>
                <a:r>
                  <a:rPr lang="zh-CN" altLang="en-US" dirty="0"/>
                  <a:t>的类条件概率为</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e>
                        <m:r>
                          <a:rPr lang="en-US" altLang="zh-CN" b="0" i="1" smtClean="0">
                            <a:latin typeface="Cambria Math" panose="02040503050406030204" pitchFamily="18" charset="0"/>
                          </a:rPr>
                          <m:t>𝑐</m:t>
                        </m:r>
                      </m:e>
                    </m:d>
                  </m:oMath>
                </a14:m>
                <a:r>
                  <a:rPr lang="zh-CN" altLang="en-US" dirty="0"/>
                  <a:t>，</a:t>
                </a:r>
              </a:p>
              <a:p>
                <a:pPr lvl="1"/>
                <a:r>
                  <a:rPr lang="zh-CN" altLang="en-US" dirty="0"/>
                  <a:t>假设</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e>
                        <m:r>
                          <a:rPr lang="en-US" altLang="zh-CN" i="1">
                            <a:latin typeface="Cambria Math" panose="02040503050406030204" pitchFamily="18" charset="0"/>
                          </a:rPr>
                          <m:t>𝑐</m:t>
                        </m:r>
                      </m:e>
                    </m:d>
                  </m:oMath>
                </a14:m>
                <a:r>
                  <a:rPr lang="zh-CN" altLang="en-US" dirty="0"/>
                  <a:t>具有确定的形式被参数</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𝜽</m:t>
                        </m:r>
                      </m:e>
                      <m:sub>
                        <m:r>
                          <a:rPr lang="en-US" altLang="zh-CN" b="0" i="1" dirty="0" smtClean="0">
                            <a:latin typeface="Cambria Math" panose="02040503050406030204" pitchFamily="18" charset="0"/>
                          </a:rPr>
                          <m:t>𝑐</m:t>
                        </m:r>
                      </m:sub>
                    </m:sSub>
                  </m:oMath>
                </a14:m>
                <a:r>
                  <a:rPr lang="zh-CN" altLang="en-US" dirty="0"/>
                  <a:t>唯一确定，我们的任务就是利用训练集</a:t>
                </a:r>
                <a14:m>
                  <m:oMath xmlns:m="http://schemas.openxmlformats.org/officeDocument/2006/math">
                    <m:r>
                      <a:rPr lang="en-US" altLang="zh-CN" i="1" dirty="0" smtClean="0">
                        <a:latin typeface="Cambria Math" panose="02040503050406030204" pitchFamily="18" charset="0"/>
                      </a:rPr>
                      <m:t>𝐷</m:t>
                    </m:r>
                  </m:oMath>
                </a14:m>
                <a:r>
                  <a:rPr lang="zh-CN" altLang="en-US" dirty="0"/>
                  <a:t>估计参数</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𝜽</m:t>
                        </m:r>
                      </m:e>
                      <m:sub>
                        <m:r>
                          <a:rPr lang="en-US" altLang="zh-CN" b="0" i="1" smtClean="0">
                            <a:latin typeface="Cambria Math" panose="02040503050406030204" pitchFamily="18" charset="0"/>
                          </a:rPr>
                          <m:t>𝑐</m:t>
                        </m:r>
                      </m:sub>
                    </m:sSub>
                  </m:oMath>
                </a14:m>
                <a:endParaRPr lang="en-US" altLang="zh-CN" dirty="0"/>
              </a:p>
              <a:p>
                <a:endParaRPr lang="en-US" altLang="zh-CN" b="1" dirty="0"/>
              </a:p>
              <a:p>
                <a:r>
                  <a:rPr lang="zh-CN" altLang="en-US" dirty="0"/>
                  <a:t>概率模型的训练过程就是参数估计过程，统计学界的两个学派提供了不同的方案：</a:t>
                </a:r>
                <a:endParaRPr lang="en-US" altLang="zh-CN" dirty="0"/>
              </a:p>
              <a:p>
                <a:pPr lvl="1"/>
                <a:r>
                  <a:rPr lang="zh-CN" altLang="en-US" dirty="0"/>
                  <a:t>频率主义学派</a:t>
                </a:r>
                <a:r>
                  <a:rPr lang="en-US" altLang="zh-CN" dirty="0"/>
                  <a:t> (frequentist)</a:t>
                </a:r>
                <a:r>
                  <a:rPr lang="zh-CN" altLang="en-US" dirty="0"/>
                  <a:t>认为参数虽然未知，但却存在客观值，因此可通过优化似然函数等准则来确定参数值</a:t>
                </a:r>
                <a:endParaRPr lang="en-US" altLang="zh-CN" dirty="0"/>
              </a:p>
              <a:p>
                <a:pPr lvl="1"/>
                <a:endParaRPr lang="en-US" altLang="zh-CN" dirty="0"/>
              </a:p>
              <a:p>
                <a:pPr lvl="1"/>
                <a:r>
                  <a:rPr lang="zh-CN" altLang="en-US" dirty="0"/>
                  <a:t>贝叶斯学派</a:t>
                </a:r>
                <a:r>
                  <a:rPr lang="en-US" altLang="zh-CN" dirty="0"/>
                  <a:t> (Bayesian)</a:t>
                </a:r>
                <a:r>
                  <a:rPr lang="zh-CN" altLang="en-US" dirty="0"/>
                  <a:t>认为参数是未观察到的随机变量、其本身也可由分布，因此可假定参数服从一个先验分布，然后基于观测到的数据计算参数的后验分布。</a:t>
                </a:r>
                <a:endParaRPr lang="en-US" altLang="zh-CN" dirty="0"/>
              </a:p>
              <a:p>
                <a:pPr lvl="1"/>
                <a:endParaRPr lang="zh-CN" altLang="en-US"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a:t>
            </a:fld>
            <a:endParaRPr lang="zh-CN" altLang="en-US"/>
          </a:p>
        </p:txBody>
      </p:sp>
    </p:spTree>
    <p:extLst>
      <p:ext uri="{BB962C8B-B14F-4D97-AF65-F5344CB8AC3E}">
        <p14:creationId xmlns:p14="http://schemas.microsoft.com/office/powerpoint/2010/main" val="418092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极大似然估计</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令</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𝐷</m:t>
                        </m:r>
                      </m:e>
                      <m:sub>
                        <m:r>
                          <a:rPr lang="en-US" altLang="zh-CN" b="0" i="1" dirty="0" smtClean="0">
                            <a:latin typeface="Cambria Math" panose="02040503050406030204" pitchFamily="18" charset="0"/>
                          </a:rPr>
                          <m:t>𝑐</m:t>
                        </m:r>
                      </m:sub>
                    </m:sSub>
                  </m:oMath>
                </a14:m>
                <a:r>
                  <a:rPr lang="zh-CN" altLang="en-US" dirty="0"/>
                  <a:t>表示训练集中第</a:t>
                </a:r>
                <a14:m>
                  <m:oMath xmlns:m="http://schemas.openxmlformats.org/officeDocument/2006/math">
                    <m:r>
                      <a:rPr lang="en-US" altLang="zh-CN" b="0" i="1" dirty="0" smtClean="0">
                        <a:latin typeface="Cambria Math" panose="02040503050406030204" pitchFamily="18" charset="0"/>
                      </a:rPr>
                      <m:t>𝑐</m:t>
                    </m:r>
                  </m:oMath>
                </a14:m>
                <a:r>
                  <a:rPr lang="zh-CN" altLang="en-US" dirty="0"/>
                  <a:t>类样本的组合的集合，假设这些样本是独立的，则参数</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𝜽</m:t>
                        </m:r>
                      </m:e>
                      <m:sub>
                        <m:r>
                          <a:rPr lang="en-US" altLang="zh-CN" b="0" i="1" dirty="0" smtClean="0">
                            <a:latin typeface="Cambria Math" panose="02040503050406030204" pitchFamily="18" charset="0"/>
                          </a:rPr>
                          <m:t>𝑐</m:t>
                        </m:r>
                      </m:sub>
                    </m:sSub>
                  </m:oMath>
                </a14:m>
                <a:r>
                  <a:rPr lang="zh-CN" altLang="en-US" dirty="0"/>
                  <a:t>对于数据集</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𝐷</m:t>
                        </m:r>
                      </m:e>
                      <m:sub>
                        <m:r>
                          <a:rPr lang="en-US" altLang="zh-CN" b="0" i="1" dirty="0" smtClean="0">
                            <a:latin typeface="Cambria Math" panose="02040503050406030204" pitchFamily="18" charset="0"/>
                          </a:rPr>
                          <m:t>𝑐</m:t>
                        </m:r>
                      </m:sub>
                    </m:sSub>
                  </m:oMath>
                </a14:m>
                <a:r>
                  <a:rPr lang="zh-CN" altLang="en-US" dirty="0"/>
                  <a:t>的似然是</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Sub>
                        </m:e>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𝜽</m:t>
                              </m:r>
                            </m:e>
                            <m:sub>
                              <m:r>
                                <a:rPr lang="en-US" altLang="zh-CN" b="0" i="1" smtClean="0">
                                  <a:latin typeface="Cambria Math" panose="02040503050406030204" pitchFamily="18" charset="0"/>
                                </a:rPr>
                                <m:t>𝑐</m:t>
                              </m:r>
                            </m:sub>
                          </m:sSub>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Sub>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𝜽</m:t>
                                  </m:r>
                                </m:e>
                                <m:sub>
                                  <m:r>
                                    <a:rPr lang="en-US" altLang="zh-CN" b="0" i="1" smtClean="0">
                                      <a:latin typeface="Cambria Math" panose="02040503050406030204" pitchFamily="18" charset="0"/>
                                    </a:rPr>
                                    <m:t>𝑐</m:t>
                                  </m:r>
                                </m:sub>
                              </m:sSub>
                            </m:e>
                          </m:d>
                        </m:e>
                      </m:nary>
                    </m:oMath>
                  </m:oMathPara>
                </a14:m>
                <a:endParaRPr lang="en-US" altLang="zh-CN" dirty="0"/>
              </a:p>
              <a:p>
                <a:pPr marL="171450" lvl="1">
                  <a:spcBef>
                    <a:spcPts val="750"/>
                  </a:spcBef>
                </a:pPr>
                <a:r>
                  <a:rPr lang="zh-CN" altLang="en-US" sz="2100" dirty="0"/>
                  <a:t>对 </a:t>
                </a:r>
                <a14:m>
                  <m:oMath xmlns:m="http://schemas.openxmlformats.org/officeDocument/2006/math">
                    <m:sSub>
                      <m:sSubPr>
                        <m:ctrlPr>
                          <a:rPr lang="en-US" altLang="zh-CN" sz="2100" b="0" i="1" dirty="0" smtClean="0">
                            <a:latin typeface="Cambria Math" panose="02040503050406030204" pitchFamily="18" charset="0"/>
                          </a:rPr>
                        </m:ctrlPr>
                      </m:sSubPr>
                      <m:e>
                        <m:r>
                          <a:rPr lang="en-US" altLang="zh-CN" sz="2100" b="1" i="1" dirty="0" smtClean="0">
                            <a:latin typeface="Cambria Math" panose="02040503050406030204" pitchFamily="18" charset="0"/>
                          </a:rPr>
                          <m:t>𝜽</m:t>
                        </m:r>
                      </m:e>
                      <m:sub>
                        <m:r>
                          <a:rPr lang="en-US" altLang="zh-CN" sz="2100" b="0" i="1" dirty="0" smtClean="0">
                            <a:latin typeface="Cambria Math" panose="02040503050406030204" pitchFamily="18" charset="0"/>
                          </a:rPr>
                          <m:t>𝑐</m:t>
                        </m:r>
                      </m:sub>
                    </m:sSub>
                  </m:oMath>
                </a14:m>
                <a:r>
                  <a:rPr lang="zh-CN" altLang="en-US" sz="2100" dirty="0"/>
                  <a:t>进行极大似然估计，寻找能最大化似然</a:t>
                </a:r>
                <a14:m>
                  <m:oMath xmlns:m="http://schemas.openxmlformats.org/officeDocument/2006/math">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e>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𝜽</m:t>
                            </m:r>
                          </m:e>
                          <m:sub>
                            <m:r>
                              <a:rPr lang="en-US" altLang="zh-CN" sz="2100" i="1">
                                <a:latin typeface="Cambria Math" panose="02040503050406030204" pitchFamily="18" charset="0"/>
                              </a:rPr>
                              <m:t>𝑐</m:t>
                            </m:r>
                          </m:sub>
                        </m:sSub>
                      </m:e>
                    </m:d>
                  </m:oMath>
                </a14:m>
                <a:r>
                  <a:rPr lang="zh-CN" altLang="en-US" sz="2100" dirty="0"/>
                  <a:t>的参数值 </a:t>
                </a:r>
                <a14:m>
                  <m:oMath xmlns:m="http://schemas.openxmlformats.org/officeDocument/2006/math">
                    <m:sSub>
                      <m:sSubPr>
                        <m:ctrlPr>
                          <a:rPr lang="en-US" altLang="zh-CN" sz="2100" i="1" dirty="0">
                            <a:latin typeface="Cambria Math" panose="02040503050406030204" pitchFamily="18" charset="0"/>
                          </a:rPr>
                        </m:ctrlPr>
                      </m:sSubPr>
                      <m:e>
                        <m:acc>
                          <m:accPr>
                            <m:chr m:val="̂"/>
                            <m:ctrlPr>
                              <a:rPr lang="en-US" altLang="zh-CN" sz="2100" b="0" i="1" dirty="0" smtClean="0">
                                <a:latin typeface="Cambria Math" panose="02040503050406030204" pitchFamily="18" charset="0"/>
                              </a:rPr>
                            </m:ctrlPr>
                          </m:accPr>
                          <m:e>
                            <m:r>
                              <a:rPr lang="en-US" altLang="zh-CN" sz="2100" b="1" i="1" dirty="0">
                                <a:latin typeface="Cambria Math" panose="02040503050406030204" pitchFamily="18" charset="0"/>
                              </a:rPr>
                              <m:t>𝜽</m:t>
                            </m:r>
                          </m:e>
                        </m:acc>
                      </m:e>
                      <m:sub>
                        <m:r>
                          <a:rPr lang="en-US" altLang="zh-CN" sz="2100" i="1" dirty="0">
                            <a:latin typeface="Cambria Math" panose="02040503050406030204" pitchFamily="18" charset="0"/>
                          </a:rPr>
                          <m:t>𝑐</m:t>
                        </m:r>
                      </m:sub>
                    </m:sSub>
                  </m:oMath>
                </a14:m>
                <a:r>
                  <a:rPr lang="zh-CN" altLang="en-US" sz="2100" dirty="0"/>
                  <a:t>。直观上看，极大似然估计是试图在</a:t>
                </a:r>
                <a14:m>
                  <m:oMath xmlns:m="http://schemas.openxmlformats.org/officeDocument/2006/math">
                    <m:sSub>
                      <m:sSubPr>
                        <m:ctrlPr>
                          <a:rPr lang="en-US" altLang="zh-CN" sz="2100" b="0" i="1" dirty="0" smtClean="0">
                            <a:latin typeface="Cambria Math" panose="02040503050406030204" pitchFamily="18" charset="0"/>
                          </a:rPr>
                        </m:ctrlPr>
                      </m:sSubPr>
                      <m:e>
                        <m:r>
                          <a:rPr lang="en-US" altLang="zh-CN" sz="2100" b="1" i="1" dirty="0" smtClean="0">
                            <a:latin typeface="Cambria Math" panose="02040503050406030204" pitchFamily="18" charset="0"/>
                          </a:rPr>
                          <m:t>𝜽</m:t>
                        </m:r>
                      </m:e>
                      <m:sub>
                        <m:r>
                          <a:rPr lang="en-US" altLang="zh-CN" sz="2100" b="0" i="1" dirty="0" smtClean="0">
                            <a:latin typeface="Cambria Math" panose="02040503050406030204" pitchFamily="18" charset="0"/>
                          </a:rPr>
                          <m:t>𝑐</m:t>
                        </m:r>
                      </m:sub>
                    </m:sSub>
                  </m:oMath>
                </a14:m>
                <a:r>
                  <a:rPr lang="zh-CN" altLang="en-US" sz="2100" dirty="0"/>
                  <a:t>所有可能的取值中，找到一个使数据出现的“可能性”最大值。</a:t>
                </a:r>
              </a:p>
              <a:p>
                <a:r>
                  <a:rPr lang="zh-CN" altLang="en-US" dirty="0"/>
                  <a:t>连乘操作易造成</a:t>
                </a:r>
                <a:r>
                  <a:rPr lang="zh-CN" altLang="en-US" dirty="0">
                    <a:solidFill>
                      <a:srgbClr val="FF0000"/>
                    </a:solidFill>
                  </a:rPr>
                  <a:t>下溢</a:t>
                </a:r>
                <a:r>
                  <a:rPr lang="zh-CN" altLang="en-US" dirty="0"/>
                  <a:t>，通常使用对数似然</a:t>
                </a:r>
                <a:r>
                  <a:rPr lang="en-US" altLang="zh-CN" dirty="0"/>
                  <a:t>(log-likelihood)</a:t>
                </a:r>
              </a:p>
              <a:p>
                <a:endParaRPr lang="en-US" altLang="zh-CN" dirty="0"/>
              </a:p>
              <a:p>
                <a:endParaRPr lang="en-US" altLang="zh-CN" dirty="0"/>
              </a:p>
              <a:p>
                <a:endParaRPr lang="en-US" altLang="zh-CN" dirty="0"/>
              </a:p>
              <a:p>
                <a:r>
                  <a:rPr lang="zh-CN" altLang="en-US" dirty="0"/>
                  <a:t>此时参数 </a:t>
                </a:r>
                <a14:m>
                  <m:oMath xmlns:m="http://schemas.openxmlformats.org/officeDocument/2006/math">
                    <m:sSub>
                      <m:sSubPr>
                        <m:ctrlPr>
                          <a:rPr lang="en-US" altLang="zh-CN" i="1" dirty="0">
                            <a:latin typeface="Cambria Math" panose="02040503050406030204" pitchFamily="18" charset="0"/>
                          </a:rPr>
                        </m:ctrlPr>
                      </m:sSubPr>
                      <m:e>
                        <m:r>
                          <a:rPr lang="en-US" altLang="zh-CN" b="1" i="1" dirty="0">
                            <a:latin typeface="Cambria Math" panose="02040503050406030204" pitchFamily="18" charset="0"/>
                          </a:rPr>
                          <m:t>𝜽</m:t>
                        </m:r>
                      </m:e>
                      <m:sub>
                        <m:r>
                          <a:rPr lang="en-US" altLang="zh-CN" i="1" dirty="0">
                            <a:latin typeface="Cambria Math" panose="02040503050406030204" pitchFamily="18" charset="0"/>
                          </a:rPr>
                          <m:t>𝑐</m:t>
                        </m:r>
                      </m:sub>
                    </m:sSub>
                  </m:oMath>
                </a14:m>
                <a:r>
                  <a:rPr lang="zh-CN" altLang="en-US" dirty="0"/>
                  <a:t>的极大似然估计</a:t>
                </a:r>
                <a14:m>
                  <m:oMath xmlns:m="http://schemas.openxmlformats.org/officeDocument/2006/math">
                    <m:sSub>
                      <m:sSubPr>
                        <m:ctrlPr>
                          <a:rPr lang="en-US" altLang="zh-CN" i="1" dirty="0">
                            <a:latin typeface="Cambria Math" panose="02040503050406030204" pitchFamily="18" charset="0"/>
                          </a:rPr>
                        </m:ctrlPr>
                      </m:sSubPr>
                      <m:e>
                        <m:acc>
                          <m:accPr>
                            <m:chr m:val="̂"/>
                            <m:ctrlPr>
                              <a:rPr lang="en-US" altLang="zh-CN" i="1" dirty="0">
                                <a:latin typeface="Cambria Math" panose="02040503050406030204" pitchFamily="18" charset="0"/>
                              </a:rPr>
                            </m:ctrlPr>
                          </m:accPr>
                          <m:e>
                            <m:r>
                              <a:rPr lang="en-US" altLang="zh-CN" b="1" i="1" dirty="0">
                                <a:latin typeface="Cambria Math" panose="02040503050406030204" pitchFamily="18" charset="0"/>
                              </a:rPr>
                              <m:t>𝜽</m:t>
                            </m:r>
                          </m:e>
                        </m:acc>
                      </m:e>
                      <m:sub>
                        <m:r>
                          <a:rPr lang="en-US" altLang="zh-CN" i="1" dirty="0">
                            <a:latin typeface="Cambria Math" panose="02040503050406030204" pitchFamily="18" charset="0"/>
                          </a:rPr>
                          <m:t>𝑐</m:t>
                        </m:r>
                      </m:sub>
                    </m:sSub>
                  </m:oMath>
                </a14:m>
                <a:r>
                  <a:rPr lang="zh-CN" altLang="en-US" dirty="0"/>
                  <a:t>为</a:t>
                </a:r>
                <a:endParaRPr lang="en-US" altLang="zh-CN" dirty="0"/>
              </a:p>
              <a:p>
                <a:endParaRPr lang="en-US"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69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2022/12/12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230089" y="4554387"/>
                <a:ext cx="278787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𝐿𝐿</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𝜃</m:t>
                              </m:r>
                            </m:e>
                            <m:sub>
                              <m:r>
                                <a:rPr lang="en-US" altLang="zh-CN" sz="2100" i="1">
                                  <a:latin typeface="Cambria Math" panose="02040503050406030204" pitchFamily="18" charset="0"/>
                                </a:rPr>
                                <m:t>𝑐</m:t>
                              </m:r>
                            </m:sub>
                          </m:sSub>
                        </m:e>
                      </m:d>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log</m:t>
                          </m:r>
                        </m:fName>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𝐷</m:t>
                                  </m:r>
                                </m:e>
                                <m:sub>
                                  <m:r>
                                    <a:rPr lang="en-US" altLang="zh-CN" sz="2100" i="1">
                                      <a:latin typeface="Cambria Math" panose="02040503050406030204" pitchFamily="18" charset="0"/>
                                    </a:rPr>
                                    <m:t>𝑐</m:t>
                                  </m:r>
                                </m:sub>
                              </m:sSub>
                            </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𝜃</m:t>
                                  </m:r>
                                </m:e>
                                <m:sub>
                                  <m:r>
                                    <a:rPr lang="en-US" altLang="zh-CN" sz="2100" i="1">
                                      <a:latin typeface="Cambria Math" panose="02040503050406030204" pitchFamily="18" charset="0"/>
                                    </a:rPr>
                                    <m:t>𝑐</m:t>
                                  </m:r>
                                </m:sub>
                              </m:sSub>
                            </m:e>
                          </m:d>
                        </m:e>
                      </m:func>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2230089" y="4554387"/>
                <a:ext cx="2787879" cy="415498"/>
              </a:xfrm>
              <a:prstGeom prst="rect">
                <a:avLst/>
              </a:prstGeom>
              <a:blipFill>
                <a:blip r:embed="rId3"/>
                <a:stretch>
                  <a:fillRect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70355" y="4378541"/>
                <a:ext cx="2568524" cy="916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𝐷</m:t>
                              </m:r>
                            </m:e>
                            <m:sub>
                              <m:r>
                                <a:rPr lang="en-US" altLang="zh-CN" sz="2100" b="0" i="1" smtClean="0">
                                  <a:latin typeface="Cambria Math" panose="02040503050406030204" pitchFamily="18" charset="0"/>
                                </a:rPr>
                                <m:t>𝑐</m:t>
                              </m:r>
                            </m:sub>
                          </m:sSub>
                        </m:sub>
                        <m:sup/>
                        <m:e>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log</m:t>
                              </m:r>
                            </m:fName>
                            <m:e>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smtClean="0">
                                          <a:latin typeface="Cambria Math" panose="02040503050406030204" pitchFamily="18" charset="0"/>
                                        </a:rPr>
                                        <m:t>𝒙</m:t>
                                      </m:r>
                                    </m:e>
                                    <m:sub>
                                      <m:r>
                                        <a:rPr lang="en-US" altLang="zh-CN" sz="2100" i="1">
                                          <a:latin typeface="Cambria Math" panose="02040503050406030204" pitchFamily="18" charset="0"/>
                                        </a:rPr>
                                        <m:t>𝑐</m:t>
                                      </m:r>
                                    </m:sub>
                                  </m:sSub>
                                </m:e>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𝜃</m:t>
                                      </m:r>
                                    </m:e>
                                    <m:sub>
                                      <m:r>
                                        <a:rPr lang="en-US" altLang="zh-CN" sz="2100" i="1">
                                          <a:latin typeface="Cambria Math" panose="02040503050406030204" pitchFamily="18" charset="0"/>
                                        </a:rPr>
                                        <m:t>𝑐</m:t>
                                      </m:r>
                                    </m:sub>
                                  </m:sSub>
                                </m:e>
                              </m:d>
                            </m:e>
                          </m:func>
                          <m:r>
                            <m:rPr>
                              <m:nor/>
                            </m:rPr>
                            <a:rPr lang="zh-CN" altLang="en-US" sz="2100" dirty="0"/>
                            <m:t> </m:t>
                          </m:r>
                        </m:e>
                      </m:nary>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4870355" y="4378541"/>
                <a:ext cx="2568524" cy="9165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252632" y="5889265"/>
                <a:ext cx="2638736" cy="576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i="1" dirty="0">
                              <a:latin typeface="Cambria Math" panose="02040503050406030204" pitchFamily="18" charset="0"/>
                            </a:rPr>
                          </m:ctrlPr>
                        </m:sSubPr>
                        <m:e>
                          <m:acc>
                            <m:accPr>
                              <m:chr m:val="̂"/>
                              <m:ctrlPr>
                                <a:rPr lang="en-US" altLang="zh-CN" sz="2100" i="1" dirty="0">
                                  <a:latin typeface="Cambria Math" panose="02040503050406030204" pitchFamily="18" charset="0"/>
                                </a:rPr>
                              </m:ctrlPr>
                            </m:accPr>
                            <m:e>
                              <m:r>
                                <a:rPr lang="en-US" altLang="zh-CN" sz="2100" b="1" i="1" dirty="0">
                                  <a:latin typeface="Cambria Math" panose="02040503050406030204" pitchFamily="18" charset="0"/>
                                </a:rPr>
                                <m:t>𝜽</m:t>
                              </m:r>
                            </m:e>
                          </m:acc>
                        </m:e>
                        <m:sub>
                          <m:r>
                            <a:rPr lang="en-US" altLang="zh-CN" sz="2100" i="1" dirty="0">
                              <a:latin typeface="Cambria Math" panose="02040503050406030204" pitchFamily="18" charset="0"/>
                            </a:rPr>
                            <m:t>𝑐</m:t>
                          </m:r>
                        </m:sub>
                      </m:sSub>
                      <m:r>
                        <a:rPr lang="en-US" altLang="zh-CN" sz="2100" i="1" dirty="0">
                          <a:latin typeface="Cambria Math" panose="02040503050406030204" pitchFamily="18" charset="0"/>
                        </a:rPr>
                        <m:t>=</m:t>
                      </m:r>
                      <m:func>
                        <m:funcPr>
                          <m:ctrlPr>
                            <a:rPr lang="en-US" altLang="zh-CN" sz="2100" i="1" dirty="0">
                              <a:latin typeface="Cambria Math" panose="02040503050406030204" pitchFamily="18" charset="0"/>
                            </a:rPr>
                          </m:ctrlPr>
                        </m:funcPr>
                        <m:fName>
                          <m:r>
                            <m:rPr>
                              <m:sty m:val="p"/>
                            </m:rPr>
                            <a:rPr lang="en-US" altLang="zh-CN" sz="2100" dirty="0">
                              <a:latin typeface="Cambria Math" panose="02040503050406030204" pitchFamily="18" charset="0"/>
                            </a:rPr>
                            <m:t>arg</m:t>
                          </m:r>
                        </m:fName>
                        <m:e>
                          <m:func>
                            <m:funcPr>
                              <m:ctrlPr>
                                <a:rPr lang="en-US" altLang="zh-CN" sz="2100" i="1" dirty="0">
                                  <a:latin typeface="Cambria Math" panose="02040503050406030204" pitchFamily="18" charset="0"/>
                                </a:rPr>
                              </m:ctrlPr>
                            </m:funcPr>
                            <m:fName>
                              <m:limLow>
                                <m:limLowPr>
                                  <m:ctrlPr>
                                    <a:rPr lang="en-US" altLang="zh-CN" sz="2100" i="1" dirty="0">
                                      <a:latin typeface="Cambria Math" panose="02040503050406030204" pitchFamily="18" charset="0"/>
                                    </a:rPr>
                                  </m:ctrlPr>
                                </m:limLowPr>
                                <m:e>
                                  <m:r>
                                    <m:rPr>
                                      <m:sty m:val="p"/>
                                    </m:rPr>
                                    <a:rPr lang="en-US" altLang="zh-CN" sz="2100" dirty="0">
                                      <a:latin typeface="Cambria Math" panose="02040503050406030204" pitchFamily="18" charset="0"/>
                                    </a:rPr>
                                    <m:t>max</m:t>
                                  </m:r>
                                </m:e>
                                <m:lim>
                                  <m:sSub>
                                    <m:sSubPr>
                                      <m:ctrlPr>
                                        <a:rPr lang="en-US" altLang="zh-CN" sz="2100" i="1" dirty="0">
                                          <a:latin typeface="Cambria Math" panose="02040503050406030204" pitchFamily="18" charset="0"/>
                                        </a:rPr>
                                      </m:ctrlPr>
                                    </m:sSubPr>
                                    <m:e>
                                      <m:r>
                                        <a:rPr lang="en-US" altLang="zh-CN" sz="2100" b="1" i="1" dirty="0">
                                          <a:latin typeface="Cambria Math" panose="02040503050406030204" pitchFamily="18" charset="0"/>
                                        </a:rPr>
                                        <m:t>𝜽</m:t>
                                      </m:r>
                                    </m:e>
                                    <m:sub>
                                      <m:r>
                                        <a:rPr lang="en-US" altLang="zh-CN" sz="2100" i="1" dirty="0">
                                          <a:latin typeface="Cambria Math" panose="02040503050406030204" pitchFamily="18" charset="0"/>
                                        </a:rPr>
                                        <m:t>𝑐</m:t>
                                      </m:r>
                                    </m:sub>
                                  </m:sSub>
                                </m:lim>
                              </m:limLow>
                            </m:fName>
                            <m:e>
                              <m:r>
                                <a:rPr lang="en-US" altLang="zh-CN" sz="2100" i="1" dirty="0">
                                  <a:latin typeface="Cambria Math" panose="02040503050406030204" pitchFamily="18" charset="0"/>
                                </a:rPr>
                                <m:t>𝐿𝐿</m:t>
                              </m:r>
                              <m:d>
                                <m:dPr>
                                  <m:ctrlPr>
                                    <a:rPr lang="en-US" altLang="zh-CN" sz="2100" i="1" dirty="0">
                                      <a:latin typeface="Cambria Math" panose="02040503050406030204" pitchFamily="18" charset="0"/>
                                    </a:rPr>
                                  </m:ctrlPr>
                                </m:dPr>
                                <m:e>
                                  <m:sSub>
                                    <m:sSubPr>
                                      <m:ctrlPr>
                                        <a:rPr lang="en-US" altLang="zh-CN" sz="2100" i="1" dirty="0">
                                          <a:latin typeface="Cambria Math" panose="02040503050406030204" pitchFamily="18" charset="0"/>
                                        </a:rPr>
                                      </m:ctrlPr>
                                    </m:sSubPr>
                                    <m:e>
                                      <m:r>
                                        <a:rPr lang="en-US" altLang="zh-CN" sz="2100" b="1" i="1" dirty="0">
                                          <a:latin typeface="Cambria Math" panose="02040503050406030204" pitchFamily="18" charset="0"/>
                                        </a:rPr>
                                        <m:t>𝜽</m:t>
                                      </m:r>
                                    </m:e>
                                    <m:sub>
                                      <m:r>
                                        <a:rPr lang="en-US" altLang="zh-CN" sz="2100" i="1" dirty="0">
                                          <a:latin typeface="Cambria Math" panose="02040503050406030204" pitchFamily="18" charset="0"/>
                                        </a:rPr>
                                        <m:t>𝑐</m:t>
                                      </m:r>
                                    </m:sub>
                                  </m:sSub>
                                </m:e>
                              </m:d>
                            </m:e>
                          </m:func>
                        </m:e>
                      </m:func>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3252632" y="5889265"/>
                <a:ext cx="2638736" cy="576120"/>
              </a:xfrm>
              <a:prstGeom prst="rect">
                <a:avLst/>
              </a:prstGeom>
              <a:blipFill>
                <a:blip r:embed="rId5"/>
                <a:stretch>
                  <a:fillRect t="-4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020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2685</TotalTime>
  <Words>5381</Words>
  <Application>Microsoft Office PowerPoint</Application>
  <PresentationFormat>全屏显示(4:3)</PresentationFormat>
  <Paragraphs>890</Paragraphs>
  <Slides>61</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3" baseType="lpstr">
      <vt:lpstr>等线</vt:lpstr>
      <vt:lpstr>楷体</vt:lpstr>
      <vt:lpstr>微软雅黑</vt:lpstr>
      <vt:lpstr>幼圆</vt:lpstr>
      <vt:lpstr>Arial</vt:lpstr>
      <vt:lpstr>Calibri</vt:lpstr>
      <vt:lpstr>Cambria Math</vt:lpstr>
      <vt:lpstr>Times</vt:lpstr>
      <vt:lpstr>Times New Roman</vt:lpstr>
      <vt:lpstr>Verdana</vt:lpstr>
      <vt:lpstr>Office 主题​​</vt:lpstr>
      <vt:lpstr>Formula</vt:lpstr>
      <vt:lpstr>第七章：贝叶斯网</vt:lpstr>
      <vt:lpstr>贝叶斯决策论</vt:lpstr>
      <vt:lpstr>贝叶斯决策论</vt:lpstr>
      <vt:lpstr>贝叶斯决策论</vt:lpstr>
      <vt:lpstr>贝叶斯决策论</vt:lpstr>
      <vt:lpstr>贝叶斯决策论</vt:lpstr>
      <vt:lpstr>贝叶斯决策论</vt:lpstr>
      <vt:lpstr>极大似然估计</vt:lpstr>
      <vt:lpstr>极大似然估计</vt:lpstr>
      <vt:lpstr>极大似然估计</vt:lpstr>
      <vt:lpstr>极大似然估计</vt:lpstr>
      <vt:lpstr>极大似然估计</vt:lpstr>
      <vt:lpstr>极大似然估计</vt:lpstr>
      <vt:lpstr>朴素贝叶斯分类器</vt:lpstr>
      <vt:lpstr>朴素贝叶斯分类器</vt:lpstr>
      <vt:lpstr>朴素贝叶斯分类器</vt:lpstr>
      <vt:lpstr>朴素贝叶斯分类器</vt:lpstr>
      <vt:lpstr>朴素贝叶斯分类器</vt:lpstr>
      <vt:lpstr>朴素贝叶斯分类器</vt:lpstr>
      <vt:lpstr>拉普拉斯修正</vt:lpstr>
      <vt:lpstr>半朴素贝叶斯分类器</vt:lpstr>
      <vt:lpstr>半朴素贝叶斯分类器</vt:lpstr>
      <vt:lpstr>半朴素贝叶斯分类器</vt:lpstr>
      <vt:lpstr>半朴素贝叶斯分类器</vt:lpstr>
      <vt:lpstr>贝叶斯网</vt:lpstr>
      <vt:lpstr>贝叶斯网</vt:lpstr>
      <vt:lpstr>贝叶斯网</vt:lpstr>
      <vt:lpstr>贝叶斯网</vt:lpstr>
      <vt:lpstr>贝叶斯网</vt:lpstr>
      <vt:lpstr>贝叶斯网</vt:lpstr>
      <vt:lpstr>贝叶斯网</vt:lpstr>
      <vt:lpstr>贝叶斯网：学习</vt:lpstr>
      <vt:lpstr>贝叶斯网：学习</vt:lpstr>
      <vt:lpstr>贝叶斯网：推断</vt:lpstr>
      <vt:lpstr>贝叶斯网：推断</vt:lpstr>
      <vt:lpstr>EM算法</vt:lpstr>
      <vt:lpstr>EM算法</vt:lpstr>
      <vt:lpstr>EM算法</vt:lpstr>
      <vt:lpstr>EM算法</vt:lpstr>
      <vt:lpstr>EM算法</vt:lpstr>
      <vt:lpstr>EM算法图解</vt:lpstr>
      <vt:lpstr>EM算法的应用—高斯混合模型</vt:lpstr>
      <vt:lpstr>EM算法的应用—高斯混合模型</vt:lpstr>
      <vt:lpstr>EM算法的应用—高斯混合模型</vt:lpstr>
      <vt:lpstr>EM算法的应用—隐马尔可夫模型（ HMM ）</vt:lpstr>
      <vt:lpstr>EM算法的应用—隐马尔可夫模型（ HMM ）</vt:lpstr>
      <vt:lpstr>HMM的基本组成</vt:lpstr>
      <vt:lpstr>HMM的生成过程</vt:lpstr>
      <vt:lpstr>HMM的基本问题</vt:lpstr>
      <vt:lpstr>学习问题（Baum-Welch算法）</vt:lpstr>
      <vt:lpstr>学习问题（Baum-Welch算法）</vt:lpstr>
      <vt:lpstr>学习问题（Baum-Welch算法）</vt:lpstr>
      <vt:lpstr>概率计算问题</vt:lpstr>
      <vt:lpstr>概率计算问题</vt:lpstr>
      <vt:lpstr>概率计算问题</vt:lpstr>
      <vt:lpstr>概率计算问题</vt:lpstr>
      <vt:lpstr>概率计算问题</vt:lpstr>
      <vt:lpstr>概率计算问题</vt:lpstr>
      <vt:lpstr>预测问题（Viterbi Algorithm）</vt:lpstr>
      <vt:lpstr>预测问题（Viterbi 算法）</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第一章：简介</dc:title>
  <dc:creator>Dove Lian</dc:creator>
  <cp:lastModifiedBy>HuangRuixuan</cp:lastModifiedBy>
  <cp:revision>228</cp:revision>
  <dcterms:created xsi:type="dcterms:W3CDTF">2020-09-10T02:05:53Z</dcterms:created>
  <dcterms:modified xsi:type="dcterms:W3CDTF">2022-12-12T10:11:18Z</dcterms:modified>
</cp:coreProperties>
</file>